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32" r:id="rId27"/>
    <p:sldId id="331" r:id="rId28"/>
    <p:sldId id="33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28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27" r:id="rId93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2985" autoAdjust="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98CB-BBB3-46DF-BE93-3A4EDE118E93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A4DCB482-45FC-4131-9AB1-3DF63375B1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A2B5B-72C8-4DBE-A629-BA1D4D8FA400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A24F-86F3-4CF2-851D-542A6D6148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D3C2-669C-468C-9F7E-A246ED023B1D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8D15-E768-4BDD-86D5-828F790E65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80D0-4439-4D7D-8FCC-E3D69AB27D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AB39-62D4-4B8E-8105-8E2D52360A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7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C9FB-95D9-4298-81A4-B4AEC75072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069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0F9C-B1CE-4B15-9F26-B4E963E75CC3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19E3F-724C-42C3-AFC9-C45B3926A3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13406-C2B9-4F42-8B64-9310D1A120FD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E833E5DE-6B74-4A33-A87E-FDE67C09E6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5243-0A3E-4628-98CA-F22BBAFFF5B0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B8A8-3689-4D82-8466-E2030F4B2C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9660-D4AC-49F9-A1DD-5D2206AE2702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0E46-7507-42C5-B04D-712C1B6370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EE30-F834-4977-A1FF-3F7CEB29FA51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44D63-435A-4CFD-9934-E1D2975FC5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E98C-D657-4CAE-8B2D-DFD6E545C19E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EB62-7F32-4A9D-9A89-79249163AC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EA4B-E04B-4210-8289-A80483D0BDCC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431A-82DD-4B47-B48B-CB95F632BF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6464A-5075-4403-B254-1B054F9FDDD0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3419A-A374-47DF-9438-1CD1A179E37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3D5C46-7187-45DC-9303-F4F499F7F45F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4F364AE-89E4-4425-9A19-19CC278576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6" r:id="rId3"/>
    <p:sldLayoutId id="2147483679" r:id="rId4"/>
    <p:sldLayoutId id="2147483680" r:id="rId5"/>
    <p:sldLayoutId id="2147483681" r:id="rId6"/>
    <p:sldLayoutId id="2147483682" r:id="rId7"/>
    <p:sldLayoutId id="2147483687" r:id="rId8"/>
    <p:sldLayoutId id="2147483688" r:id="rId9"/>
    <p:sldLayoutId id="2147483683" r:id="rId10"/>
    <p:sldLayoutId id="2147483684" r:id="rId11"/>
    <p:sldLayoutId id="2147483689" r:id="rId12"/>
    <p:sldLayoutId id="2147483690" r:id="rId13"/>
    <p:sldLayoutId id="2147483691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7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566988"/>
            <a:ext cx="9144000" cy="1724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tx1"/>
                </a:solidFill>
              </a:rPr>
              <a:t>RAJZOLÁSI </a:t>
            </a:r>
            <a:r>
              <a:rPr lang="hu-HU" b="1" dirty="0" smtClean="0">
                <a:solidFill>
                  <a:schemeClr val="tx1"/>
                </a:solidFill>
              </a:rPr>
              <a:t>EGYSZERŰSÍTÉSEK</a:t>
            </a: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Ismétlődő furatok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314575" y="1052513"/>
            <a:ext cx="756285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Ismétlődő furatok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2314575" y="1052513"/>
            <a:ext cx="756285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Ismétlődő mintázat</a:t>
            </a:r>
          </a:p>
        </p:txBody>
      </p:sp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3627438" y="911225"/>
            <a:ext cx="49371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Ismétlődő mintázat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3627438" y="911225"/>
            <a:ext cx="49371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Ismétlődő mintázat</a:t>
            </a: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3627438" y="911225"/>
            <a:ext cx="49371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1524000" y="2711450"/>
            <a:ext cx="9144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800" b="1"/>
              <a:t>Semmitmondó részletek elhagyása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Hosszú alkatrészek „kitörése”</a:t>
            </a:r>
          </a:p>
        </p:txBody>
      </p:sp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724025" y="2084388"/>
            <a:ext cx="874236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Hosszú alkatrészek „kitörése”</a:t>
            </a:r>
          </a:p>
        </p:txBody>
      </p:sp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724025" y="2084388"/>
            <a:ext cx="874236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Hosszú alkatrészek „kitörése”</a:t>
            </a: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724025" y="2084388"/>
            <a:ext cx="874236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1524000" y="2711450"/>
            <a:ext cx="9144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800" b="1"/>
              <a:t>Sík felületek ábrázolása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524000" y="2530475"/>
            <a:ext cx="91440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800" b="1"/>
              <a:t>Szimmetrikus tárgyak egyszerűsített ábrázolása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12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Sík felület ábrázolása</a:t>
            </a:r>
            <a:br>
              <a:rPr lang="hu-HU" sz="3200" b="1">
                <a:solidFill>
                  <a:schemeClr val="tx1"/>
                </a:solidFill>
              </a:rPr>
            </a:br>
            <a:r>
              <a:rPr lang="hu-HU" sz="3200" b="1">
                <a:solidFill>
                  <a:schemeClr val="tx1"/>
                </a:solidFill>
              </a:rPr>
              <a:t>(ha a vetületek nem elegendőek a sík jelleg érzékeltetésére) </a:t>
            </a: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725738" y="1628775"/>
            <a:ext cx="67389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12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Sík felület ábrázolása</a:t>
            </a:r>
            <a:br>
              <a:rPr lang="hu-HU" sz="3200" b="1">
                <a:solidFill>
                  <a:schemeClr val="tx1"/>
                </a:solidFill>
              </a:rPr>
            </a:br>
            <a:r>
              <a:rPr lang="hu-HU" sz="3200" b="1">
                <a:solidFill>
                  <a:schemeClr val="tx1"/>
                </a:solidFill>
              </a:rPr>
              <a:t>(ha a vetületek nem elegendőek a sík jelleg érzékeltetésére) 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725738" y="1628775"/>
            <a:ext cx="67389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12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Sík felület ábrázolása</a:t>
            </a:r>
            <a:br>
              <a:rPr lang="hu-HU" sz="3200" b="1">
                <a:solidFill>
                  <a:schemeClr val="tx1"/>
                </a:solidFill>
              </a:rPr>
            </a:br>
            <a:r>
              <a:rPr lang="hu-HU" sz="3200" b="1">
                <a:solidFill>
                  <a:schemeClr val="tx1"/>
                </a:solidFill>
              </a:rPr>
              <a:t>(ha a vetületek nem elegendőek a sík jelleg érzékeltetésére) 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725738" y="1628775"/>
            <a:ext cx="67389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324100" y="1052513"/>
            <a:ext cx="75438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052513"/>
            <a:ext cx="75438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324100" y="1052513"/>
            <a:ext cx="75438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dirty="0"/>
              <a:t>A csavarmenetek ábrázolása és jelölése </a:t>
            </a:r>
            <a:endParaRPr lang="hu-HU" dirty="0"/>
          </a:p>
        </p:txBody>
      </p:sp>
      <p:pic>
        <p:nvPicPr>
          <p:cNvPr id="39938" name="Kép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2609850"/>
            <a:ext cx="34639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5408613" y="1958975"/>
            <a:ext cx="530066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pPr eaLnBrk="0" hangingPunct="0"/>
            <a:r>
              <a:rPr lang="hu-HU" sz="2400" b="1" i="1"/>
              <a:t>Összecsavart orsó- és anyamenet ábrázolása</a:t>
            </a:r>
          </a:p>
          <a:p>
            <a:pPr eaLnBrk="0" hangingPunct="0"/>
            <a:endParaRPr lang="hu-HU" sz="2400"/>
          </a:p>
        </p:txBody>
      </p:sp>
      <p:pic>
        <p:nvPicPr>
          <p:cNvPr id="3994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3725" y="3011488"/>
            <a:ext cx="455295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Anyamenet jelképes ábrázolása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113" y="2590800"/>
            <a:ext cx="64389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Kép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1774825"/>
            <a:ext cx="105679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églalap 3"/>
          <p:cNvSpPr>
            <a:spLocks noChangeArrowheads="1"/>
          </p:cNvSpPr>
          <p:nvPr/>
        </p:nvSpPr>
        <p:spPr bwMode="auto">
          <a:xfrm>
            <a:off x="2516188" y="511175"/>
            <a:ext cx="76057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>
                <a:solidFill>
                  <a:srgbClr val="000000"/>
                </a:solidFill>
              </a:rPr>
              <a:t>Kapcsolódó fogaskerekek ábrázolása </a:t>
            </a:r>
            <a:endParaRPr lang="hu-HU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455863"/>
            <a:ext cx="7772400" cy="1944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5400" b="1">
                <a:solidFill>
                  <a:schemeClr val="tx1"/>
                </a:solidFill>
              </a:rPr>
              <a:t>A MÉRETMEGADÁS SZABÁLYAI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Félnézet</a:t>
            </a:r>
          </a:p>
        </p:txBody>
      </p:sp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557463" y="1052513"/>
            <a:ext cx="70770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85750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>
                <a:solidFill>
                  <a:schemeClr val="tx1"/>
                </a:solidFill>
              </a:rPr>
              <a:t>A MÉRETMEGADÁS JELEI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600" b="1">
                <a:solidFill>
                  <a:schemeClr val="tx1"/>
                </a:solidFill>
              </a:rPr>
              <a:t>A méretmegadás alapsémája</a:t>
            </a:r>
          </a:p>
        </p:txBody>
      </p:sp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314575" y="1268413"/>
            <a:ext cx="7562850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161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>
                <a:solidFill>
                  <a:schemeClr val="tx1"/>
                </a:solidFill>
              </a:rPr>
              <a:t>A méretvonal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992313" y="3429000"/>
            <a:ext cx="82073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 sz="2800" b="1">
                <a:latin typeface="Rockwell" pitchFamily="18" charset="0"/>
              </a:rPr>
              <a:t>Formája</a:t>
            </a:r>
            <a:r>
              <a:rPr lang="hu-HU" sz="2800">
                <a:latin typeface="Rockwell" pitchFamily="18" charset="0"/>
              </a:rPr>
              <a:t>: vékony vonal</a:t>
            </a:r>
          </a:p>
          <a:p>
            <a:pPr>
              <a:spcBef>
                <a:spcPct val="20000"/>
              </a:spcBef>
            </a:pPr>
            <a:r>
              <a:rPr lang="hu-HU" sz="2800" b="1">
                <a:latin typeface="Rockwell" pitchFamily="18" charset="0"/>
              </a:rPr>
              <a:t>Célja</a:t>
            </a:r>
            <a:r>
              <a:rPr lang="hu-HU" sz="2800">
                <a:latin typeface="Rockwell" pitchFamily="18" charset="0"/>
              </a:rPr>
              <a:t>: a méretezett szakasz geometriai ábrázolása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2800" b="1">
                <a:solidFill>
                  <a:schemeClr val="tx1"/>
                </a:solidFill>
              </a:rPr>
              <a:t>A méretvonalak párhuzamosak a méretezett szakasszal</a:t>
            </a:r>
          </a:p>
        </p:txBody>
      </p:sp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14575" y="1557338"/>
            <a:ext cx="75628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198120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méretvonalak nem metszhetik egymást </a:t>
            </a:r>
          </a:p>
        </p:txBody>
      </p:sp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314575" y="1125538"/>
            <a:ext cx="756285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198120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méretvonalak távolsága a többi vonaltól</a:t>
            </a:r>
          </a:p>
        </p:txBody>
      </p:sp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854325" y="1268413"/>
            <a:ext cx="6481763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méretvonalak végpontjainak lehetséges helyzetei</a:t>
            </a:r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14575" y="1268413"/>
            <a:ext cx="756285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198120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Méretvonalként nem használható vonalak</a:t>
            </a:r>
          </a:p>
        </p:txBody>
      </p:sp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19338" y="1125538"/>
            <a:ext cx="7553325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198120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Íves felültek méretvonalai</a:t>
            </a:r>
          </a:p>
        </p:txBody>
      </p:sp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405063" y="1268413"/>
            <a:ext cx="7380287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1981200" y="18446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400" b="1"/>
              <a:t>A méret-segédvonal</a:t>
            </a:r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2135188" y="3284538"/>
            <a:ext cx="77771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 sz="2800" b="1">
                <a:latin typeface="Rockwell" pitchFamily="18" charset="0"/>
              </a:rPr>
              <a:t>Formája</a:t>
            </a:r>
            <a:r>
              <a:rPr lang="hu-HU" sz="2800">
                <a:latin typeface="Rockwell" pitchFamily="18" charset="0"/>
              </a:rPr>
              <a:t>: vékony vonal</a:t>
            </a:r>
          </a:p>
          <a:p>
            <a:pPr>
              <a:spcBef>
                <a:spcPct val="20000"/>
              </a:spcBef>
            </a:pPr>
            <a:r>
              <a:rPr lang="hu-HU" sz="2800" b="1">
                <a:latin typeface="Rockwell" pitchFamily="18" charset="0"/>
              </a:rPr>
              <a:t>Célja</a:t>
            </a:r>
            <a:r>
              <a:rPr lang="hu-HU" sz="2800">
                <a:latin typeface="Rockwell" pitchFamily="18" charset="0"/>
              </a:rPr>
              <a:t>: kivetített méretek jelzése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Félnézet</a:t>
            </a:r>
          </a:p>
        </p:txBody>
      </p:sp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557463" y="1052513"/>
            <a:ext cx="70770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1981200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Méret-segédvonal változatok</a:t>
            </a:r>
          </a:p>
        </p:txBody>
      </p:sp>
      <p:pic>
        <p:nvPicPr>
          <p:cNvPr id="54274" name="Picture 4" descr="Méret-segédvonalak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11400" y="981075"/>
            <a:ext cx="7567613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0605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>
                <a:solidFill>
                  <a:schemeClr val="tx1"/>
                </a:solidFill>
              </a:rPr>
              <a:t>A méretvonal-határoló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Méretvonal-határolók változatai</a:t>
            </a:r>
          </a:p>
        </p:txBody>
      </p:sp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14575" y="981075"/>
            <a:ext cx="756285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nyíl szokásos formája</a:t>
            </a:r>
          </a:p>
        </p:txBody>
      </p:sp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279650" y="981075"/>
            <a:ext cx="7561263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nyíl elhelyezési lehetőségei</a:t>
            </a:r>
          </a:p>
        </p:txBody>
      </p:sp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106738" y="981075"/>
            <a:ext cx="5976937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nyíllal fedésben lévő rajzi elemek ábrázolása</a:t>
            </a:r>
          </a:p>
        </p:txBody>
      </p:sp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208213" y="1268413"/>
            <a:ext cx="7635875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161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>
                <a:solidFill>
                  <a:schemeClr val="tx1"/>
                </a:solidFill>
              </a:rPr>
              <a:t>A mutatóvonal</a:t>
            </a:r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1774825" y="3429000"/>
            <a:ext cx="8642350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hu-HU" sz="2800" b="1">
                <a:latin typeface="Rockwell" pitchFamily="18" charset="0"/>
              </a:rPr>
              <a:t>Formája</a:t>
            </a:r>
            <a:r>
              <a:rPr lang="hu-HU" sz="2800">
                <a:latin typeface="Rockwell" pitchFamily="18" charset="0"/>
              </a:rPr>
              <a:t>: vékony vonal</a:t>
            </a:r>
          </a:p>
          <a:p>
            <a:pPr>
              <a:spcBef>
                <a:spcPct val="20000"/>
              </a:spcBef>
            </a:pPr>
            <a:r>
              <a:rPr lang="hu-HU" sz="2800" b="1">
                <a:latin typeface="Rockwell" pitchFamily="18" charset="0"/>
              </a:rPr>
              <a:t>Célja</a:t>
            </a:r>
            <a:r>
              <a:rPr lang="hu-HU" sz="2800">
                <a:latin typeface="Rockwell" pitchFamily="18" charset="0"/>
              </a:rPr>
              <a:t>: a kiemelt szöveg (méret) helyzetének jelölése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mutatóvonal alakja</a:t>
            </a:r>
          </a:p>
        </p:txBody>
      </p:sp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4445000" y="2352675"/>
            <a:ext cx="330041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mutatóvonal elhelyezésének változatai</a:t>
            </a:r>
          </a:p>
        </p:txBody>
      </p:sp>
      <p:pic>
        <p:nvPicPr>
          <p:cNvPr id="62466" name="Picture 4" descr="Mutatóvonalak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390775" y="2012950"/>
            <a:ext cx="74104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>
                <a:solidFill>
                  <a:schemeClr val="tx1"/>
                </a:solidFill>
              </a:rPr>
              <a:t>A méret felirata</a:t>
            </a: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1577975" y="1196975"/>
            <a:ext cx="90360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2800"/>
              <a:t>Betűnagyság: </a:t>
            </a:r>
            <a:r>
              <a:rPr lang="hu-HU" sz="2800" b="1"/>
              <a:t>3,5 mm</a:t>
            </a:r>
          </a:p>
          <a:p>
            <a:pPr marL="342900" indent="-342900">
              <a:spcBef>
                <a:spcPct val="20000"/>
              </a:spcBef>
            </a:pPr>
            <a:r>
              <a:rPr lang="hu-HU" sz="2800"/>
              <a:t>Méretek mértékegysége: </a:t>
            </a:r>
            <a:r>
              <a:rPr lang="hu-HU" sz="2800" b="1"/>
              <a:t>mm</a:t>
            </a:r>
          </a:p>
          <a:p>
            <a:pPr marL="342900" indent="-342900">
              <a:spcBef>
                <a:spcPct val="20000"/>
              </a:spcBef>
            </a:pPr>
            <a:r>
              <a:rPr lang="hu-HU" sz="2800"/>
              <a:t>Mértékegység </a:t>
            </a:r>
            <a:r>
              <a:rPr lang="hu-HU" sz="2800" b="1"/>
              <a:t>nem</a:t>
            </a:r>
            <a:r>
              <a:rPr lang="hu-HU" sz="2800"/>
              <a:t> írandó ki</a:t>
            </a:r>
          </a:p>
          <a:p>
            <a:pPr marL="342900" indent="-342900">
              <a:spcBef>
                <a:spcPct val="20000"/>
              </a:spcBef>
            </a:pPr>
            <a:r>
              <a:rPr lang="hu-HU" sz="2800"/>
              <a:t>A szöveg (méretszám) a méretvonal felett, középen, </a:t>
            </a:r>
            <a:r>
              <a:rPr lang="hu-HU" sz="2800" b="1"/>
              <a:t>balról jobbra</a:t>
            </a:r>
            <a:r>
              <a:rPr lang="hu-HU" sz="2800"/>
              <a:t>, vagy </a:t>
            </a:r>
            <a:r>
              <a:rPr lang="hu-HU" sz="2800" b="1"/>
              <a:t>alulról felfelé</a:t>
            </a:r>
            <a:r>
              <a:rPr lang="hu-HU" sz="2800"/>
              <a:t> legyen olvasható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Félnézet</a:t>
            </a: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557463" y="1052513"/>
            <a:ext cx="70770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2800">
                <a:solidFill>
                  <a:schemeClr val="tx1"/>
                </a:solidFill>
              </a:rPr>
              <a:t>A méretszámokat a rajz természetes helyzetében általánosan </a:t>
            </a:r>
            <a:r>
              <a:rPr lang="hu-HU" sz="2800" b="1">
                <a:solidFill>
                  <a:schemeClr val="tx1"/>
                </a:solidFill>
              </a:rPr>
              <a:t>alulról </a:t>
            </a:r>
            <a:r>
              <a:rPr lang="hu-HU" sz="2800">
                <a:solidFill>
                  <a:schemeClr val="tx1"/>
                </a:solidFill>
              </a:rPr>
              <a:t>vagy </a:t>
            </a:r>
            <a:r>
              <a:rPr lang="hu-HU" sz="2800" b="1">
                <a:solidFill>
                  <a:schemeClr val="tx1"/>
                </a:solidFill>
              </a:rPr>
              <a:t>jobb oldalról </a:t>
            </a:r>
            <a:r>
              <a:rPr lang="hu-HU" sz="2800">
                <a:solidFill>
                  <a:schemeClr val="tx1"/>
                </a:solidFill>
              </a:rPr>
              <a:t>olvashatóan kell felírni. </a:t>
            </a:r>
          </a:p>
        </p:txBody>
      </p:sp>
      <p:pic>
        <p:nvPicPr>
          <p:cNvPr id="6451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2546350"/>
            <a:ext cx="9144000" cy="2925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szöveg elhelyezésének változatai I. </a:t>
            </a:r>
          </a:p>
        </p:txBody>
      </p:sp>
      <p:pic>
        <p:nvPicPr>
          <p:cNvPr id="65538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28863" y="981075"/>
            <a:ext cx="75342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szöveg elhelyezésének változatai II. </a:t>
            </a:r>
          </a:p>
        </p:txBody>
      </p:sp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28863" y="1052513"/>
            <a:ext cx="75342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5575" y="484188"/>
            <a:ext cx="87852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Jelképpel kiegészített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méretek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7586" name="Téglalap 1"/>
          <p:cNvSpPr>
            <a:spLocks noChangeArrowheads="1"/>
          </p:cNvSpPr>
          <p:nvPr/>
        </p:nvSpPr>
        <p:spPr bwMode="auto">
          <a:xfrm>
            <a:off x="493713" y="1987550"/>
            <a:ext cx="11301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solidFill>
                  <a:srgbClr val="000000"/>
                </a:solidFill>
              </a:rPr>
              <a:t>A méretszámok elé egyes esetekben megfelelő </a:t>
            </a:r>
            <a:r>
              <a:rPr lang="hu-HU" sz="2400" b="1">
                <a:solidFill>
                  <a:srgbClr val="000000"/>
                </a:solidFill>
              </a:rPr>
              <a:t>jelkép</a:t>
            </a:r>
            <a:r>
              <a:rPr lang="hu-HU" sz="2400">
                <a:solidFill>
                  <a:srgbClr val="000000"/>
                </a:solidFill>
              </a:rPr>
              <a:t>et rajzolva, egy vagy több vetület megrajzolása feleslegessé válik úgy, hogy az ábrázolás továbbra is egyértelmű marad.</a:t>
            </a:r>
            <a:endParaRPr 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5987" y="484170"/>
            <a:ext cx="8785225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A géprajzokon leggyakrabban </a:t>
            </a:r>
            <a:r>
              <a:rPr lang="hu-HU" dirty="0" err="1" smtClean="0"/>
              <a:t>ELŐfordulÓ</a:t>
            </a:r>
            <a:r>
              <a:rPr lang="hu-HU" dirty="0" smtClean="0"/>
              <a:t> JELKÉPEK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68610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1754188"/>
            <a:ext cx="109632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2424113" y="1268413"/>
            <a:ext cx="7278687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Hengeres, lekerekített és négyzetes hasáb alakú alkatrészek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455863" y="1090613"/>
            <a:ext cx="727868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Gömbfelületű és íves alkatrészek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0" y="2857500"/>
            <a:ext cx="90360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>
                <a:solidFill>
                  <a:schemeClr val="tx1"/>
                </a:solidFill>
              </a:rPr>
              <a:t>Megengedhető egyszerűsítések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14575" y="776288"/>
            <a:ext cx="756285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3" descr="Megengedhető egyszerüsítések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17750" y="744538"/>
            <a:ext cx="75565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Félnézet</a:t>
            </a:r>
          </a:p>
        </p:txBody>
      </p:sp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557463" y="1052513"/>
            <a:ext cx="70770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8575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>
                <a:solidFill>
                  <a:schemeClr val="tx1"/>
                </a:solidFill>
              </a:rPr>
              <a:t>MÉRETHÁLÓZATOK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981200" y="0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200" b="1"/>
              <a:t>A mérethálózatok általános jellemzése 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5724525" cy="4525963"/>
          </a:xfrm>
        </p:spPr>
        <p:txBody>
          <a:bodyPr/>
          <a:lstStyle/>
          <a:p>
            <a:r>
              <a:rPr lang="hu-HU" sz="2800" b="1" smtClean="0"/>
              <a:t>Fogalma</a:t>
            </a:r>
            <a:r>
              <a:rPr lang="hu-HU" sz="2800" smtClean="0"/>
              <a:t>:</a:t>
            </a:r>
          </a:p>
          <a:p>
            <a:pPr lvl="1"/>
            <a:r>
              <a:rPr lang="hu-HU" sz="2400" smtClean="0"/>
              <a:t>rajz méretmegadásainak összessége</a:t>
            </a:r>
          </a:p>
          <a:p>
            <a:r>
              <a:rPr lang="hu-HU" sz="2800" b="1" smtClean="0"/>
              <a:t>Alapelvei</a:t>
            </a:r>
            <a:r>
              <a:rPr lang="hu-HU" sz="2800" smtClean="0"/>
              <a:t>:</a:t>
            </a:r>
          </a:p>
          <a:p>
            <a:pPr lvl="1"/>
            <a:r>
              <a:rPr lang="hu-HU" sz="2400" smtClean="0"/>
              <a:t>Minden méret egyszer megadandó</a:t>
            </a:r>
          </a:p>
          <a:p>
            <a:pPr lvl="1"/>
            <a:r>
              <a:rPr lang="hu-HU" sz="2400" smtClean="0"/>
              <a:t>Egy méret csak egyszer adható meg</a:t>
            </a:r>
          </a:p>
          <a:p>
            <a:pPr lvl="1"/>
            <a:r>
              <a:rPr lang="hu-HU" sz="2400" smtClean="0"/>
              <a:t>Zárt méretlánc alkalmazása tilos</a:t>
            </a:r>
          </a:p>
          <a:p>
            <a:pPr lvl="1"/>
            <a:r>
              <a:rPr lang="hu-HU" sz="2400" smtClean="0"/>
              <a:t>A mérethálózat legyen áttekinthető</a:t>
            </a:r>
          </a:p>
          <a:p>
            <a:pPr lvl="1"/>
            <a:endParaRPr lang="hu-HU" sz="2400" smtClean="0"/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7248525" y="2349500"/>
            <a:ext cx="31591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mérethálózat igazodjon a gyártás technológiájához</a:t>
            </a:r>
          </a:p>
        </p:txBody>
      </p:sp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28863" y="1196975"/>
            <a:ext cx="7534275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mérethálózat igazodjon az ellenőrző mérések menetéhez</a:t>
            </a:r>
          </a:p>
        </p:txBody>
      </p:sp>
      <p:pic>
        <p:nvPicPr>
          <p:cNvPr id="77826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28863" y="1341438"/>
            <a:ext cx="7534275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600" b="1"/>
              <a:t>A </a:t>
            </a:r>
            <a:r>
              <a:rPr lang="hu-HU" sz="3200" b="1"/>
              <a:t>mérethálózatok</a:t>
            </a:r>
            <a:r>
              <a:rPr lang="hu-HU" sz="3600" b="1"/>
              <a:t> fajtái</a:t>
            </a:r>
          </a:p>
        </p:txBody>
      </p:sp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09813" y="1125538"/>
            <a:ext cx="757078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76525"/>
            <a:ext cx="9144000" cy="15033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>
                <a:solidFill>
                  <a:schemeClr val="tx1"/>
                </a:solidFill>
              </a:rPr>
              <a:t>Bázistól induló mérethálózatok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bázistól induló mérethálózat változatai</a:t>
            </a:r>
          </a:p>
        </p:txBody>
      </p:sp>
      <p:pic>
        <p:nvPicPr>
          <p:cNvPr id="80898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538413" y="1052513"/>
            <a:ext cx="7113587" cy="49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36838"/>
            <a:ext cx="8229600" cy="15843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>
                <a:solidFill>
                  <a:schemeClr val="tx1"/>
                </a:solidFill>
              </a:rPr>
              <a:t>A bázis kiválasztásának szempontjai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Bázis: az alkatrész működése miatt fontos felület </a:t>
            </a:r>
          </a:p>
        </p:txBody>
      </p:sp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05050" y="768350"/>
            <a:ext cx="758031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Bázis: az alkatrész működése miatt fontos szimmetriatengely </a:t>
            </a:r>
          </a:p>
        </p:txBody>
      </p:sp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05050" y="1196975"/>
            <a:ext cx="758031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Félnézet</a:t>
            </a: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557463" y="1052513"/>
            <a:ext cx="707707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Bázis: az alkatrész valamely fő méretének határoló vonala </a:t>
            </a:r>
          </a:p>
        </p:txBody>
      </p:sp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05050" y="1196975"/>
            <a:ext cx="758031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36838"/>
            <a:ext cx="8229600" cy="1584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>
                <a:solidFill>
                  <a:schemeClr val="tx1"/>
                </a:solidFill>
              </a:rPr>
              <a:t>A mérethálózat elhelyezésének  szempontjai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1992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A méreteket a legjellemzőbb vetületen kell megadni </a:t>
            </a:r>
          </a:p>
        </p:txBody>
      </p:sp>
      <p:pic>
        <p:nvPicPr>
          <p:cNvPr id="87042" name="Picture 4" descr="Mérethálózatok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08225" y="1268413"/>
            <a:ext cx="7573963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Egy geometriai egységet alkotó méretcsoportot lehetőleg ugyanazon a vetületen adjuk meg </a:t>
            </a:r>
          </a:p>
        </p:txBody>
      </p:sp>
      <p:pic>
        <p:nvPicPr>
          <p:cNvPr id="88066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09813" y="1341438"/>
            <a:ext cx="7570787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/>
              <a:t>Összeállítási rajzon a különböző alkatrészek mérethálózata lehetőleg alkosson elkülönülő csoportokat </a:t>
            </a:r>
          </a:p>
        </p:txBody>
      </p:sp>
      <p:pic>
        <p:nvPicPr>
          <p:cNvPr id="89090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09813" y="1412875"/>
            <a:ext cx="7570787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Kép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2274888"/>
            <a:ext cx="1124585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Téglalap 2"/>
          <p:cNvSpPr>
            <a:spLocks noChangeArrowheads="1"/>
          </p:cNvSpPr>
          <p:nvPr/>
        </p:nvSpPr>
        <p:spPr bwMode="auto">
          <a:xfrm>
            <a:off x="4552950" y="439738"/>
            <a:ext cx="3849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b="1" dirty="0">
                <a:solidFill>
                  <a:srgbClr val="000000"/>
                </a:solidFill>
              </a:rPr>
              <a:t>Kinematikai vázlat </a:t>
            </a:r>
            <a:endParaRPr lang="hu-HU" sz="3200" dirty="0"/>
          </a:p>
        </p:txBody>
      </p:sp>
      <p:sp>
        <p:nvSpPr>
          <p:cNvPr id="90115" name="Téglalap 3"/>
          <p:cNvSpPr>
            <a:spLocks noChangeArrowheads="1"/>
          </p:cNvSpPr>
          <p:nvPr/>
        </p:nvSpPr>
        <p:spPr bwMode="auto">
          <a:xfrm>
            <a:off x="282575" y="1023938"/>
            <a:ext cx="11626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solidFill>
                  <a:srgbClr val="000000"/>
                </a:solidFill>
              </a:rPr>
              <a:t>Berendezésrészek, hajtóművek, vagy egész szerszámgépek kinematikája léptékhelyesség nélkül szemléltethető vele. A vázlatban szereplő gépészeti elemek rajzjeleit szabványosították. (MSZ EN ISO 3952) </a:t>
            </a:r>
            <a:endParaRPr 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Kötési módok felosztása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3683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A szereléstechnológia alapja az alkatrészek összekötése, amellyel felépítjük a szerkezeti részeket, géprészeket, vagy gépeket.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A kötés lehet: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			oldható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			nem oldható  (roncsolással oldható)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A nem oldható kötéseket létrehozhatjuk anyaggal-kötéssel, alakkal-kötéssel, vagy erővel-kötéssel.</a:t>
            </a:r>
          </a:p>
        </p:txBody>
      </p:sp>
      <p:graphicFrame>
        <p:nvGraphicFramePr>
          <p:cNvPr id="38040" name="Group 152"/>
          <p:cNvGraphicFramePr>
            <a:graphicFrameLocks noGrp="1"/>
          </p:cNvGraphicFramePr>
          <p:nvPr>
            <p:ph sz="half" idx="2"/>
          </p:nvPr>
        </p:nvGraphicFramePr>
        <p:xfrm>
          <a:off x="5880100" y="1628776"/>
          <a:ext cx="4464050" cy="4525965"/>
        </p:xfrm>
        <a:graphic>
          <a:graphicData uri="http://schemas.openxmlformats.org/drawingml/2006/table">
            <a:tbl>
              <a:tblPr/>
              <a:tblGrid>
                <a:gridCol w="1274763"/>
                <a:gridCol w="1619250"/>
                <a:gridCol w="1570037"/>
              </a:tblGrid>
              <a:tr h="503238">
                <a:tc rowSpan="5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oldható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anyaggal 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hegesztés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forrasztás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00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ragasztás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alakkal 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szegecselés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32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erővel 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sajtolás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4825">
                <a:tc row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Oldható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erővel 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csavarkötés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00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ék-, reteszkötés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alakkal 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sasszeges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032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huzalos kötés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b="1">
                <a:solidFill>
                  <a:srgbClr val="9900FF"/>
                </a:solidFill>
              </a:rPr>
              <a:t>Kötőgépelemek, szabványosítás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700214"/>
            <a:ext cx="8229600" cy="40608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 sorozat- és tömeggyártás megköveteli, hogy a kötő gépelemek válogatás és utánmunkálás nélkül szerelhetők legyenek. Mindez megköveteli azt, hogy ezek az alkatrészek egységesek legyenek. Ezt biztosítja a szabványosítás.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Az ISO, a Nemzetközi Szabványügyi Szervezet által kidolgozott rendszer alapján a gépelemek szabványos mérettel és alakkal készülnek.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 nemzetközi egységesítés által:</a:t>
            </a:r>
          </a:p>
          <a:p>
            <a:pPr eaLnBrk="1" hangingPunct="1"/>
            <a:r>
              <a:rPr lang="hu-HU" sz="2000" b="1">
                <a:solidFill>
                  <a:srgbClr val="9900FF"/>
                </a:solidFill>
              </a:rPr>
              <a:t>a rajzokon a jelölések az egész világon egységesek,</a:t>
            </a:r>
          </a:p>
          <a:p>
            <a:pPr eaLnBrk="1" hangingPunct="1"/>
            <a:r>
              <a:rPr lang="hu-HU" sz="2000" b="1">
                <a:solidFill>
                  <a:srgbClr val="9900FF"/>
                </a:solidFill>
              </a:rPr>
              <a:t>a szerszámok és mérőeszközök is egységesek,</a:t>
            </a:r>
          </a:p>
          <a:p>
            <a:pPr eaLnBrk="1" hangingPunct="1"/>
            <a:r>
              <a:rPr lang="hu-HU" sz="2000" b="1">
                <a:solidFill>
                  <a:srgbClr val="9900FF"/>
                </a:solidFill>
              </a:rPr>
              <a:t>a különböző helyen készült alkatrészek cserélhetőek.</a:t>
            </a:r>
          </a:p>
        </p:txBody>
      </p:sp>
    </p:spTree>
    <p:extLst>
      <p:ext uri="{BB962C8B-B14F-4D97-AF65-F5344CB8AC3E}">
        <p14:creationId xmlns:p14="http://schemas.microsoft.com/office/powerpoint/2010/main" val="37908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Szegecsek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0"/>
            <a:ext cx="8291513" cy="139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A szegecs egy hengeres csap, amelynek egyik végén előre elkészített fej van. Ez a gyámfej. A másik végén a fejet kötéslétesítés közben alakítjuk ki, ez a zárófej. A zárófej és a gyámfej alakja sokféle lehet, felhasználástól függően.</a:t>
            </a:r>
          </a:p>
        </p:txBody>
      </p:sp>
      <p:pic>
        <p:nvPicPr>
          <p:cNvPr id="46084" name="Picture 4" descr="92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3500439"/>
            <a:ext cx="1381125" cy="21859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5" name="Picture 6" descr="92-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5414" y="3573464"/>
            <a:ext cx="1616075" cy="2187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6" name="Picture 8" descr="93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3213101"/>
            <a:ext cx="1730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 descr="93-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3429001"/>
            <a:ext cx="1741487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5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Szegecskötési módok</a:t>
            </a:r>
          </a:p>
        </p:txBody>
      </p:sp>
      <p:pic>
        <p:nvPicPr>
          <p:cNvPr id="47107" name="Picture 4" descr="90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2349500"/>
            <a:ext cx="2095500" cy="27241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6" descr="90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1" y="2636839"/>
            <a:ext cx="1622425" cy="21859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8" descr="90-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1763" y="2492376"/>
            <a:ext cx="1630362" cy="2187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1847850" y="5300663"/>
            <a:ext cx="882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i="0">
                <a:solidFill>
                  <a:srgbClr val="9900FF"/>
                </a:solidFill>
              </a:rPr>
              <a:t>   Egysoros átlapolt 	     Kétsoros átlapolt	Egysoros hevederes kötés</a:t>
            </a:r>
          </a:p>
        </p:txBody>
      </p:sp>
    </p:spTree>
    <p:extLst>
      <p:ext uri="{BB962C8B-B14F-4D97-AF65-F5344CB8AC3E}">
        <p14:creationId xmlns:p14="http://schemas.microsoft.com/office/powerpoint/2010/main" val="1744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1524000" y="2349500"/>
            <a:ext cx="91440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4800" b="1"/>
              <a:t>Ismétlődő elemek „ritkított” ábrázolása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A hegesztés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u-HU" sz="2000" b="1">
              <a:solidFill>
                <a:srgbClr val="9900FF"/>
              </a:solidFill>
            </a:endParaRP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 hegesztés azonos alapanyagú anyagok között létrehozott, roncsolás nélkül nem oldható anyaggal záró kötés.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Az összeillesztett anyagokat a kötés helyén megolvasztják, és olyan varratot hoznak létre, melyben a megdermedt anyagok közös kristályszerkezetet alkotnak.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Gyors, viszonylag olcsó, könnyen automatizálható, minősége kiváló.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Hegesztési módok: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Hő és erőhatással – sajtolóhegesztés 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Hőhatással - ömlesztőhegesztés</a:t>
            </a:r>
          </a:p>
        </p:txBody>
      </p:sp>
    </p:spTree>
    <p:extLst>
      <p:ext uri="{BB962C8B-B14F-4D97-AF65-F5344CB8AC3E}">
        <p14:creationId xmlns:p14="http://schemas.microsoft.com/office/powerpoint/2010/main" val="12060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A csavarbiztosítások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A csavarbiztosítások legfőbb feladata, hogy tartsák a csavarkötés szereléskor rögzített szorítóerejét.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Lehetnek: 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		biztosítólemezek, 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		koronás anyák, 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		önbiztosító anyák,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9900FF"/>
                </a:solidFill>
              </a:rPr>
              <a:t>		biztosítóhuzalok</a:t>
            </a:r>
          </a:p>
        </p:txBody>
      </p:sp>
      <p:pic>
        <p:nvPicPr>
          <p:cNvPr id="49156" name="Picture 4" descr="239-1-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1844675"/>
            <a:ext cx="1484312" cy="2592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6" descr="239-1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6588" y="1700214"/>
            <a:ext cx="1873250" cy="3095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8" descr="239-3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941889"/>
            <a:ext cx="41767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6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A forrasztás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2133601"/>
            <a:ext cx="8435975" cy="32686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hu-HU" sz="2000" b="1" dirty="0">
                <a:solidFill>
                  <a:srgbClr val="9900FF"/>
                </a:solidFill>
              </a:rPr>
              <a:t>A forrasztás főleg fémes szerkezeti anyagok olvadt fémmel, roncsolás nélkül nem oldható kötése.</a:t>
            </a:r>
          </a:p>
          <a:p>
            <a:pPr eaLnBrk="1" hangingPunct="1">
              <a:buFontTx/>
              <a:buNone/>
            </a:pPr>
            <a:r>
              <a:rPr lang="hu-HU" sz="2000" b="1" dirty="0">
                <a:solidFill>
                  <a:srgbClr val="9900FF"/>
                </a:solidFill>
              </a:rPr>
              <a:t>A kötés létrehozásakor az alapanyag nem olvad meg, a forraszanyag részecskéi beépülnek az anyag részecskéi közé.</a:t>
            </a:r>
          </a:p>
          <a:p>
            <a:pPr eaLnBrk="1" hangingPunct="1">
              <a:buFontTx/>
              <a:buNone/>
            </a:pPr>
            <a:r>
              <a:rPr lang="hu-HU" sz="2000" b="1" dirty="0">
                <a:solidFill>
                  <a:srgbClr val="9900FF"/>
                </a:solidFill>
              </a:rPr>
              <a:t>A kötés kihűlése után a két anyag között fémes kapcsolat keletkezik.</a:t>
            </a:r>
          </a:p>
          <a:p>
            <a:pPr eaLnBrk="1" hangingPunct="1">
              <a:buFontTx/>
              <a:buNone/>
            </a:pPr>
            <a:r>
              <a:rPr lang="hu-HU" sz="2000" b="1" dirty="0" smtClean="0">
                <a:solidFill>
                  <a:srgbClr val="9900FF"/>
                </a:solidFill>
              </a:rPr>
              <a:t>Előnyei</a:t>
            </a:r>
            <a:r>
              <a:rPr lang="hu-HU" sz="2000" b="1" dirty="0">
                <a:solidFill>
                  <a:srgbClr val="9900FF"/>
                </a:solidFill>
              </a:rPr>
              <a:t>: kis vetemedés, eltérő falvastagságok esetén is alkalmazható, tömör, jó villamos- és hővezetés.</a:t>
            </a:r>
          </a:p>
          <a:p>
            <a:pPr eaLnBrk="1" hangingPunct="1">
              <a:buFontTx/>
              <a:buNone/>
            </a:pPr>
            <a:r>
              <a:rPr lang="hu-HU" sz="2000" b="1" dirty="0">
                <a:solidFill>
                  <a:srgbClr val="9900FF"/>
                </a:solidFill>
              </a:rPr>
              <a:t>Hátrányai: kis szilárdság, korrózióra érzékeny, kis kötésszilárdság.</a:t>
            </a:r>
          </a:p>
        </p:txBody>
      </p:sp>
    </p:spTree>
    <p:extLst>
      <p:ext uri="{BB962C8B-B14F-4D97-AF65-F5344CB8AC3E}">
        <p14:creationId xmlns:p14="http://schemas.microsoft.com/office/powerpoint/2010/main" val="29938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A ragasztás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Fémek, műanyagok, fa, üveg és más anyagok kapcsolhatók össze ragasztással.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 ragasztó a munkadarab felületére tapad. Az adhéziós erő nagy kötési szilárdságot képes létrehozni.</a:t>
            </a:r>
          </a:p>
          <a:p>
            <a:pPr eaLnBrk="1" hangingPunct="1">
              <a:buFontTx/>
              <a:buNone/>
            </a:pPr>
            <a:endParaRPr lang="hu-HU" sz="2000" b="1">
              <a:solidFill>
                <a:srgbClr val="9900FF"/>
              </a:solidFill>
            </a:endParaRPr>
          </a:p>
          <a:p>
            <a:pPr eaLnBrk="1" hangingPunct="1">
              <a:buFontTx/>
              <a:buNone/>
            </a:pPr>
            <a:r>
              <a:rPr lang="hu-HU" sz="2000" b="1" u="sng">
                <a:solidFill>
                  <a:srgbClr val="9900FF"/>
                </a:solidFill>
              </a:rPr>
              <a:t>A ragasztott kötést befolyásoló tényezők: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		tapadóerő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		a felületek tisztasága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		a felületek érdessége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		a felvitt ragasztó vastagsága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			</a:t>
            </a:r>
          </a:p>
          <a:p>
            <a:pPr eaLnBrk="1" hangingPunct="1">
              <a:buFontTx/>
              <a:buNone/>
            </a:pPr>
            <a:endParaRPr lang="hu-HU" sz="2000" b="1" u="sng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9900FF"/>
                </a:solidFill>
              </a:rPr>
              <a:t>Ék- és reteszkötések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9891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Az ék lejtős felületű, a tengely és a tárcsa hornyában elhelyezett , és közéjük befeszített gépelem. A kötést a feszítés hatására létrejövő súrlódó erő hozza létre. Az ék lejtése általában 1%, ezért a kötés önzáró.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Igénybevétele a súrlódás.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Gyorsan forgó, nagy futáspontosságot igénylő tengelykötések esetén a forgatónyomaték átvitelére reteszkötést alkalmaznak. A retesz tengelyirányban nem rögzíti a tengelyre szerelt alkatrészt. A retesznek nincs lejtése. A tengely és az agy között nem lép fel jelentős súrlódás.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 kötés igénybevétele a nyírás és palástnyomás.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9900FF"/>
                </a:solidFill>
              </a:rPr>
              <a:t>Az ékek és reteszek szabványos gépelemek.</a:t>
            </a:r>
          </a:p>
        </p:txBody>
      </p:sp>
    </p:spTree>
    <p:extLst>
      <p:ext uri="{BB962C8B-B14F-4D97-AF65-F5344CB8AC3E}">
        <p14:creationId xmlns:p14="http://schemas.microsoft.com/office/powerpoint/2010/main" val="26884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FF0066"/>
                </a:solidFill>
              </a:rPr>
              <a:t>A csőhálózat részei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628776"/>
            <a:ext cx="1727200" cy="5048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sz="2000" b="1" u="sng">
                <a:solidFill>
                  <a:srgbClr val="FF0066"/>
                </a:solidFill>
              </a:rPr>
              <a:t>Csőidomok</a:t>
            </a:r>
            <a:r>
              <a:rPr lang="hu-HU" sz="2000" b="1">
                <a:solidFill>
                  <a:srgbClr val="FF0066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hu-HU" sz="2000" b="1">
              <a:solidFill>
                <a:srgbClr val="FF0066"/>
              </a:solidFill>
            </a:endParaRPr>
          </a:p>
        </p:txBody>
      </p:sp>
      <p:pic>
        <p:nvPicPr>
          <p:cNvPr id="53252" name="Picture 4" descr="keresztido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1412875"/>
            <a:ext cx="830262" cy="11064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6" descr="szűkítő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2626" y="1484314"/>
            <a:ext cx="835025" cy="11128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4" name="Picture 8" descr="T i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1341439"/>
            <a:ext cx="93027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9" descr="tömlőcso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1268414"/>
            <a:ext cx="113188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0" descr="záródug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557338"/>
            <a:ext cx="5857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1" descr="közcsav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1268413"/>
            <a:ext cx="1114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 Box 12"/>
          <p:cNvSpPr txBox="1">
            <a:spLocks noChangeArrowheads="1"/>
          </p:cNvSpPr>
          <p:nvPr/>
        </p:nvSpPr>
        <p:spPr bwMode="auto">
          <a:xfrm>
            <a:off x="1992313" y="2708276"/>
            <a:ext cx="23749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i="0" u="sng">
                <a:solidFill>
                  <a:srgbClr val="FF0066"/>
                </a:solidFill>
              </a:rPr>
              <a:t>Csőszerelvények</a:t>
            </a:r>
            <a:r>
              <a:rPr lang="hu-HU" sz="2000" i="0">
                <a:solidFill>
                  <a:srgbClr val="FF0066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i="0">
                <a:solidFill>
                  <a:srgbClr val="FF0066"/>
                </a:solidFill>
              </a:rPr>
              <a:t>csapok,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i="0">
                <a:solidFill>
                  <a:srgbClr val="FF0066"/>
                </a:solidFill>
              </a:rPr>
              <a:t>szelepek,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hu-HU" sz="2000" i="0">
                <a:solidFill>
                  <a:srgbClr val="FF0066"/>
                </a:solidFill>
              </a:rPr>
              <a:t>tolózárak</a:t>
            </a:r>
          </a:p>
        </p:txBody>
      </p:sp>
      <p:pic>
        <p:nvPicPr>
          <p:cNvPr id="53259" name="Picture 13" descr="csa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797425"/>
            <a:ext cx="229393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4" descr="szel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357563"/>
            <a:ext cx="16097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5" descr="tolózá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3141664"/>
            <a:ext cx="25812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6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A50021"/>
                </a:solidFill>
              </a:rPr>
              <a:t>Tengelyek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916114"/>
            <a:ext cx="8229600" cy="2981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Forgó vagy lengő gépalkatrészek hordozására kör, vagy körgyűrű keresztmetszetű tengelyeket használnak.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A gépalkatrész foroghat az álló tengelyen, vagy a tengellyel együtt foroghat.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A tengely támasztására csapágyakat alkalmaznak. A csapágyazás helyei a csapok.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A tengelyek alak, csapágyak száma, hajlékonyság stb. szerint csoportosíthatók.</a:t>
            </a:r>
          </a:p>
          <a:p>
            <a:pPr eaLnBrk="1" hangingPunct="1">
              <a:buFontTx/>
              <a:buNone/>
            </a:pPr>
            <a:endParaRPr lang="hu-HU" sz="2000" b="1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A50021"/>
                </a:solidFill>
              </a:rPr>
              <a:t>Tengelyek megtámasztása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8600" cy="3413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A tengelycsapok a különböző típusú tengelyek támasztó és tartófelületei a csapágyazás számára.</a:t>
            </a:r>
            <a:br>
              <a:rPr lang="hu-HU" sz="1800" b="1">
                <a:solidFill>
                  <a:srgbClr val="A50021"/>
                </a:solidFill>
              </a:rPr>
            </a:br>
            <a:endParaRPr lang="hu-HU" sz="1800" b="1">
              <a:solidFill>
                <a:srgbClr val="A50021"/>
              </a:solidFill>
            </a:endParaRP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		Homlokcsap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		Nyakcsap</a:t>
            </a:r>
          </a:p>
          <a:p>
            <a:pPr eaLnBrk="1" hangingPunct="1">
              <a:buFontTx/>
              <a:buNone/>
            </a:pPr>
            <a:endParaRPr lang="hu-HU" sz="1800" b="1">
              <a:solidFill>
                <a:srgbClr val="A50021"/>
              </a:solidFill>
            </a:endParaRPr>
          </a:p>
          <a:p>
            <a:pPr eaLnBrk="1" hangingPunct="1"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		Forgattyús csap</a:t>
            </a:r>
          </a:p>
        </p:txBody>
      </p:sp>
      <p:pic>
        <p:nvPicPr>
          <p:cNvPr id="55300" name="Picture 4" descr="242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3" y="1700213"/>
            <a:ext cx="2667000" cy="1333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1" name="Picture 6" descr="242-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3" y="3357564"/>
            <a:ext cx="3009900" cy="12906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2" name="Picture 8" descr="242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941888"/>
            <a:ext cx="35306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Line 9"/>
          <p:cNvSpPr>
            <a:spLocks noChangeShapeType="1"/>
          </p:cNvSpPr>
          <p:nvPr/>
        </p:nvSpPr>
        <p:spPr bwMode="auto">
          <a:xfrm flipV="1">
            <a:off x="4800601" y="2420938"/>
            <a:ext cx="2016125" cy="79216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4800601" y="3860801"/>
            <a:ext cx="2016125" cy="14446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3648075" y="4868863"/>
            <a:ext cx="647700" cy="431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13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animBg="1"/>
      <p:bldP spid="83978" grpId="0" animBg="1"/>
      <p:bldP spid="8397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b="1">
                <a:solidFill>
                  <a:srgbClr val="A50021"/>
                </a:solidFill>
              </a:rPr>
              <a:t>Csapágyak feladata, folyadéksúrlódás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sz="2000" b="1" u="sng">
                <a:solidFill>
                  <a:srgbClr val="A50021"/>
                </a:solidFill>
              </a:rPr>
              <a:t>Feladata</a:t>
            </a:r>
            <a:r>
              <a:rPr lang="hu-HU" sz="2000" b="1">
                <a:solidFill>
                  <a:srgbClr val="A50021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Forgó és lengő mozgást végző gépszerkezetek, pl. tengelyek kis súrlódású vezetésére és a tengely alátámasztására szolgál.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A siklócsapágyakban a tengelycsap és a csapágy között kenőanyagot helyeznek el a súrlódás csökkentésére, a gördülőcsapágyakban gördülőelemek biztosítják a mozgást.</a:t>
            </a:r>
          </a:p>
          <a:p>
            <a:pPr eaLnBrk="1" hangingPunct="1">
              <a:buFontTx/>
              <a:buNone/>
            </a:pPr>
            <a:endParaRPr lang="hu-HU" sz="2000" b="1">
              <a:solidFill>
                <a:srgbClr val="A50021"/>
              </a:solidFill>
            </a:endParaRP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A siklócsapágyakban a forgómozgás megindulása után a súrlódási állapotok aszerint változnak, hogy milyen a tengely terhelése és a fordulatszáma.</a:t>
            </a:r>
          </a:p>
          <a:p>
            <a:pPr eaLnBrk="1" hangingPunct="1">
              <a:buFontTx/>
              <a:buNone/>
            </a:pPr>
            <a:r>
              <a:rPr lang="hu-HU" sz="2000" b="1">
                <a:solidFill>
                  <a:srgbClr val="A50021"/>
                </a:solidFill>
              </a:rPr>
              <a:t>Akkor a legkisebb a súrlódás, amikor a csapágypersely és a tengelycsap között egy vékony kenőolajréteg alakul ki.</a:t>
            </a:r>
          </a:p>
        </p:txBody>
      </p:sp>
    </p:spTree>
    <p:extLst>
      <p:ext uri="{BB962C8B-B14F-4D97-AF65-F5344CB8AC3E}">
        <p14:creationId xmlns:p14="http://schemas.microsoft.com/office/powerpoint/2010/main" val="37385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A50021"/>
                </a:solidFill>
              </a:rPr>
              <a:t>Siklócsapágyak</a:t>
            </a:r>
          </a:p>
        </p:txBody>
      </p:sp>
      <p:pic>
        <p:nvPicPr>
          <p:cNvPr id="57347" name="Picture 4" descr="243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1692276"/>
            <a:ext cx="5761037" cy="4473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3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200" b="1">
                <a:solidFill>
                  <a:schemeClr val="tx1"/>
                </a:solidFill>
              </a:rPr>
              <a:t>Ismétlődő furatok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2314575" y="1052513"/>
            <a:ext cx="756285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A50021"/>
                </a:solidFill>
              </a:rPr>
              <a:t>Siklócsapágyak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b="1" u="sng">
                <a:solidFill>
                  <a:srgbClr val="A50021"/>
                </a:solidFill>
              </a:rPr>
              <a:t>Csapágyanyagok: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Különféle réz-, ón-, ólom-, cink-, antimonötvözetek, alumínium, öntöttvas, műanyagok.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sz="1800" b="1">
              <a:solidFill>
                <a:srgbClr val="A50021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hu-HU" sz="1800" b="1" u="sng">
                <a:solidFill>
                  <a:srgbClr val="A50021"/>
                </a:solidFill>
              </a:rPr>
              <a:t>Kialakításuk</a:t>
            </a:r>
            <a:r>
              <a:rPr lang="hu-HU" sz="1800" b="1">
                <a:solidFill>
                  <a:srgbClr val="A50021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hu-HU" sz="1800" b="1">
              <a:solidFill>
                <a:srgbClr val="A50021"/>
              </a:solidFill>
            </a:endParaRPr>
          </a:p>
        </p:txBody>
      </p:sp>
      <p:pic>
        <p:nvPicPr>
          <p:cNvPr id="58372" name="Picture 4" descr="245-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4076700"/>
            <a:ext cx="2808287" cy="2120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" name="Picture 6" descr="245-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4" y="3933825"/>
            <a:ext cx="4103687" cy="2641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6672264" y="1484313"/>
            <a:ext cx="3311525" cy="1778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i="0" u="sng">
                <a:solidFill>
                  <a:srgbClr val="A50021"/>
                </a:solidFill>
              </a:rPr>
              <a:t>Olajozási rendszerek</a:t>
            </a:r>
            <a:r>
              <a:rPr lang="hu-HU" sz="2000" i="0">
                <a:solidFill>
                  <a:srgbClr val="A5002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i="0">
                <a:solidFill>
                  <a:srgbClr val="A50021"/>
                </a:solidFill>
              </a:rPr>
              <a:t>Csepegtető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i="0">
                <a:solidFill>
                  <a:srgbClr val="A50021"/>
                </a:solidFill>
              </a:rPr>
              <a:t>Kenőgyűrűs</a:t>
            </a:r>
          </a:p>
          <a:p>
            <a:pPr eaLnBrk="1" hangingPunct="1">
              <a:spcBef>
                <a:spcPct val="50000"/>
              </a:spcBef>
            </a:pPr>
            <a:r>
              <a:rPr lang="hu-HU" sz="2000" i="0">
                <a:solidFill>
                  <a:srgbClr val="A50021"/>
                </a:solidFill>
              </a:rPr>
              <a:t>Központi olajozás</a:t>
            </a:r>
          </a:p>
        </p:txBody>
      </p:sp>
    </p:spTree>
    <p:extLst>
      <p:ext uri="{BB962C8B-B14F-4D97-AF65-F5344CB8AC3E}">
        <p14:creationId xmlns:p14="http://schemas.microsoft.com/office/powerpoint/2010/main" val="19788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b="1" smtClean="0">
                <a:solidFill>
                  <a:srgbClr val="A50021"/>
                </a:solidFill>
              </a:rPr>
              <a:t>Gördülőcsapágyak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1800" b="1">
                <a:solidFill>
                  <a:srgbClr val="A50021"/>
                </a:solidFill>
              </a:rPr>
              <a:t>Felépítése:</a:t>
            </a:r>
          </a:p>
        </p:txBody>
      </p:sp>
      <p:pic>
        <p:nvPicPr>
          <p:cNvPr id="59396" name="Picture 4" descr="csapagy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2349501"/>
            <a:ext cx="3005137" cy="37703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7" name="Picture 11" descr="247-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3068638"/>
            <a:ext cx="1066800" cy="16383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735639" y="2060575"/>
            <a:ext cx="4537075" cy="9842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A5002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 i="0" u="sng">
                <a:solidFill>
                  <a:srgbClr val="A50021"/>
                </a:solidFill>
              </a:rPr>
              <a:t>Kenésük</a:t>
            </a:r>
            <a:r>
              <a:rPr lang="hu-HU" sz="2000" i="0">
                <a:solidFill>
                  <a:srgbClr val="A50021"/>
                </a:solidFill>
              </a:rPr>
              <a:t>:</a:t>
            </a:r>
          </a:p>
          <a:p>
            <a:pPr eaLnBrk="1" hangingPunct="1"/>
            <a:r>
              <a:rPr lang="hu-HU" i="0">
                <a:solidFill>
                  <a:srgbClr val="A50021"/>
                </a:solidFill>
              </a:rPr>
              <a:t>Alacsony fordulatszámon zsírzás.</a:t>
            </a:r>
          </a:p>
          <a:p>
            <a:pPr eaLnBrk="1" hangingPunct="1"/>
            <a:r>
              <a:rPr lang="hu-HU" i="0">
                <a:solidFill>
                  <a:srgbClr val="A50021"/>
                </a:solidFill>
              </a:rPr>
              <a:t>Nagyobb fordulatszámon olajozás.</a:t>
            </a:r>
            <a:endParaRPr lang="hu-HU" sz="2000" i="0">
              <a:solidFill>
                <a:srgbClr val="A50021"/>
              </a:solidFill>
            </a:endParaRPr>
          </a:p>
        </p:txBody>
      </p:sp>
      <p:pic>
        <p:nvPicPr>
          <p:cNvPr id="59399" name="Picture 13" descr="247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3141664"/>
            <a:ext cx="863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4" descr="247-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4797425"/>
            <a:ext cx="20097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5" descr="247-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4868863"/>
            <a:ext cx="16335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6" descr="csapág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33375"/>
            <a:ext cx="13779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6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857500"/>
            <a:ext cx="9144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>
                <a:solidFill>
                  <a:schemeClr val="tx1"/>
                </a:solidFill>
              </a:rPr>
              <a:t>KÖSZÖNÖM A FIGYELMET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Fás világ</Template>
  <TotalTime>730</TotalTime>
  <Words>1117</Words>
  <Application>Microsoft Office PowerPoint</Application>
  <PresentationFormat>Szélesvásznú</PresentationFormat>
  <Paragraphs>202</Paragraphs>
  <Slides>92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92</vt:i4>
      </vt:variant>
    </vt:vector>
  </HeadingPairs>
  <TitlesOfParts>
    <vt:vector size="97" baseType="lpstr">
      <vt:lpstr>Arial</vt:lpstr>
      <vt:lpstr>Rockwell</vt:lpstr>
      <vt:lpstr>Rockwell Condensed</vt:lpstr>
      <vt:lpstr>Wingdings</vt:lpstr>
      <vt:lpstr>Fabetű</vt:lpstr>
      <vt:lpstr>RAJZOLÁSI EGYSZERŰSÍTÉSEK</vt:lpstr>
      <vt:lpstr>PowerPoint bemutató</vt:lpstr>
      <vt:lpstr>Félnézet</vt:lpstr>
      <vt:lpstr>Félnézet</vt:lpstr>
      <vt:lpstr>Félnézet</vt:lpstr>
      <vt:lpstr>Félnézet</vt:lpstr>
      <vt:lpstr>Félnézet</vt:lpstr>
      <vt:lpstr>PowerPoint bemutató</vt:lpstr>
      <vt:lpstr>Ismétlődő furatok</vt:lpstr>
      <vt:lpstr>Ismétlődő furatok</vt:lpstr>
      <vt:lpstr>Ismétlődő furatok</vt:lpstr>
      <vt:lpstr>Ismétlődő mintázat</vt:lpstr>
      <vt:lpstr>Ismétlődő mintázat</vt:lpstr>
      <vt:lpstr>Ismétlődő mintázat</vt:lpstr>
      <vt:lpstr>PowerPoint bemutató</vt:lpstr>
      <vt:lpstr>Hosszú alkatrészek „kitörése”</vt:lpstr>
      <vt:lpstr>Hosszú alkatrészek „kitörése”</vt:lpstr>
      <vt:lpstr>Hosszú alkatrészek „kitörése”</vt:lpstr>
      <vt:lpstr>PowerPoint bemutató</vt:lpstr>
      <vt:lpstr>Sík felület ábrázolása (ha a vetületek nem elegendőek a sík jelleg érzékeltetésére) </vt:lpstr>
      <vt:lpstr>Sík felület ábrázolása (ha a vetületek nem elegendőek a sík jelleg érzékeltetésére) </vt:lpstr>
      <vt:lpstr>Sík felület ábrázolása (ha a vetületek nem elegendőek a sík jelleg érzékeltetésére) </vt:lpstr>
      <vt:lpstr>PowerPoint bemutató</vt:lpstr>
      <vt:lpstr>PowerPoint bemutató</vt:lpstr>
      <vt:lpstr>PowerPoint bemutató</vt:lpstr>
      <vt:lpstr>A csavarmenetek ábrázolása és jelölése </vt:lpstr>
      <vt:lpstr>Anyamenet jelképes ábrázolása</vt:lpstr>
      <vt:lpstr>PowerPoint bemutató</vt:lpstr>
      <vt:lpstr>A MÉRETMEGADÁS SZABÁLYAI</vt:lpstr>
      <vt:lpstr>A MÉRETMEGADÁS JELEI</vt:lpstr>
      <vt:lpstr>A méretmegadás alapsémája</vt:lpstr>
      <vt:lpstr>A méretvonal</vt:lpstr>
      <vt:lpstr>A méretvonalak párhuzamosak a méretezett szakasszal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méretvonal-határoló</vt:lpstr>
      <vt:lpstr>PowerPoint bemutató</vt:lpstr>
      <vt:lpstr>PowerPoint bemutató</vt:lpstr>
      <vt:lpstr>PowerPoint bemutató</vt:lpstr>
      <vt:lpstr>PowerPoint bemutató</vt:lpstr>
      <vt:lpstr>A mutatóvonal</vt:lpstr>
      <vt:lpstr>PowerPoint bemutató</vt:lpstr>
      <vt:lpstr>PowerPoint bemutató</vt:lpstr>
      <vt:lpstr>A méret felirata</vt:lpstr>
      <vt:lpstr>A méretszámokat a rajz természetes helyzetében általánosan alulról vagy jobb oldalról olvashatóan kell felírni. </vt:lpstr>
      <vt:lpstr>PowerPoint bemutató</vt:lpstr>
      <vt:lpstr>PowerPoint bemutató</vt:lpstr>
      <vt:lpstr>Jelképpel kiegészített méretek</vt:lpstr>
      <vt:lpstr>A géprajzokon leggyakrabban ELŐfordulÓ JELKÉPEK</vt:lpstr>
      <vt:lpstr>PowerPoint bemutató</vt:lpstr>
      <vt:lpstr>PowerPoint bemutató</vt:lpstr>
      <vt:lpstr>Megengedhető egyszerűsítések</vt:lpstr>
      <vt:lpstr>PowerPoint bemutató</vt:lpstr>
      <vt:lpstr>PowerPoint bemutató</vt:lpstr>
      <vt:lpstr>MÉRETHÁLÓZATOK</vt:lpstr>
      <vt:lpstr>PowerPoint bemutató</vt:lpstr>
      <vt:lpstr>PowerPoint bemutató</vt:lpstr>
      <vt:lpstr>PowerPoint bemutató</vt:lpstr>
      <vt:lpstr>PowerPoint bemutató</vt:lpstr>
      <vt:lpstr>Bázistól induló mérethálózatok</vt:lpstr>
      <vt:lpstr>PowerPoint bemutató</vt:lpstr>
      <vt:lpstr>A bázis kiválasztásának szempontjai</vt:lpstr>
      <vt:lpstr>PowerPoint bemutató</vt:lpstr>
      <vt:lpstr>PowerPoint bemutató</vt:lpstr>
      <vt:lpstr>PowerPoint bemutató</vt:lpstr>
      <vt:lpstr>A mérethálózat elhelyezésének  szempontjai</vt:lpstr>
      <vt:lpstr>PowerPoint bemutató</vt:lpstr>
      <vt:lpstr>PowerPoint bemutató</vt:lpstr>
      <vt:lpstr>PowerPoint bemutató</vt:lpstr>
      <vt:lpstr>PowerPoint bemutató</vt:lpstr>
      <vt:lpstr>Kötési módok felosztása</vt:lpstr>
      <vt:lpstr>Kötőgépelemek, szabványosítás</vt:lpstr>
      <vt:lpstr>Szegecsek</vt:lpstr>
      <vt:lpstr>Szegecskötési módok</vt:lpstr>
      <vt:lpstr>A hegesztés</vt:lpstr>
      <vt:lpstr>A csavarbiztosítások</vt:lpstr>
      <vt:lpstr>A forrasztás</vt:lpstr>
      <vt:lpstr>A ragasztás</vt:lpstr>
      <vt:lpstr>Ék- és reteszkötések</vt:lpstr>
      <vt:lpstr>A csőhálózat részei</vt:lpstr>
      <vt:lpstr>Tengelyek</vt:lpstr>
      <vt:lpstr>Tengelyek megtámasztása</vt:lpstr>
      <vt:lpstr>Csapágyak feladata, folyadéksúrlódás</vt:lpstr>
      <vt:lpstr>Siklócsapágyak</vt:lpstr>
      <vt:lpstr>Siklócsapágyak</vt:lpstr>
      <vt:lpstr>Gördülőcsapágyak</vt:lpstr>
      <vt:lpstr>KÖSZÖNÖM A FIGYELMET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zsolt</dc:creator>
  <cp:lastModifiedBy>zsolt</cp:lastModifiedBy>
  <cp:revision>13</cp:revision>
  <dcterms:created xsi:type="dcterms:W3CDTF">2014-03-26T12:32:28Z</dcterms:created>
  <dcterms:modified xsi:type="dcterms:W3CDTF">2014-11-07T14:07:32Z</dcterms:modified>
</cp:coreProperties>
</file>