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58"/>
  </p:notesMasterIdLst>
  <p:sldIdLst>
    <p:sldId id="349" r:id="rId2"/>
    <p:sldId id="350" r:id="rId3"/>
    <p:sldId id="351" r:id="rId4"/>
    <p:sldId id="352" r:id="rId5"/>
    <p:sldId id="353" r:id="rId6"/>
    <p:sldId id="354" r:id="rId7"/>
    <p:sldId id="355" r:id="rId8"/>
    <p:sldId id="356" r:id="rId9"/>
    <p:sldId id="258" r:id="rId10"/>
    <p:sldId id="259" r:id="rId11"/>
    <p:sldId id="260" r:id="rId12"/>
    <p:sldId id="261" r:id="rId13"/>
    <p:sldId id="262" r:id="rId14"/>
    <p:sldId id="263" r:id="rId15"/>
    <p:sldId id="265" r:id="rId16"/>
    <p:sldId id="266" r:id="rId17"/>
    <p:sldId id="267" r:id="rId18"/>
    <p:sldId id="268" r:id="rId19"/>
    <p:sldId id="264" r:id="rId20"/>
    <p:sldId id="357" r:id="rId21"/>
    <p:sldId id="311" r:id="rId22"/>
    <p:sldId id="269" r:id="rId23"/>
    <p:sldId id="270" r:id="rId24"/>
    <p:sldId id="312" r:id="rId25"/>
    <p:sldId id="313" r:id="rId26"/>
    <p:sldId id="314" r:id="rId27"/>
    <p:sldId id="316" r:id="rId28"/>
    <p:sldId id="317" r:id="rId29"/>
    <p:sldId id="348" r:id="rId30"/>
    <p:sldId id="324" r:id="rId31"/>
    <p:sldId id="326" r:id="rId32"/>
    <p:sldId id="323" r:id="rId33"/>
    <p:sldId id="329" r:id="rId34"/>
    <p:sldId id="332"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732" y="56"/>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66491-69DA-4F3B-B8A9-D1FFE5C80E95}" type="datetimeFigureOut">
              <a:rPr lang="hu-HU" smtClean="0"/>
              <a:t>2014.11.07.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75E09-2039-4513-A04A-5C6CDBACB9EC}" type="slidenum">
              <a:rPr lang="hu-HU" smtClean="0"/>
              <a:t>‹#›</a:t>
            </a:fld>
            <a:endParaRPr lang="hu-HU"/>
          </a:p>
        </p:txBody>
      </p:sp>
    </p:spTree>
    <p:extLst>
      <p:ext uri="{BB962C8B-B14F-4D97-AF65-F5344CB8AC3E}">
        <p14:creationId xmlns:p14="http://schemas.microsoft.com/office/powerpoint/2010/main" val="4084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Merev testek statikájában a testek alakváltozásától tekinthetünk el, a szilárdságtanban az alakváltozásokat és a testek teherbírását vizsgáljuk</a:t>
            </a:r>
          </a:p>
          <a:p>
            <a:r>
              <a:rPr lang="hu-HU" sz="1200" kern="1200" dirty="0" smtClean="0">
                <a:solidFill>
                  <a:schemeClr val="tx1"/>
                </a:solidFill>
                <a:effectLst/>
                <a:latin typeface="+mn-lt"/>
                <a:ea typeface="+mn-ea"/>
                <a:cs typeface="+mn-cs"/>
              </a:rPr>
              <a:t>A valóságban merev test nincs, ezért számításaink eltérnek a valóságtól, de amikor a bekövetkező alakváltozások kicsinyek és így számításaink eredményében jelentkező hiba elhanyagolható, munkát ill. bonyolult számításokat takaríthatunk meg. Természetesen meg kell becsülni, hogy ez az egyszerűsítés milyen nagyságrendű hibát okoz és meg kell fontolni, hogy megengedhető e. Ennek eldöntéséhez a statikai és szilárdságtani problémák megoldásában kellő elméleti ismeret, jártasság és gyakorlati tapasztalat szükséges.</a:t>
            </a:r>
          </a:p>
          <a:p>
            <a:endParaRPr lang="hu-HU" dirty="0"/>
          </a:p>
        </p:txBody>
      </p:sp>
      <p:sp>
        <p:nvSpPr>
          <p:cNvPr id="4" name="Dia számának helye 3"/>
          <p:cNvSpPr>
            <a:spLocks noGrp="1"/>
          </p:cNvSpPr>
          <p:nvPr>
            <p:ph type="sldNum" sz="quarter" idx="10"/>
          </p:nvPr>
        </p:nvSpPr>
        <p:spPr/>
        <p:txBody>
          <a:bodyPr/>
          <a:lstStyle/>
          <a:p>
            <a:fld id="{F4875E09-2039-4513-A04A-5C6CDBACB9EC}" type="slidenum">
              <a:rPr lang="hu-HU" smtClean="0"/>
              <a:t>10</a:t>
            </a:fld>
            <a:endParaRPr lang="hu-HU"/>
          </a:p>
        </p:txBody>
      </p:sp>
    </p:spTree>
    <p:extLst>
      <p:ext uri="{BB962C8B-B14F-4D97-AF65-F5344CB8AC3E}">
        <p14:creationId xmlns:p14="http://schemas.microsoft.com/office/powerpoint/2010/main" val="392366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kép helye 1"/>
          <p:cNvSpPr>
            <a:spLocks noGrp="1" noRot="1" noChangeAspect="1" noTextEdit="1"/>
          </p:cNvSpPr>
          <p:nvPr>
            <p:ph type="sldImg"/>
          </p:nvPr>
        </p:nvSpPr>
        <p:spPr>
          <a:ln/>
        </p:spPr>
      </p:sp>
      <p:sp>
        <p:nvSpPr>
          <p:cNvPr id="12291" name="Jegyzetek helye 2"/>
          <p:cNvSpPr>
            <a:spLocks noGrp="1"/>
          </p:cNvSpPr>
          <p:nvPr>
            <p:ph type="body" idx="1"/>
          </p:nvPr>
        </p:nvSpPr>
        <p:spPr>
          <a:noFill/>
        </p:spPr>
        <p:txBody>
          <a:bodyPr/>
          <a:lstStyle/>
          <a:p>
            <a:endParaRPr lang="hu-HU" smtClean="0"/>
          </a:p>
        </p:txBody>
      </p:sp>
      <p:sp>
        <p:nvSpPr>
          <p:cNvPr id="12292" name="Dia számának helye 3"/>
          <p:cNvSpPr>
            <a:spLocks noGrp="1"/>
          </p:cNvSpPr>
          <p:nvPr>
            <p:ph type="sldNum" sz="quarter" idx="5"/>
          </p:nvPr>
        </p:nvSpPr>
        <p:spPr>
          <a:noFill/>
        </p:spPr>
        <p:txBody>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fld id="{839FBA3A-1CEC-4818-A3AF-57703EFAD056}" type="slidenum">
              <a:rPr lang="hu-HU" b="0" i="0" smtClean="0"/>
              <a:pPr/>
              <a:t>14</a:t>
            </a:fld>
            <a:endParaRPr lang="hu-HU" b="0" i="0" smtClean="0"/>
          </a:p>
        </p:txBody>
      </p:sp>
    </p:spTree>
    <p:extLst>
      <p:ext uri="{BB962C8B-B14F-4D97-AF65-F5344CB8AC3E}">
        <p14:creationId xmlns:p14="http://schemas.microsoft.com/office/powerpoint/2010/main" val="1297154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hu-HU" smtClean="0"/>
              <a:t>Mintacím szerkesztése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2014.11.07.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554F7C78-AF62-423F-BECC-76BD52366901}" type="slidenum">
              <a:rPr lang="hu-HU" smtClean="0"/>
              <a:t>‹#›</a:t>
            </a:fld>
            <a:endParaRPr lang="hu-HU"/>
          </a:p>
        </p:txBody>
      </p:sp>
    </p:spTree>
    <p:extLst>
      <p:ext uri="{BB962C8B-B14F-4D97-AF65-F5344CB8AC3E}">
        <p14:creationId xmlns:p14="http://schemas.microsoft.com/office/powerpoint/2010/main" val="31867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2014.11.07.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390979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2014.11.07.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10688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3"/>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3"/>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a:xfrm>
            <a:off x="609600" y="6245225"/>
            <a:ext cx="2844800" cy="476250"/>
          </a:xfrm>
        </p:spPr>
        <p:txBody>
          <a:bodyPr/>
          <a:lstStyle>
            <a:lvl1pPr>
              <a:defRPr/>
            </a:lvl1pPr>
          </a:lstStyle>
          <a:p>
            <a:pPr>
              <a:defRPr/>
            </a:pPr>
            <a:endParaRPr lang="hu-HU"/>
          </a:p>
        </p:txBody>
      </p:sp>
      <p:sp>
        <p:nvSpPr>
          <p:cNvPr id="6" name="Élőláb helye 5"/>
          <p:cNvSpPr>
            <a:spLocks noGrp="1"/>
          </p:cNvSpPr>
          <p:nvPr>
            <p:ph type="ftr" sz="quarter" idx="11"/>
          </p:nvPr>
        </p:nvSpPr>
        <p:spPr>
          <a:xfrm>
            <a:off x="4165600" y="6245225"/>
            <a:ext cx="3860800" cy="476250"/>
          </a:xfrm>
        </p:spPr>
        <p:txBody>
          <a:bodyPr/>
          <a:lstStyle>
            <a:lvl1pPr>
              <a:defRPr/>
            </a:lvl1pPr>
          </a:lstStyle>
          <a:p>
            <a:pPr>
              <a:defRPr/>
            </a:pPr>
            <a:endParaRPr lang="hu-HU"/>
          </a:p>
        </p:txBody>
      </p:sp>
      <p:sp>
        <p:nvSpPr>
          <p:cNvPr id="7" name="Dia számának helye 6"/>
          <p:cNvSpPr>
            <a:spLocks noGrp="1"/>
          </p:cNvSpPr>
          <p:nvPr>
            <p:ph type="sldNum" sz="quarter" idx="12"/>
          </p:nvPr>
        </p:nvSpPr>
        <p:spPr>
          <a:xfrm>
            <a:off x="8737600" y="6245225"/>
            <a:ext cx="2844800" cy="476250"/>
          </a:xfrm>
        </p:spPr>
        <p:txBody>
          <a:bodyPr/>
          <a:lstStyle>
            <a:lvl1pPr>
              <a:defRPr/>
            </a:lvl1pPr>
          </a:lstStyle>
          <a:p>
            <a:pPr>
              <a:defRPr/>
            </a:pPr>
            <a:fld id="{D976D3B9-4AF3-4CE9-939F-8B2AF7799E38}" type="slidenum">
              <a:rPr lang="hu-HU"/>
              <a:pPr>
                <a:defRPr/>
              </a:pPr>
              <a:t>‹#›</a:t>
            </a:fld>
            <a:endParaRPr lang="hu-HU"/>
          </a:p>
        </p:txBody>
      </p:sp>
    </p:spTree>
    <p:extLst>
      <p:ext uri="{BB962C8B-B14F-4D97-AF65-F5344CB8AC3E}">
        <p14:creationId xmlns:p14="http://schemas.microsoft.com/office/powerpoint/2010/main" val="18018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Cím, szöveg és ábra">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Online kép helye 3"/>
          <p:cNvSpPr>
            <a:spLocks noGrp="1"/>
          </p:cNvSpPr>
          <p:nvPr>
            <p:ph type="clipArt" sz="half" idx="2"/>
          </p:nvPr>
        </p:nvSpPr>
        <p:spPr>
          <a:xfrm>
            <a:off x="6197600" y="1600201"/>
            <a:ext cx="5384800" cy="4525963"/>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C913348A-FCAD-458A-B6D0-91AD10149BCC}" type="slidenum">
              <a:rPr lang="hu-HU"/>
              <a:pPr>
                <a:defRPr/>
              </a:pPr>
              <a:t>‹#›</a:t>
            </a:fld>
            <a:endParaRPr lang="hu-HU"/>
          </a:p>
        </p:txBody>
      </p:sp>
    </p:spTree>
    <p:extLst>
      <p:ext uri="{BB962C8B-B14F-4D97-AF65-F5344CB8AC3E}">
        <p14:creationId xmlns:p14="http://schemas.microsoft.com/office/powerpoint/2010/main" val="362220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Cím, szöveg és klip">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Médiafájl helye 3"/>
          <p:cNvSpPr>
            <a:spLocks noGrp="1"/>
          </p:cNvSpPr>
          <p:nvPr>
            <p:ph type="media" sz="half" idx="2"/>
          </p:nvPr>
        </p:nvSpPr>
        <p:spPr>
          <a:xfrm>
            <a:off x="6197600" y="1600201"/>
            <a:ext cx="5384800" cy="4525963"/>
          </a:xfrm>
        </p:spPr>
        <p:txBody>
          <a:bodyPr/>
          <a:lstStyle/>
          <a:p>
            <a:pPr lvl="0"/>
            <a:endParaRPr lang="hu-H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572FF605-220D-4ED9-BBF5-6C33E74560C8}" type="slidenum">
              <a:rPr lang="hu-HU"/>
              <a:pPr>
                <a:defRPr/>
              </a:pPr>
              <a:t>‹#›</a:t>
            </a:fld>
            <a:endParaRPr lang="hu-HU"/>
          </a:p>
        </p:txBody>
      </p:sp>
    </p:spTree>
    <p:extLst>
      <p:ext uri="{BB962C8B-B14F-4D97-AF65-F5344CB8AC3E}">
        <p14:creationId xmlns:p14="http://schemas.microsoft.com/office/powerpoint/2010/main" val="17485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Cím és szerkezeti vagy szervezeti diagra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SmartArt-ábra helye 2"/>
          <p:cNvSpPr>
            <a:spLocks noGrp="1"/>
          </p:cNvSpPr>
          <p:nvPr>
            <p:ph type="dgm" idx="1"/>
          </p:nvPr>
        </p:nvSpPr>
        <p:spPr>
          <a:xfrm>
            <a:off x="609600" y="1600201"/>
            <a:ext cx="109728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318BDDF-88DD-4E74-90D0-3AC51D21CF60}" type="slidenum">
              <a:rPr lang="hu-HU"/>
              <a:pPr>
                <a:defRPr/>
              </a:pPr>
              <a:t>‹#›</a:t>
            </a:fld>
            <a:endParaRPr lang="hu-HU"/>
          </a:p>
        </p:txBody>
      </p:sp>
    </p:spTree>
    <p:extLst>
      <p:ext uri="{BB962C8B-B14F-4D97-AF65-F5344CB8AC3E}">
        <p14:creationId xmlns:p14="http://schemas.microsoft.com/office/powerpoint/2010/main" val="331416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609600" y="1600201"/>
            <a:ext cx="10972800" cy="4525963"/>
          </a:xfrm>
        </p:spPr>
        <p:txBody>
          <a:bodyPr/>
          <a:lstStyle/>
          <a:p>
            <a:pPr lvl="0"/>
            <a:endParaRPr lang="hu-H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C0C18BC-D145-4612-A488-AECCED50FFC4}" type="slidenum">
              <a:rPr lang="hu-HU"/>
              <a:pPr>
                <a:defRPr/>
              </a:pPr>
              <a:t>‹#›</a:t>
            </a:fld>
            <a:endParaRPr lang="hu-HU"/>
          </a:p>
        </p:txBody>
      </p:sp>
    </p:spTree>
    <p:extLst>
      <p:ext uri="{BB962C8B-B14F-4D97-AF65-F5344CB8AC3E}">
        <p14:creationId xmlns:p14="http://schemas.microsoft.com/office/powerpoint/2010/main" val="379122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2C87C38E-1171-417F-AD98-63F4BF8514DE}" type="datetimeFigureOut">
              <a:rPr lang="hu-HU" smtClean="0"/>
              <a:t>2014.11.07.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00369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hu-HU" smtClean="0"/>
              <a:t>Mintacím szerkesztése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8593667" y="6272784"/>
            <a:ext cx="2644309" cy="365125"/>
          </a:xfrm>
        </p:spPr>
        <p:txBody>
          <a:bodyPr/>
          <a:lstStyle/>
          <a:p>
            <a:fld id="{2C87C38E-1171-417F-AD98-63F4BF8514DE}" type="datetimeFigureOut">
              <a:rPr lang="hu-HU" smtClean="0"/>
              <a:t>2014.11.07.</a:t>
            </a:fld>
            <a:endParaRPr lang="hu-HU"/>
          </a:p>
        </p:txBody>
      </p:sp>
      <p:sp>
        <p:nvSpPr>
          <p:cNvPr id="5" name="Footer Placeholder 4"/>
          <p:cNvSpPr>
            <a:spLocks noGrp="1"/>
          </p:cNvSpPr>
          <p:nvPr>
            <p:ph type="ftr" sz="quarter" idx="11"/>
          </p:nvPr>
        </p:nvSpPr>
        <p:spPr>
          <a:xfrm>
            <a:off x="2182708" y="6272784"/>
            <a:ext cx="6327648" cy="365125"/>
          </a:xfrm>
        </p:spPr>
        <p:txBody>
          <a:bodyPr/>
          <a:lstStyle/>
          <a:p>
            <a:endParaRPr lang="hu-H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54F7C78-AF62-423F-BECC-76BD52366901}" type="slidenum">
              <a:rPr lang="hu-HU" smtClean="0"/>
              <a:t>‹#›</a:t>
            </a:fld>
            <a:endParaRPr lang="hu-HU"/>
          </a:p>
        </p:txBody>
      </p:sp>
    </p:spTree>
    <p:extLst>
      <p:ext uri="{BB962C8B-B14F-4D97-AF65-F5344CB8AC3E}">
        <p14:creationId xmlns:p14="http://schemas.microsoft.com/office/powerpoint/2010/main" val="23615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2C87C38E-1171-417F-AD98-63F4BF8514DE}" type="datetimeFigureOut">
              <a:rPr lang="hu-HU" smtClean="0"/>
              <a:t>2014.11.07.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63006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2C87C38E-1171-417F-AD98-63F4BF8514DE}" type="datetimeFigureOut">
              <a:rPr lang="hu-HU" smtClean="0"/>
              <a:t>2014.11.07.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3779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2C87C38E-1171-417F-AD98-63F4BF8514DE}" type="datetimeFigureOut">
              <a:rPr lang="hu-HU" smtClean="0"/>
              <a:t>2014.11.07.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83667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87C38E-1171-417F-AD98-63F4BF8514DE}" type="datetimeFigureOut">
              <a:rPr lang="hu-HU" smtClean="0"/>
              <a:t>2014.11.07.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2873698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hu-HU" smtClean="0"/>
              <a:t>Mintacím szerkesztése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2C87C38E-1171-417F-AD98-63F4BF8514DE}" type="datetimeFigureOut">
              <a:rPr lang="hu-HU" smtClean="0"/>
              <a:t>2014.11.07.</a:t>
            </a:fld>
            <a:endParaRPr lang="hu-HU"/>
          </a:p>
        </p:txBody>
      </p:sp>
      <p:sp>
        <p:nvSpPr>
          <p:cNvPr id="6" name="Footer Placeholder 5"/>
          <p:cNvSpPr>
            <a:spLocks noGrp="1"/>
          </p:cNvSpPr>
          <p:nvPr>
            <p:ph type="ftr" sz="quarter" idx="11"/>
          </p:nvPr>
        </p:nvSpPr>
        <p:spPr/>
        <p:txBody>
          <a:bodyPr/>
          <a:lstStyle/>
          <a:p>
            <a:endParaRPr lang="hu-H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74796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2C87C38E-1171-417F-AD98-63F4BF8514DE}" type="datetimeFigureOut">
              <a:rPr lang="hu-HU" smtClean="0"/>
              <a:t>2014.11.07.</a:t>
            </a:fld>
            <a:endParaRPr lang="hu-H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4F7C78-AF62-423F-BECC-76BD52366901}" type="slidenum">
              <a:rPr lang="hu-HU" smtClean="0"/>
              <a:t>‹#›</a:t>
            </a:fld>
            <a:endParaRPr lang="hu-HU"/>
          </a:p>
        </p:txBody>
      </p:sp>
    </p:spTree>
    <p:extLst>
      <p:ext uri="{BB962C8B-B14F-4D97-AF65-F5344CB8AC3E}">
        <p14:creationId xmlns:p14="http://schemas.microsoft.com/office/powerpoint/2010/main" val="17336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C87C38E-1171-417F-AD98-63F4BF8514DE}" type="datetimeFigureOut">
              <a:rPr lang="hu-HU" smtClean="0"/>
              <a:t>2014.11.07.</a:t>
            </a:fld>
            <a:endParaRPr lang="hu-H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hu-H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8">
                <a:duotone>
                  <a:schemeClr val="accent1">
                    <a:shade val="45000"/>
                    <a:satMod val="135000"/>
                  </a:schemeClr>
                  <a:prstClr val="white"/>
                </a:duotone>
                <a:extLst>
                  <a:ext uri="{BEBA8EAE-BF5A-486C-A8C5-ECC9F3942E4B}">
                    <a14:imgProps xmlns:a14="http://schemas.microsoft.com/office/drawing/2010/main">
                      <a14:imgLayer r:embed="rId19">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554F7C78-AF62-423F-BECC-76BD52366901}" type="slidenum">
              <a:rPr lang="hu-HU" smtClean="0"/>
              <a:t>‹#›</a:t>
            </a:fld>
            <a:endParaRPr lang="hu-HU"/>
          </a:p>
        </p:txBody>
      </p:sp>
    </p:spTree>
    <p:extLst>
      <p:ext uri="{BB962C8B-B14F-4D97-AF65-F5344CB8AC3E}">
        <p14:creationId xmlns:p14="http://schemas.microsoft.com/office/powerpoint/2010/main" val="42101030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8" r:id="rId13"/>
    <p:sldLayoutId id="2147483859" r:id="rId14"/>
    <p:sldLayoutId id="2147483860" r:id="rId15"/>
    <p:sldLayoutId id="2147483861" r:id="rId16"/>
  </p:sldLayoutIdLst>
  <p:txStyles>
    <p:titleStyle>
      <a:lvl1pPr algn="l" defTabSz="914400" rtl="0" eaLnBrk="1" latinLnBrk="0" hangingPunct="1">
        <a:lnSpc>
          <a:spcPct val="90000"/>
        </a:lnSpc>
        <a:spcBef>
          <a:spcPct val="0"/>
        </a:spcBef>
        <a:buNone/>
        <a:defRPr sz="4800" kern="1200" cap="none" baseline="0">
          <a:blipFill>
            <a:blip r:embed="rId20">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3.jpeg"/><Relationship Id="rId2" Type="http://schemas.openxmlformats.org/officeDocument/2006/relationships/video" Target="file:///C:\Documents%20and%20Settings\Dr.%20Csizmazia%20Fn&#233;\Dokumentumok\oktatas\eloadas%20anyagok_2005_09\kozlekedesi\1_2.mpg" TargetMode="External"/><Relationship Id="rId1" Type="http://schemas.openxmlformats.org/officeDocument/2006/relationships/video" Target="file:///C:\Documents%20and%20Settings\Dr.%20Csizmazia%20Fn&#233;\Dokumentumok\oktatas\eloadas%20anyagok_2005_09\kozlekedesi\1_3.mpg"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2003_dokumentum1.doc"/><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779463" y="484188"/>
            <a:ext cx="10348912" cy="3341687"/>
          </a:xfrm>
          <a:noFill/>
        </p:spPr>
        <p:txBody>
          <a:bodyPr wrap="square" numCol="1" anchorCtr="0" compatLnSpc="1">
            <a:prstTxWarp prst="textNoShape">
              <a:avLst/>
            </a:prstTxWarp>
          </a:bodyPr>
          <a:lstStyle/>
          <a:p>
            <a:pPr algn="ctr"/>
            <a:r>
              <a:rPr lang="hu-HU" b="1" cap="none" dirty="0" smtClean="0">
                <a:solidFill>
                  <a:schemeClr val="tx1"/>
                </a:solidFill>
                <a:latin typeface="Arial" charset="0"/>
              </a:rPr>
              <a:t>A NEMZETKÖZI MÉRTÉKEGYSÉG-RENDSZER (SI)</a:t>
            </a:r>
          </a:p>
        </p:txBody>
      </p:sp>
    </p:spTree>
    <p:extLst>
      <p:ext uri="{BB962C8B-B14F-4D97-AF65-F5344CB8AC3E}">
        <p14:creationId xmlns:p14="http://schemas.microsoft.com/office/powerpoint/2010/main" val="192403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62150" y="219074"/>
            <a:ext cx="8515350" cy="1076326"/>
          </a:xfrm>
          <a:solidFill>
            <a:schemeClr val="accent2">
              <a:lumMod val="40000"/>
              <a:lumOff val="60000"/>
            </a:schemeClr>
          </a:solidFill>
          <a:ln>
            <a:solidFill>
              <a:schemeClr val="tx1"/>
            </a:solidFill>
          </a:ln>
        </p:spPr>
        <p:txBody>
          <a:bodyPr rtlCol="0">
            <a:normAutofit fontScale="90000"/>
          </a:bodyPr>
          <a:lstStyle/>
          <a:p>
            <a:pPr algn="ctr">
              <a:defRPr/>
            </a:pPr>
            <a:r>
              <a:rPr lang="hu-HU" b="1" dirty="0" smtClean="0">
                <a:effectLst>
                  <a:outerShdw blurRad="38100" dist="38100" dir="2700000" algn="tl">
                    <a:srgbClr val="000000">
                      <a:alpha val="43137"/>
                    </a:srgbClr>
                  </a:outerShdw>
                </a:effectLst>
              </a:rPr>
              <a:t>Szilárd testek mechanikája</a:t>
            </a:r>
            <a:endParaRPr lang="hu-HU" dirty="0" smtClean="0">
              <a:effectLst>
                <a:outerShdw blurRad="38100" dist="38100" dir="2700000" algn="tl">
                  <a:srgbClr val="000000">
                    <a:alpha val="43137"/>
                  </a:srgbClr>
                </a:outerShdw>
              </a:effectLst>
            </a:endParaRPr>
          </a:p>
        </p:txBody>
      </p:sp>
      <p:sp>
        <p:nvSpPr>
          <p:cNvPr id="15" name="Szövegdoboz 14"/>
          <p:cNvSpPr txBox="1"/>
          <p:nvPr/>
        </p:nvSpPr>
        <p:spPr>
          <a:xfrm>
            <a:off x="1962150" y="1690689"/>
            <a:ext cx="3773488" cy="1477327"/>
          </a:xfrm>
          <a:prstGeom prst="rect">
            <a:avLst/>
          </a:prstGeom>
          <a:solidFill>
            <a:schemeClr val="accent1">
              <a:lumMod val="40000"/>
              <a:lumOff val="60000"/>
            </a:schemeClr>
          </a:solidFill>
          <a:ln>
            <a:solidFill>
              <a:schemeClr val="tx1"/>
            </a:solidFill>
          </a:ln>
        </p:spPr>
        <p:txBody>
          <a:bodyPr wrap="square">
            <a:spAutoFit/>
          </a:bodyPr>
          <a:lstStyle/>
          <a:p>
            <a:pPr algn="ctr">
              <a:defRPr/>
            </a:pPr>
            <a:r>
              <a:rPr lang="hu-HU" dirty="0"/>
              <a:t>KINEMATATIKA</a:t>
            </a:r>
          </a:p>
          <a:p>
            <a:pPr>
              <a:defRPr/>
            </a:pPr>
            <a:r>
              <a:rPr lang="hu-HU" dirty="0"/>
              <a:t>A mozgások leírásával és osztályozásával foglalkozik, de nem vizsgálja a mozgások okát, az erőket</a:t>
            </a:r>
          </a:p>
        </p:txBody>
      </p:sp>
      <p:sp>
        <p:nvSpPr>
          <p:cNvPr id="16" name="Szövegdoboz 15"/>
          <p:cNvSpPr txBox="1"/>
          <p:nvPr/>
        </p:nvSpPr>
        <p:spPr>
          <a:xfrm>
            <a:off x="6167438" y="1690688"/>
            <a:ext cx="4310062" cy="1477328"/>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hu-HU" dirty="0"/>
              <a:t>DINAMIKA (erőtan)</a:t>
            </a:r>
          </a:p>
          <a:p>
            <a:pPr>
              <a:defRPr/>
            </a:pPr>
            <a:r>
              <a:rPr lang="hu-HU" dirty="0"/>
              <a:t>A mozgások, leírásával foglalkozik úgy, hogy figyelemben veszi a mozgások okát, azaz a mozgásokat előidéző erők figyelembe vételével tárgyalja</a:t>
            </a:r>
          </a:p>
        </p:txBody>
      </p:sp>
      <p:cxnSp>
        <p:nvCxnSpPr>
          <p:cNvPr id="18" name="Egyenes összekötő 17"/>
          <p:cNvCxnSpPr>
            <a:stCxn id="2" idx="2"/>
          </p:cNvCxnSpPr>
          <p:nvPr/>
        </p:nvCxnSpPr>
        <p:spPr>
          <a:xfrm flipH="1">
            <a:off x="3575051" y="1295400"/>
            <a:ext cx="2644774" cy="395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p:cNvCxnSpPr>
            <a:stCxn id="2" idx="2"/>
          </p:cNvCxnSpPr>
          <p:nvPr/>
        </p:nvCxnSpPr>
        <p:spPr>
          <a:xfrm>
            <a:off x="6219825" y="1295400"/>
            <a:ext cx="1963739" cy="395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doboz 20"/>
          <p:cNvSpPr txBox="1"/>
          <p:nvPr/>
        </p:nvSpPr>
        <p:spPr>
          <a:xfrm>
            <a:off x="1962150" y="3900488"/>
            <a:ext cx="2887663" cy="1230490"/>
          </a:xfrm>
          <a:prstGeom prst="rect">
            <a:avLst/>
          </a:prstGeom>
          <a:solidFill>
            <a:schemeClr val="accent4">
              <a:lumMod val="60000"/>
              <a:lumOff val="40000"/>
            </a:schemeClr>
          </a:solidFill>
          <a:ln>
            <a:solidFill>
              <a:schemeClr val="tx1"/>
            </a:solidFill>
          </a:ln>
        </p:spPr>
        <p:txBody>
          <a:bodyPr wrap="square">
            <a:spAutoFit/>
          </a:bodyPr>
          <a:lstStyle/>
          <a:p>
            <a:pPr>
              <a:defRPr/>
            </a:pPr>
            <a:r>
              <a:rPr lang="hu-HU" dirty="0"/>
              <a:t>KINETIKA</a:t>
            </a:r>
          </a:p>
          <a:p>
            <a:pPr>
              <a:defRPr/>
            </a:pPr>
            <a:r>
              <a:rPr lang="hu-HU" dirty="0"/>
              <a:t>Azt vizsgálja, hogy erők hatására milyen mozgások jönnek létre</a:t>
            </a:r>
          </a:p>
        </p:txBody>
      </p:sp>
      <p:sp>
        <p:nvSpPr>
          <p:cNvPr id="22" name="Szövegdoboz 21"/>
          <p:cNvSpPr txBox="1"/>
          <p:nvPr/>
        </p:nvSpPr>
        <p:spPr>
          <a:xfrm>
            <a:off x="5048251" y="3894137"/>
            <a:ext cx="2703514" cy="1236841"/>
          </a:xfrm>
          <a:prstGeom prst="rect">
            <a:avLst/>
          </a:prstGeom>
          <a:solidFill>
            <a:schemeClr val="accent4">
              <a:lumMod val="40000"/>
              <a:lumOff val="60000"/>
            </a:schemeClr>
          </a:solidFill>
          <a:ln>
            <a:solidFill>
              <a:schemeClr val="tx1"/>
            </a:solidFill>
          </a:ln>
        </p:spPr>
        <p:txBody>
          <a:bodyPr wrap="square">
            <a:spAutoFit/>
          </a:bodyPr>
          <a:lstStyle/>
          <a:p>
            <a:pPr>
              <a:defRPr/>
            </a:pPr>
            <a:r>
              <a:rPr lang="hu-HU" dirty="0"/>
              <a:t>ENERGETIKA</a:t>
            </a:r>
          </a:p>
          <a:p>
            <a:pPr>
              <a:defRPr/>
            </a:pPr>
            <a:r>
              <a:rPr lang="hu-HU" dirty="0"/>
              <a:t>A munkával és a munkaképességekkel foglalkozik</a:t>
            </a:r>
          </a:p>
        </p:txBody>
      </p:sp>
      <p:sp>
        <p:nvSpPr>
          <p:cNvPr id="23" name="Szövegdoboz 22"/>
          <p:cNvSpPr txBox="1"/>
          <p:nvPr/>
        </p:nvSpPr>
        <p:spPr>
          <a:xfrm>
            <a:off x="7874000" y="3930650"/>
            <a:ext cx="2603500" cy="1200329"/>
          </a:xfrm>
          <a:prstGeom prst="rect">
            <a:avLst/>
          </a:prstGeom>
          <a:solidFill>
            <a:schemeClr val="accent4">
              <a:lumMod val="20000"/>
              <a:lumOff val="80000"/>
            </a:schemeClr>
          </a:solidFill>
          <a:ln>
            <a:solidFill>
              <a:schemeClr val="tx1"/>
            </a:solidFill>
          </a:ln>
        </p:spPr>
        <p:txBody>
          <a:bodyPr wrap="square">
            <a:spAutoFit/>
          </a:bodyPr>
          <a:lstStyle/>
          <a:p>
            <a:pPr>
              <a:defRPr/>
            </a:pPr>
            <a:r>
              <a:rPr lang="hu-HU" dirty="0"/>
              <a:t>STATIKA</a:t>
            </a:r>
          </a:p>
          <a:p>
            <a:pPr>
              <a:defRPr/>
            </a:pPr>
            <a:r>
              <a:rPr lang="hu-HU" dirty="0"/>
              <a:t>Az erőrendszereket és az egyensúly kérdéseit vizsgálja</a:t>
            </a:r>
          </a:p>
        </p:txBody>
      </p:sp>
      <p:sp>
        <p:nvSpPr>
          <p:cNvPr id="26" name="Szövegdoboz 25"/>
          <p:cNvSpPr txBox="1"/>
          <p:nvPr/>
        </p:nvSpPr>
        <p:spPr>
          <a:xfrm>
            <a:off x="5543550" y="5656262"/>
            <a:ext cx="2324101" cy="646331"/>
          </a:xfrm>
          <a:prstGeom prst="rect">
            <a:avLst/>
          </a:prstGeom>
          <a:solidFill>
            <a:schemeClr val="accent6">
              <a:lumMod val="40000"/>
              <a:lumOff val="60000"/>
            </a:schemeClr>
          </a:solidFill>
          <a:ln>
            <a:solidFill>
              <a:schemeClr val="tx1"/>
            </a:solidFill>
          </a:ln>
        </p:spPr>
        <p:txBody>
          <a:bodyPr wrap="square">
            <a:spAutoFit/>
          </a:bodyPr>
          <a:lstStyle/>
          <a:p>
            <a:pPr>
              <a:defRPr/>
            </a:pPr>
            <a:r>
              <a:rPr lang="hu-HU" dirty="0"/>
              <a:t>MEREV TESTEK STATIKÁJA</a:t>
            </a:r>
          </a:p>
        </p:txBody>
      </p:sp>
      <p:sp>
        <p:nvSpPr>
          <p:cNvPr id="27" name="Szövegdoboz 26"/>
          <p:cNvSpPr txBox="1"/>
          <p:nvPr/>
        </p:nvSpPr>
        <p:spPr>
          <a:xfrm>
            <a:off x="8220075" y="5654676"/>
            <a:ext cx="2117725" cy="646331"/>
          </a:xfrm>
          <a:prstGeom prst="rect">
            <a:avLst/>
          </a:prstGeom>
          <a:solidFill>
            <a:schemeClr val="accent6">
              <a:lumMod val="20000"/>
              <a:lumOff val="80000"/>
            </a:schemeClr>
          </a:solidFill>
          <a:ln>
            <a:solidFill>
              <a:schemeClr val="tx1"/>
            </a:solidFill>
          </a:ln>
        </p:spPr>
        <p:txBody>
          <a:bodyPr wrap="square">
            <a:spAutoFit/>
          </a:bodyPr>
          <a:lstStyle/>
          <a:p>
            <a:pPr>
              <a:defRPr/>
            </a:pPr>
            <a:r>
              <a:rPr lang="hu-HU" dirty="0"/>
              <a:t>SZILÁRDSÁGTAN</a:t>
            </a:r>
            <a:endParaRPr lang="hu-HU" dirty="0">
              <a:latin typeface="Times New Roman" panose="02020603050405020304" pitchFamily="18" charset="0"/>
              <a:ea typeface="Times New Roman" panose="02020603050405020304" pitchFamily="18" charset="0"/>
            </a:endParaRPr>
          </a:p>
          <a:p>
            <a:pPr>
              <a:defRPr/>
            </a:pPr>
            <a:endParaRPr lang="hu-HU" dirty="0"/>
          </a:p>
        </p:txBody>
      </p:sp>
      <p:cxnSp>
        <p:nvCxnSpPr>
          <p:cNvPr id="29" name="Egyenes összekötő 28"/>
          <p:cNvCxnSpPr>
            <a:stCxn id="16" idx="2"/>
            <a:endCxn id="21" idx="0"/>
          </p:cNvCxnSpPr>
          <p:nvPr/>
        </p:nvCxnSpPr>
        <p:spPr>
          <a:xfrm flipH="1">
            <a:off x="3405982" y="3168016"/>
            <a:ext cx="4916487" cy="73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a:stCxn id="16" idx="2"/>
            <a:endCxn id="23" idx="0"/>
          </p:cNvCxnSpPr>
          <p:nvPr/>
        </p:nvCxnSpPr>
        <p:spPr>
          <a:xfrm>
            <a:off x="8322469" y="3168016"/>
            <a:ext cx="853281" cy="762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a:stCxn id="16" idx="2"/>
            <a:endCxn id="22" idx="0"/>
          </p:cNvCxnSpPr>
          <p:nvPr/>
        </p:nvCxnSpPr>
        <p:spPr>
          <a:xfrm flipH="1">
            <a:off x="6400008" y="3168016"/>
            <a:ext cx="1922461" cy="726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gyenes összekötő 34"/>
          <p:cNvCxnSpPr>
            <a:stCxn id="23" idx="2"/>
            <a:endCxn id="26" idx="0"/>
          </p:cNvCxnSpPr>
          <p:nvPr/>
        </p:nvCxnSpPr>
        <p:spPr>
          <a:xfrm flipH="1">
            <a:off x="6705601" y="5130979"/>
            <a:ext cx="2470149" cy="525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a:stCxn id="23" idx="2"/>
            <a:endCxn id="27" idx="0"/>
          </p:cNvCxnSpPr>
          <p:nvPr/>
        </p:nvCxnSpPr>
        <p:spPr>
          <a:xfrm>
            <a:off x="9175750" y="5130979"/>
            <a:ext cx="103188" cy="523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19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52650" y="115889"/>
            <a:ext cx="7886700" cy="865187"/>
          </a:xfrm>
        </p:spPr>
        <p:txBody>
          <a:bodyPr rtlCol="0">
            <a:normAutofit/>
          </a:bodyPr>
          <a:lstStyle/>
          <a:p>
            <a:pPr algn="ctr">
              <a:defRPr/>
            </a:pPr>
            <a:r>
              <a:rPr lang="hu-HU" b="1" i="1" dirty="0">
                <a:solidFill>
                  <a:srgbClr val="0070C0"/>
                </a:solidFill>
                <a:effectLst>
                  <a:outerShdw blurRad="38100" dist="38100" dir="2700000" algn="tl">
                    <a:srgbClr val="000000">
                      <a:alpha val="43137"/>
                    </a:srgbClr>
                  </a:outerShdw>
                </a:effectLst>
              </a:rPr>
              <a:t>Az erő</a:t>
            </a:r>
          </a:p>
        </p:txBody>
      </p:sp>
      <p:sp>
        <p:nvSpPr>
          <p:cNvPr id="4099" name="Rectangle 3"/>
          <p:cNvSpPr>
            <a:spLocks noGrp="1" noChangeArrowheads="1"/>
          </p:cNvSpPr>
          <p:nvPr>
            <p:ph idx="1"/>
          </p:nvPr>
        </p:nvSpPr>
        <p:spPr>
          <a:xfrm>
            <a:off x="2090738" y="981076"/>
            <a:ext cx="8229600" cy="5876925"/>
          </a:xfrm>
        </p:spPr>
        <p:txBody>
          <a:bodyPr rtlCol="0">
            <a:normAutofit lnSpcReduction="10000"/>
          </a:bodyPr>
          <a:lstStyle/>
          <a:p>
            <a:pPr marL="0" indent="0" algn="just">
              <a:buNone/>
              <a:defRPr/>
            </a:pPr>
            <a:r>
              <a:rPr lang="hu-HU" sz="3600" b="1" i="1" dirty="0">
                <a:solidFill>
                  <a:srgbClr val="0070C0"/>
                </a:solidFill>
                <a:effectLst>
                  <a:outerShdw blurRad="38100" dist="38100" dir="2700000" algn="tl">
                    <a:srgbClr val="000000">
                      <a:alpha val="43137"/>
                    </a:srgbClr>
                  </a:outerShdw>
                </a:effectLst>
              </a:rPr>
              <a:t>Erő:</a:t>
            </a:r>
            <a:r>
              <a:rPr lang="hu-HU" sz="3600" b="1" dirty="0">
                <a:solidFill>
                  <a:srgbClr val="0070C0"/>
                </a:solidFill>
              </a:rPr>
              <a:t> testeknek egymásra gyakorolt hatása, amelynek következtében testek fizikai jellemzői megváltoznak (mozgásállapot-, méret, vagy alakváltozás következhet be).</a:t>
            </a:r>
          </a:p>
          <a:p>
            <a:pPr marL="0" indent="0" algn="just">
              <a:buNone/>
              <a:defRPr/>
            </a:pPr>
            <a:endParaRPr lang="hu-HU" sz="3600" b="1" dirty="0">
              <a:solidFill>
                <a:srgbClr val="0070C0"/>
              </a:solidFill>
            </a:endParaRPr>
          </a:p>
          <a:p>
            <a:pPr marL="0" indent="0" algn="just">
              <a:buNone/>
              <a:defRPr/>
            </a:pPr>
            <a:r>
              <a:rPr lang="hu-HU" sz="3600" b="1" i="1" dirty="0">
                <a:solidFill>
                  <a:srgbClr val="0070C0"/>
                </a:solidFill>
                <a:effectLst>
                  <a:outerShdw blurRad="38100" dist="38100" dir="2700000" algn="tl">
                    <a:srgbClr val="000000">
                      <a:alpha val="43137"/>
                    </a:srgbClr>
                  </a:outerShdw>
                </a:effectLst>
              </a:rPr>
              <a:t>Jele:</a:t>
            </a:r>
            <a:r>
              <a:rPr lang="hu-HU" sz="3600" b="1" dirty="0">
                <a:solidFill>
                  <a:srgbClr val="0070C0"/>
                </a:solidFill>
                <a:effectLst>
                  <a:outerShdw blurRad="38100" dist="38100" dir="2700000" algn="tl">
                    <a:srgbClr val="000000">
                      <a:alpha val="43137"/>
                    </a:srgbClr>
                  </a:outerShdw>
                </a:effectLst>
              </a:rPr>
              <a:t> </a:t>
            </a:r>
            <a:r>
              <a:rPr lang="hu-HU" sz="3600" b="1" dirty="0">
                <a:solidFill>
                  <a:srgbClr val="0070C0"/>
                </a:solidFill>
              </a:rPr>
              <a:t>F </a:t>
            </a:r>
          </a:p>
          <a:p>
            <a:pPr marL="0" indent="0" algn="just">
              <a:buNone/>
              <a:defRPr/>
            </a:pPr>
            <a:r>
              <a:rPr lang="hu-HU" sz="3600" b="1" i="1" dirty="0">
                <a:solidFill>
                  <a:srgbClr val="0070C0"/>
                </a:solidFill>
                <a:effectLst>
                  <a:outerShdw blurRad="38100" dist="38100" dir="2700000" algn="tl">
                    <a:srgbClr val="000000">
                      <a:alpha val="43137"/>
                    </a:srgbClr>
                  </a:outerShdw>
                </a:effectLst>
              </a:rPr>
              <a:t>Mértékegysége: </a:t>
            </a:r>
            <a:r>
              <a:rPr lang="hu-HU" sz="3600" b="1" dirty="0">
                <a:solidFill>
                  <a:srgbClr val="0070C0"/>
                </a:solidFill>
              </a:rPr>
              <a:t>N (Newton)</a:t>
            </a:r>
          </a:p>
          <a:p>
            <a:pPr marL="0" indent="0" algn="just">
              <a:buNone/>
              <a:defRPr/>
            </a:pPr>
            <a:r>
              <a:rPr lang="hu-HU" sz="3600" b="1" dirty="0">
                <a:solidFill>
                  <a:srgbClr val="0070C0"/>
                </a:solidFill>
              </a:rPr>
              <a:t>1 N az erő, mely 1 kg tömegű testet 1m/s2 gyorsulással mozgat. 1 N = 1 </a:t>
            </a:r>
            <a:r>
              <a:rPr lang="hu-HU" sz="3600" b="1" dirty="0" err="1">
                <a:solidFill>
                  <a:srgbClr val="0070C0"/>
                </a:solidFill>
              </a:rPr>
              <a:t>mkg</a:t>
            </a:r>
            <a:r>
              <a:rPr lang="hu-HU" sz="3600" b="1" dirty="0">
                <a:solidFill>
                  <a:srgbClr val="0070C0"/>
                </a:solidFill>
              </a:rPr>
              <a:t>/s2  (Newton II. törvénye)</a:t>
            </a:r>
          </a:p>
          <a:p>
            <a:pPr marL="0" indent="0" algn="just">
              <a:buNone/>
              <a:defRPr/>
            </a:pPr>
            <a:endParaRPr lang="hu-HU" sz="5100" dirty="0"/>
          </a:p>
        </p:txBody>
      </p:sp>
    </p:spTree>
    <p:extLst>
      <p:ext uri="{BB962C8B-B14F-4D97-AF65-F5344CB8AC3E}">
        <p14:creationId xmlns:p14="http://schemas.microsoft.com/office/powerpoint/2010/main" val="367253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42490" y="254000"/>
            <a:ext cx="7886700" cy="615950"/>
          </a:xfrm>
        </p:spPr>
        <p:txBody>
          <a:bodyPr rtlCol="0">
            <a:noAutofit/>
          </a:bodyPr>
          <a:lstStyle/>
          <a:p>
            <a:pPr>
              <a:defRPr/>
            </a:pPr>
            <a:r>
              <a:rPr lang="hu-HU" sz="4000" b="1" i="1" dirty="0">
                <a:solidFill>
                  <a:srgbClr val="0070C0"/>
                </a:solidFill>
                <a:effectLst>
                  <a:outerShdw blurRad="38100" dist="38100" dir="2700000" algn="tl">
                    <a:srgbClr val="000000">
                      <a:alpha val="43137"/>
                    </a:srgbClr>
                  </a:outerShdw>
                </a:effectLst>
              </a:rPr>
              <a:t>NEWTON TÖRVÉNYEI:</a:t>
            </a:r>
          </a:p>
        </p:txBody>
      </p:sp>
      <p:sp>
        <p:nvSpPr>
          <p:cNvPr id="9219" name="Téglalap 1"/>
          <p:cNvSpPr>
            <a:spLocks noChangeArrowheads="1"/>
          </p:cNvSpPr>
          <p:nvPr/>
        </p:nvSpPr>
        <p:spPr bwMode="auto">
          <a:xfrm>
            <a:off x="579120" y="1110615"/>
            <a:ext cx="11308080"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 törvénye, a tehetetlenség törvénye: </a:t>
            </a:r>
            <a:r>
              <a:rPr lang="hu-HU" sz="2600" dirty="0">
                <a:solidFill>
                  <a:srgbClr val="0070C0"/>
                </a:solidFill>
                <a:latin typeface="+mn-lt"/>
              </a:rPr>
              <a:t>minden test megtartja mozgásállapotát, azaz nyugalomban marad vagy az éppen meglevő sebességével egyenes vonalú, egyenletes mozgással halad egészen addig, amíg valamilyen erőhatás a testet mozgásállapotának megváltoztatására nem kényszeríti.</a:t>
            </a:r>
          </a:p>
          <a:p>
            <a:pPr defTabSz="685800">
              <a:lnSpc>
                <a:spcPct val="90000"/>
              </a:lnSpc>
              <a:spcBef>
                <a:spcPts val="750"/>
              </a:spcBef>
              <a:defRPr/>
            </a:pPr>
            <a:endParaRPr lang="hu-HU" sz="2600" dirty="0">
              <a:solidFill>
                <a:srgbClr val="0070C0"/>
              </a:solidFill>
              <a:latin typeface="+mn-lt"/>
            </a:endParaRPr>
          </a:p>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II. törvénye, a hatás törvény: </a:t>
            </a:r>
            <a:r>
              <a:rPr lang="hu-HU" sz="2600" dirty="0">
                <a:solidFill>
                  <a:srgbClr val="0070C0"/>
                </a:solidFill>
                <a:latin typeface="+mn-lt"/>
              </a:rPr>
              <a:t>egy test gyorsulása egyenesen arányos a testre ható erővel. </a:t>
            </a:r>
          </a:p>
          <a:p>
            <a:pPr defTabSz="685800">
              <a:lnSpc>
                <a:spcPct val="90000"/>
              </a:lnSpc>
              <a:spcBef>
                <a:spcPts val="750"/>
              </a:spcBef>
              <a:defRPr/>
            </a:pPr>
            <a:r>
              <a:rPr lang="hu-HU" sz="2600" dirty="0">
                <a:solidFill>
                  <a:srgbClr val="0070C0"/>
                </a:solidFill>
                <a:latin typeface="+mn-lt"/>
              </a:rPr>
              <a:t>F = m a</a:t>
            </a:r>
          </a:p>
          <a:p>
            <a:pPr defTabSz="685800">
              <a:lnSpc>
                <a:spcPct val="90000"/>
              </a:lnSpc>
              <a:spcBef>
                <a:spcPts val="750"/>
              </a:spcBef>
              <a:defRPr/>
            </a:pPr>
            <a:endParaRPr lang="hu-HU" sz="2600" dirty="0">
              <a:solidFill>
                <a:srgbClr val="0070C0"/>
              </a:solidFill>
              <a:latin typeface="+mn-lt"/>
            </a:endParaRPr>
          </a:p>
          <a:p>
            <a:pPr defTabSz="685800">
              <a:lnSpc>
                <a:spcPct val="90000"/>
              </a:lnSpc>
              <a:spcBef>
                <a:spcPts val="750"/>
              </a:spcBef>
              <a:defRPr/>
            </a:pPr>
            <a:r>
              <a:rPr lang="hu-HU" sz="2600" dirty="0">
                <a:solidFill>
                  <a:srgbClr val="0070C0"/>
                </a:solidFill>
                <a:effectLst>
                  <a:outerShdw blurRad="38100" dist="38100" dir="2700000" algn="tl">
                    <a:srgbClr val="000000">
                      <a:alpha val="43137"/>
                    </a:srgbClr>
                  </a:outerShdw>
                </a:effectLst>
                <a:latin typeface="+mn-lt"/>
              </a:rPr>
              <a:t>Newton III. törvénye az erő-ellenerő (hatás-ellenhatás) törvénye: </a:t>
            </a:r>
            <a:r>
              <a:rPr lang="hu-HU" sz="2600" dirty="0">
                <a:solidFill>
                  <a:srgbClr val="0070C0"/>
                </a:solidFill>
                <a:latin typeface="+mn-lt"/>
              </a:rPr>
              <a:t>két test kölcsönhatásakor mindkét test erővel hat a másikra, ezek az erők egyenlő nagyságúak és ellentétes irányúak. A két erőt erőnek és ellenerőnek nevezzük. </a:t>
            </a:r>
            <a:r>
              <a:rPr lang="hu-HU" sz="2600" dirty="0" smtClean="0">
                <a:solidFill>
                  <a:srgbClr val="0070C0"/>
                </a:solidFill>
                <a:latin typeface="+mn-lt"/>
              </a:rPr>
              <a:t>(Statika </a:t>
            </a:r>
            <a:r>
              <a:rPr lang="hu-HU" sz="2600" dirty="0">
                <a:solidFill>
                  <a:srgbClr val="0070C0"/>
                </a:solidFill>
                <a:latin typeface="+mn-lt"/>
              </a:rPr>
              <a:t>I. </a:t>
            </a:r>
            <a:r>
              <a:rPr lang="hu-HU" sz="2600" dirty="0" smtClean="0">
                <a:solidFill>
                  <a:srgbClr val="0070C0"/>
                </a:solidFill>
                <a:latin typeface="+mn-lt"/>
              </a:rPr>
              <a:t>alaptörvénye)</a:t>
            </a:r>
            <a:endParaRPr lang="hu-HU" sz="2600" dirty="0">
              <a:solidFill>
                <a:srgbClr val="0070C0"/>
              </a:solidFill>
              <a:latin typeface="+mn-lt"/>
            </a:endParaRPr>
          </a:p>
        </p:txBody>
      </p:sp>
    </p:spTree>
    <p:extLst>
      <p:ext uri="{BB962C8B-B14F-4D97-AF65-F5344CB8AC3E}">
        <p14:creationId xmlns:p14="http://schemas.microsoft.com/office/powerpoint/2010/main" val="41887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2651" y="365125"/>
            <a:ext cx="3039109" cy="903288"/>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Az erő</a:t>
            </a:r>
          </a:p>
        </p:txBody>
      </p:sp>
      <p:sp>
        <p:nvSpPr>
          <p:cNvPr id="10243" name="Rectangle 3"/>
          <p:cNvSpPr>
            <a:spLocks noGrp="1" noChangeArrowheads="1"/>
          </p:cNvSpPr>
          <p:nvPr>
            <p:ph idx="1"/>
          </p:nvPr>
        </p:nvSpPr>
        <p:spPr>
          <a:xfrm>
            <a:off x="548640" y="1484314"/>
            <a:ext cx="9528810" cy="4205285"/>
          </a:xfrm>
        </p:spPr>
        <p:txBody>
          <a:bodyPr>
            <a:normAutofit/>
          </a:bodyPr>
          <a:lstStyle/>
          <a:p>
            <a:pPr eaLnBrk="1" hangingPunct="1">
              <a:buFontTx/>
              <a:buNone/>
            </a:pPr>
            <a:r>
              <a:rPr lang="hu-HU" b="1" dirty="0" smtClean="0">
                <a:solidFill>
                  <a:srgbClr val="0070C0"/>
                </a:solidFill>
              </a:rPr>
              <a:t>Jele:  F</a:t>
            </a:r>
          </a:p>
          <a:p>
            <a:pPr eaLnBrk="1" hangingPunct="1">
              <a:buFontTx/>
              <a:buNone/>
            </a:pPr>
            <a:r>
              <a:rPr lang="hu-HU" b="1" dirty="0" smtClean="0">
                <a:solidFill>
                  <a:srgbClr val="0070C0"/>
                </a:solidFill>
              </a:rPr>
              <a:t>Mértékegysége: N</a:t>
            </a:r>
          </a:p>
          <a:p>
            <a:pPr eaLnBrk="1" hangingPunct="1">
              <a:buFontTx/>
              <a:buNone/>
            </a:pPr>
            <a:r>
              <a:rPr lang="hu-HU" b="1" dirty="0" smtClean="0">
                <a:solidFill>
                  <a:srgbClr val="FF0000"/>
                </a:solidFill>
              </a:rPr>
              <a:t>VEKTORMENNYISÉG!</a:t>
            </a:r>
          </a:p>
          <a:p>
            <a:pPr eaLnBrk="1" hangingPunct="1">
              <a:buFontTx/>
              <a:buNone/>
            </a:pPr>
            <a:r>
              <a:rPr lang="hu-HU" b="1" dirty="0" smtClean="0">
                <a:solidFill>
                  <a:srgbClr val="0070C0"/>
                </a:solidFill>
              </a:rPr>
              <a:t>Az erő jellemzői: </a:t>
            </a:r>
          </a:p>
          <a:p>
            <a:pPr>
              <a:buNone/>
            </a:pPr>
            <a:r>
              <a:rPr lang="hu-HU" b="1" u="sng" dirty="0" smtClean="0">
                <a:solidFill>
                  <a:srgbClr val="0070C0"/>
                </a:solidFill>
              </a:rPr>
              <a:t>Nagysága</a:t>
            </a:r>
            <a:r>
              <a:rPr lang="hu-HU" b="1" dirty="0" smtClean="0">
                <a:solidFill>
                  <a:srgbClr val="0070C0"/>
                </a:solidFill>
              </a:rPr>
              <a:t> </a:t>
            </a:r>
            <a:r>
              <a:rPr lang="hu-HU" b="1" dirty="0">
                <a:solidFill>
                  <a:srgbClr val="0070C0"/>
                </a:solidFill>
              </a:rPr>
              <a:t>(mérőszám + mértékegység [ N ] )  skaláris mennyiség. </a:t>
            </a:r>
            <a:endParaRPr lang="hu-HU" b="1" dirty="0" smtClean="0">
              <a:solidFill>
                <a:srgbClr val="0070C0"/>
              </a:solidFill>
            </a:endParaRPr>
          </a:p>
          <a:p>
            <a:pPr marL="0" indent="0">
              <a:buNone/>
            </a:pPr>
            <a:r>
              <a:rPr lang="hu-HU" b="1" u="sng" dirty="0" smtClean="0">
                <a:solidFill>
                  <a:srgbClr val="0070C0"/>
                </a:solidFill>
              </a:rPr>
              <a:t>Iránya</a:t>
            </a:r>
            <a:r>
              <a:rPr lang="hu-HU" b="1" dirty="0" smtClean="0">
                <a:solidFill>
                  <a:srgbClr val="0070C0"/>
                </a:solidFill>
              </a:rPr>
              <a:t> </a:t>
            </a:r>
            <a:r>
              <a:rPr lang="hu-HU" b="1" dirty="0">
                <a:solidFill>
                  <a:srgbClr val="0070C0"/>
                </a:solidFill>
              </a:rPr>
              <a:t>(az erő hatásából következtethetünk) Az irány helytől </a:t>
            </a:r>
            <a:r>
              <a:rPr lang="hu-HU" b="1" dirty="0" smtClean="0">
                <a:solidFill>
                  <a:srgbClr val="0070C0"/>
                </a:solidFill>
              </a:rPr>
              <a:t>független, </a:t>
            </a:r>
            <a:r>
              <a:rPr lang="hu-HU" b="1" dirty="0">
                <a:solidFill>
                  <a:srgbClr val="0070C0"/>
                </a:solidFill>
              </a:rPr>
              <a:t>az a térbeli hatás-vonal, amelyen az erő a testet elmozdítani igyekszik.</a:t>
            </a:r>
            <a:endParaRPr lang="hu-HU" b="1" dirty="0" smtClean="0">
              <a:solidFill>
                <a:srgbClr val="0070C0"/>
              </a:solidFill>
            </a:endParaRPr>
          </a:p>
          <a:p>
            <a:pPr>
              <a:buNone/>
            </a:pPr>
            <a:r>
              <a:rPr lang="hu-HU" b="1" u="sng" dirty="0" smtClean="0">
                <a:solidFill>
                  <a:srgbClr val="0070C0"/>
                </a:solidFill>
              </a:rPr>
              <a:t>Támadáspontja</a:t>
            </a:r>
            <a:r>
              <a:rPr lang="hu-HU" b="1" dirty="0" smtClean="0">
                <a:solidFill>
                  <a:srgbClr val="0070C0"/>
                </a:solidFill>
              </a:rPr>
              <a:t> az </a:t>
            </a:r>
            <a:r>
              <a:rPr lang="hu-HU" b="1" dirty="0">
                <a:solidFill>
                  <a:srgbClr val="0070C0"/>
                </a:solidFill>
              </a:rPr>
              <a:t>erő </a:t>
            </a:r>
            <a:r>
              <a:rPr lang="hu-HU" b="1" dirty="0" smtClean="0">
                <a:solidFill>
                  <a:srgbClr val="0070C0"/>
                </a:solidFill>
              </a:rPr>
              <a:t>helye</a:t>
            </a:r>
          </a:p>
          <a:p>
            <a:pPr>
              <a:buNone/>
            </a:pPr>
            <a:r>
              <a:rPr lang="hu-HU" b="1" u="sng" dirty="0" smtClean="0">
                <a:solidFill>
                  <a:srgbClr val="0070C0"/>
                </a:solidFill>
              </a:rPr>
              <a:t>Értelme</a:t>
            </a:r>
            <a:r>
              <a:rPr lang="hu-HU" b="1" dirty="0" smtClean="0">
                <a:solidFill>
                  <a:srgbClr val="0070C0"/>
                </a:solidFill>
              </a:rPr>
              <a:t> </a:t>
            </a:r>
            <a:r>
              <a:rPr lang="hu-HU" b="1" dirty="0">
                <a:solidFill>
                  <a:srgbClr val="0070C0"/>
                </a:solidFill>
              </a:rPr>
              <a:t>az adott hatásvonalon lehetséges kétféle elmozdulás egyikének meghatározása.</a:t>
            </a:r>
          </a:p>
        </p:txBody>
      </p:sp>
      <p:sp>
        <p:nvSpPr>
          <p:cNvPr id="10244" name="Line 4"/>
          <p:cNvSpPr>
            <a:spLocks noChangeShapeType="1"/>
          </p:cNvSpPr>
          <p:nvPr/>
        </p:nvSpPr>
        <p:spPr bwMode="auto">
          <a:xfrm>
            <a:off x="5241448" y="2576038"/>
            <a:ext cx="1439863" cy="0"/>
          </a:xfrm>
          <a:prstGeom prst="line">
            <a:avLst/>
          </a:prstGeom>
          <a:noFill/>
          <a:ln w="381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5" name="Text Box 5"/>
          <p:cNvSpPr txBox="1">
            <a:spLocks noChangeArrowheads="1"/>
          </p:cNvSpPr>
          <p:nvPr/>
        </p:nvSpPr>
        <p:spPr bwMode="auto">
          <a:xfrm>
            <a:off x="5673248" y="1986242"/>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dirty="0"/>
              <a:t>F</a:t>
            </a:r>
            <a:r>
              <a:rPr lang="hu-HU" sz="2400" baseline="-25000" dirty="0"/>
              <a:t>1</a:t>
            </a:r>
          </a:p>
        </p:txBody>
      </p:sp>
      <p:sp>
        <p:nvSpPr>
          <p:cNvPr id="2" name="Téglalap 1"/>
          <p:cNvSpPr/>
          <p:nvPr/>
        </p:nvSpPr>
        <p:spPr>
          <a:xfrm>
            <a:off x="4830487" y="1484314"/>
            <a:ext cx="2223686" cy="369332"/>
          </a:xfrm>
          <a:prstGeom prst="rect">
            <a:avLst/>
          </a:prstGeom>
        </p:spPr>
        <p:txBody>
          <a:bodyPr wrap="none">
            <a:spAutoFit/>
          </a:bodyPr>
          <a:lstStyle/>
          <a:p>
            <a:r>
              <a:rPr lang="hu-HU" b="1" dirty="0">
                <a:solidFill>
                  <a:srgbClr val="0070C0"/>
                </a:solidFill>
              </a:rPr>
              <a:t>Az erő ábrázolása:</a:t>
            </a:r>
          </a:p>
        </p:txBody>
      </p:sp>
    </p:spTree>
    <p:extLst>
      <p:ext uri="{BB962C8B-B14F-4D97-AF65-F5344CB8AC3E}">
        <p14:creationId xmlns:p14="http://schemas.microsoft.com/office/powerpoint/2010/main" val="2154657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52650" y="77789"/>
            <a:ext cx="7886700" cy="936625"/>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Az erő felbontása</a:t>
            </a:r>
          </a:p>
        </p:txBody>
      </p:sp>
      <p:sp>
        <p:nvSpPr>
          <p:cNvPr id="11267" name="Rectangle 3"/>
          <p:cNvSpPr>
            <a:spLocks noGrp="1" noChangeArrowheads="1"/>
          </p:cNvSpPr>
          <p:nvPr>
            <p:ph idx="1"/>
          </p:nvPr>
        </p:nvSpPr>
        <p:spPr>
          <a:xfrm>
            <a:off x="1558925" y="1071563"/>
            <a:ext cx="8929688" cy="1027112"/>
          </a:xfrm>
        </p:spPr>
        <p:txBody>
          <a:bodyPr/>
          <a:lstStyle/>
          <a:p>
            <a:pPr marL="0" indent="0">
              <a:buNone/>
            </a:pPr>
            <a:r>
              <a:rPr lang="hu-HU" b="1">
                <a:solidFill>
                  <a:srgbClr val="0070C0"/>
                </a:solidFill>
              </a:rPr>
              <a:t>Az erő adott irányú összetevőkre bontható szerkesztő eljárással.</a:t>
            </a:r>
          </a:p>
        </p:txBody>
      </p:sp>
      <p:sp>
        <p:nvSpPr>
          <p:cNvPr id="11268" name="Line 4"/>
          <p:cNvSpPr>
            <a:spLocks noChangeShapeType="1"/>
          </p:cNvSpPr>
          <p:nvPr/>
        </p:nvSpPr>
        <p:spPr bwMode="auto">
          <a:xfrm flipV="1">
            <a:off x="4440238" y="3213100"/>
            <a:ext cx="1727200" cy="2160588"/>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5" name="Line 5"/>
          <p:cNvSpPr>
            <a:spLocks noChangeShapeType="1"/>
          </p:cNvSpPr>
          <p:nvPr/>
        </p:nvSpPr>
        <p:spPr bwMode="auto">
          <a:xfrm flipH="1" flipV="1">
            <a:off x="3575050" y="3644900"/>
            <a:ext cx="865188" cy="17287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6" name="Line 6"/>
          <p:cNvSpPr>
            <a:spLocks noChangeShapeType="1"/>
          </p:cNvSpPr>
          <p:nvPr/>
        </p:nvSpPr>
        <p:spPr bwMode="auto">
          <a:xfrm flipV="1">
            <a:off x="4440239" y="4149726"/>
            <a:ext cx="3024187"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29" name="Line 9"/>
          <p:cNvSpPr>
            <a:spLocks noChangeShapeType="1"/>
          </p:cNvSpPr>
          <p:nvPr/>
        </p:nvSpPr>
        <p:spPr bwMode="auto">
          <a:xfrm>
            <a:off x="6167439" y="3213101"/>
            <a:ext cx="649287" cy="1223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0" name="Line 10"/>
          <p:cNvSpPr>
            <a:spLocks noChangeShapeType="1"/>
          </p:cNvSpPr>
          <p:nvPr/>
        </p:nvSpPr>
        <p:spPr bwMode="auto">
          <a:xfrm flipH="1">
            <a:off x="3792538" y="3213101"/>
            <a:ext cx="237490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1" name="Line 11"/>
          <p:cNvSpPr>
            <a:spLocks noChangeShapeType="1"/>
          </p:cNvSpPr>
          <p:nvPr/>
        </p:nvSpPr>
        <p:spPr bwMode="auto">
          <a:xfrm flipV="1">
            <a:off x="4440239" y="4437064"/>
            <a:ext cx="2376487" cy="9366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2" name="Line 12"/>
          <p:cNvSpPr>
            <a:spLocks noChangeShapeType="1"/>
          </p:cNvSpPr>
          <p:nvPr/>
        </p:nvSpPr>
        <p:spPr bwMode="auto">
          <a:xfrm flipH="1" flipV="1">
            <a:off x="3792538" y="4149726"/>
            <a:ext cx="647700" cy="1223963"/>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133" name="Text Box 13"/>
          <p:cNvSpPr txBox="1">
            <a:spLocks noChangeArrowheads="1"/>
          </p:cNvSpPr>
          <p:nvPr/>
        </p:nvSpPr>
        <p:spPr bwMode="auto">
          <a:xfrm>
            <a:off x="4800600" y="393382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F</a:t>
            </a:r>
          </a:p>
        </p:txBody>
      </p:sp>
      <p:sp>
        <p:nvSpPr>
          <p:cNvPr id="5134" name="Text Box 14"/>
          <p:cNvSpPr txBox="1">
            <a:spLocks noChangeArrowheads="1"/>
          </p:cNvSpPr>
          <p:nvPr/>
        </p:nvSpPr>
        <p:spPr bwMode="auto">
          <a:xfrm>
            <a:off x="3359151" y="4797425"/>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a:t>
            </a:r>
            <a:r>
              <a:rPr lang="hu-HU" sz="2400" baseline="-25000">
                <a:solidFill>
                  <a:srgbClr val="006600"/>
                </a:solidFill>
              </a:rPr>
              <a:t>1</a:t>
            </a:r>
          </a:p>
        </p:txBody>
      </p:sp>
      <p:sp>
        <p:nvSpPr>
          <p:cNvPr id="5135" name="Text Box 15"/>
          <p:cNvSpPr txBox="1">
            <a:spLocks noChangeArrowheads="1"/>
          </p:cNvSpPr>
          <p:nvPr/>
        </p:nvSpPr>
        <p:spPr bwMode="auto">
          <a:xfrm>
            <a:off x="5519739" y="5157788"/>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a:t>
            </a:r>
            <a:r>
              <a:rPr lang="hu-HU" sz="2400" baseline="-25000">
                <a:solidFill>
                  <a:srgbClr val="006600"/>
                </a:solidFill>
              </a:rPr>
              <a:t>2</a:t>
            </a:r>
          </a:p>
        </p:txBody>
      </p:sp>
    </p:spTree>
    <p:extLst>
      <p:ext uri="{BB962C8B-B14F-4D97-AF65-F5344CB8AC3E}">
        <p14:creationId xmlns:p14="http://schemas.microsoft.com/office/powerpoint/2010/main" val="3549964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133"/>
                                        </p:tgtEl>
                                        <p:attrNameLst>
                                          <p:attrName>style.visibility</p:attrName>
                                        </p:attrNameLst>
                                      </p:cBhvr>
                                      <p:to>
                                        <p:strVal val="visible"/>
                                      </p:to>
                                    </p:set>
                                  </p:childTnLst>
                                </p:cTn>
                              </p:par>
                            </p:childTnLst>
                          </p:cTn>
                        </p:par>
                        <p:par>
                          <p:cTn id="7" fill="hold" nodeType="afterGroup">
                            <p:stCondLst>
                              <p:cond delay="100"/>
                            </p:stCondLst>
                            <p:childTnLst>
                              <p:par>
                                <p:cTn id="8" presetID="1" presetClass="entr" presetSubtype="0" fill="hold" grpId="0" nodeType="afterEffect">
                                  <p:stCondLst>
                                    <p:cond delay="200"/>
                                  </p:stCondLst>
                                  <p:childTnLst>
                                    <p:set>
                                      <p:cBhvr>
                                        <p:cTn id="9" dur="1" fill="hold">
                                          <p:stCondLst>
                                            <p:cond delay="0"/>
                                          </p:stCondLst>
                                        </p:cTn>
                                        <p:tgtEl>
                                          <p:spTgt spid="5125"/>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grpId="0" nodeType="afterEffect">
                                  <p:stCondLst>
                                    <p:cond delay="500"/>
                                  </p:stCondLst>
                                  <p:childTnLst>
                                    <p:set>
                                      <p:cBhvr>
                                        <p:cTn id="12" dur="1" fill="hold">
                                          <p:stCondLst>
                                            <p:cond delay="0"/>
                                          </p:stCondLst>
                                        </p:cTn>
                                        <p:tgtEl>
                                          <p:spTgt spid="5126"/>
                                        </p:tgtEl>
                                        <p:attrNameLst>
                                          <p:attrName>style.visibility</p:attrName>
                                        </p:attrNameLst>
                                      </p:cBhvr>
                                      <p:to>
                                        <p:strVal val="visible"/>
                                      </p:to>
                                    </p:set>
                                  </p:childTnLst>
                                </p:cTn>
                              </p:par>
                            </p:childTnLst>
                          </p:cTn>
                        </p:par>
                        <p:par>
                          <p:cTn id="13" fill="hold" nodeType="afterGroup">
                            <p:stCondLst>
                              <p:cond delay="800"/>
                            </p:stCondLst>
                            <p:childTnLst>
                              <p:par>
                                <p:cTn id="14" presetID="1" presetClass="entr" presetSubtype="0" fill="hold" grpId="0" nodeType="afterEffect">
                                  <p:stCondLst>
                                    <p:cond delay="500"/>
                                  </p:stCondLst>
                                  <p:childTnLst>
                                    <p:set>
                                      <p:cBhvr>
                                        <p:cTn id="15" dur="1" fill="hold">
                                          <p:stCondLst>
                                            <p:cond delay="0"/>
                                          </p:stCondLst>
                                        </p:cTn>
                                        <p:tgtEl>
                                          <p:spTgt spid="5130"/>
                                        </p:tgtEl>
                                        <p:attrNameLst>
                                          <p:attrName>style.visibility</p:attrName>
                                        </p:attrNameLst>
                                      </p:cBhvr>
                                      <p:to>
                                        <p:strVal val="visible"/>
                                      </p:to>
                                    </p:set>
                                  </p:childTnLst>
                                </p:cTn>
                              </p:par>
                            </p:childTnLst>
                          </p:cTn>
                        </p:par>
                        <p:par>
                          <p:cTn id="16" fill="hold" nodeType="afterGroup">
                            <p:stCondLst>
                              <p:cond delay="1300"/>
                            </p:stCondLst>
                            <p:childTnLst>
                              <p:par>
                                <p:cTn id="17" presetID="1" presetClass="entr" presetSubtype="0" fill="hold" grpId="0" nodeType="afterEffect">
                                  <p:stCondLst>
                                    <p:cond delay="0"/>
                                  </p:stCondLst>
                                  <p:childTnLst>
                                    <p:set>
                                      <p:cBhvr>
                                        <p:cTn id="18" dur="1" fill="hold">
                                          <p:stCondLst>
                                            <p:cond delay="0"/>
                                          </p:stCondLst>
                                        </p:cTn>
                                        <p:tgtEl>
                                          <p:spTgt spid="51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300"/>
                                  </p:stCondLst>
                                  <p:childTnLst>
                                    <p:set>
                                      <p:cBhvr>
                                        <p:cTn id="22" dur="1" fill="hold">
                                          <p:stCondLst>
                                            <p:cond delay="0"/>
                                          </p:stCondLst>
                                        </p:cTn>
                                        <p:tgtEl>
                                          <p:spTgt spid="51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700"/>
                                  </p:stCondLst>
                                  <p:childTnLst>
                                    <p:set>
                                      <p:cBhvr>
                                        <p:cTn id="30" dur="1" fill="hold">
                                          <p:stCondLst>
                                            <p:cond delay="0"/>
                                          </p:stCondLst>
                                        </p:cTn>
                                        <p:tgtEl>
                                          <p:spTgt spid="513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9" grpId="0" animBg="1"/>
      <p:bldP spid="5130" grpId="0" animBg="1"/>
      <p:bldP spid="5131" grpId="0" animBg="1"/>
      <p:bldP spid="5132" grpId="0" animBg="1"/>
      <p:bldP spid="5133" grpId="0"/>
      <p:bldP spid="5134" grpId="0"/>
      <p:bldP spid="51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08200" y="288926"/>
            <a:ext cx="7886700" cy="1325563"/>
          </a:xfrm>
        </p:spPr>
        <p:txBody>
          <a:bodyPr rtlCol="0">
            <a:normAutofit fontScale="90000"/>
          </a:bodyPr>
          <a:lstStyle/>
          <a:p>
            <a:pPr>
              <a:defRPr/>
            </a:pPr>
            <a:r>
              <a:rPr lang="hu-HU" sz="4000" b="1" i="1" dirty="0">
                <a:solidFill>
                  <a:srgbClr val="0070C0"/>
                </a:solidFill>
                <a:effectLst>
                  <a:outerShdw blurRad="38100" dist="38100" dir="2700000" algn="tl">
                    <a:srgbClr val="000000">
                      <a:alpha val="43137"/>
                    </a:srgbClr>
                  </a:outerShdw>
                </a:effectLst>
              </a:rPr>
              <a:t>Síkbeli közös ponton átmenő erőrendszerek eredője</a:t>
            </a:r>
          </a:p>
        </p:txBody>
      </p:sp>
      <p:sp>
        <p:nvSpPr>
          <p:cNvPr id="14339" name="Text Box 4"/>
          <p:cNvSpPr txBox="1">
            <a:spLocks noChangeArrowheads="1"/>
          </p:cNvSpPr>
          <p:nvPr/>
        </p:nvSpPr>
        <p:spPr bwMode="auto">
          <a:xfrm>
            <a:off x="2168525" y="1592263"/>
            <a:ext cx="21272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Szerkesztés:</a:t>
            </a:r>
          </a:p>
        </p:txBody>
      </p:sp>
      <p:sp>
        <p:nvSpPr>
          <p:cNvPr id="7175" name="Line 7"/>
          <p:cNvSpPr>
            <a:spLocks noChangeShapeType="1"/>
          </p:cNvSpPr>
          <p:nvPr/>
        </p:nvSpPr>
        <p:spPr bwMode="auto">
          <a:xfrm flipV="1">
            <a:off x="3144838" y="2673350"/>
            <a:ext cx="792162" cy="1150938"/>
          </a:xfrm>
          <a:prstGeom prst="line">
            <a:avLst/>
          </a:prstGeom>
          <a:noFill/>
          <a:ln w="508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6" name="Line 8"/>
          <p:cNvSpPr>
            <a:spLocks noChangeShapeType="1"/>
          </p:cNvSpPr>
          <p:nvPr/>
        </p:nvSpPr>
        <p:spPr bwMode="auto">
          <a:xfrm flipV="1">
            <a:off x="3144838" y="3392488"/>
            <a:ext cx="863600" cy="431800"/>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7" name="Line 9"/>
          <p:cNvSpPr>
            <a:spLocks noChangeShapeType="1"/>
          </p:cNvSpPr>
          <p:nvPr/>
        </p:nvSpPr>
        <p:spPr bwMode="auto">
          <a:xfrm>
            <a:off x="3144838" y="3824288"/>
            <a:ext cx="215900" cy="576262"/>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8" name="Line 10"/>
          <p:cNvSpPr>
            <a:spLocks noChangeShapeType="1"/>
          </p:cNvSpPr>
          <p:nvPr/>
        </p:nvSpPr>
        <p:spPr bwMode="auto">
          <a:xfrm flipH="1">
            <a:off x="2641600" y="3824289"/>
            <a:ext cx="503238" cy="720725"/>
          </a:xfrm>
          <a:prstGeom prst="line">
            <a:avLst/>
          </a:prstGeom>
          <a:noFill/>
          <a:ln w="50800">
            <a:solidFill>
              <a:srgbClr val="8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9" name="Text Box 11"/>
          <p:cNvSpPr txBox="1">
            <a:spLocks noChangeArrowheads="1"/>
          </p:cNvSpPr>
          <p:nvPr/>
        </p:nvSpPr>
        <p:spPr bwMode="auto">
          <a:xfrm>
            <a:off x="2928938" y="2744788"/>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1</a:t>
            </a:r>
          </a:p>
        </p:txBody>
      </p:sp>
      <p:sp>
        <p:nvSpPr>
          <p:cNvPr id="7180" name="Text Box 12"/>
          <p:cNvSpPr txBox="1">
            <a:spLocks noChangeArrowheads="1"/>
          </p:cNvSpPr>
          <p:nvPr/>
        </p:nvSpPr>
        <p:spPr bwMode="auto">
          <a:xfrm>
            <a:off x="4081463" y="2889250"/>
            <a:ext cx="79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2</a:t>
            </a:r>
          </a:p>
        </p:txBody>
      </p:sp>
      <p:sp>
        <p:nvSpPr>
          <p:cNvPr id="7181" name="Text Box 13"/>
          <p:cNvSpPr txBox="1">
            <a:spLocks noChangeArrowheads="1"/>
          </p:cNvSpPr>
          <p:nvPr/>
        </p:nvSpPr>
        <p:spPr bwMode="auto">
          <a:xfrm>
            <a:off x="3144838" y="461645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3</a:t>
            </a:r>
          </a:p>
        </p:txBody>
      </p:sp>
      <p:sp>
        <p:nvSpPr>
          <p:cNvPr id="7182" name="Text Box 14"/>
          <p:cNvSpPr txBox="1">
            <a:spLocks noChangeArrowheads="1"/>
          </p:cNvSpPr>
          <p:nvPr/>
        </p:nvSpPr>
        <p:spPr bwMode="auto">
          <a:xfrm>
            <a:off x="1992313" y="389731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F</a:t>
            </a:r>
            <a:r>
              <a:rPr lang="hu-HU" sz="2400" baseline="-25000"/>
              <a:t>4</a:t>
            </a:r>
          </a:p>
        </p:txBody>
      </p:sp>
      <p:sp>
        <p:nvSpPr>
          <p:cNvPr id="7183" name="Line 15"/>
          <p:cNvSpPr>
            <a:spLocks noChangeShapeType="1"/>
          </p:cNvSpPr>
          <p:nvPr/>
        </p:nvSpPr>
        <p:spPr bwMode="auto">
          <a:xfrm flipV="1">
            <a:off x="6240463" y="2565400"/>
            <a:ext cx="792162" cy="1150938"/>
          </a:xfrm>
          <a:prstGeom prst="line">
            <a:avLst/>
          </a:prstGeom>
          <a:noFill/>
          <a:ln w="50800">
            <a:solidFill>
              <a:srgbClr val="00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4" name="Line 16"/>
          <p:cNvSpPr>
            <a:spLocks noChangeShapeType="1"/>
          </p:cNvSpPr>
          <p:nvPr/>
        </p:nvSpPr>
        <p:spPr bwMode="auto">
          <a:xfrm flipV="1">
            <a:off x="7104063" y="2133600"/>
            <a:ext cx="863600" cy="431800"/>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5" name="Line 17"/>
          <p:cNvSpPr>
            <a:spLocks noChangeShapeType="1"/>
          </p:cNvSpPr>
          <p:nvPr/>
        </p:nvSpPr>
        <p:spPr bwMode="auto">
          <a:xfrm>
            <a:off x="7967663" y="2205038"/>
            <a:ext cx="215900" cy="576262"/>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6" name="Line 18"/>
          <p:cNvSpPr>
            <a:spLocks noChangeShapeType="1"/>
          </p:cNvSpPr>
          <p:nvPr/>
        </p:nvSpPr>
        <p:spPr bwMode="auto">
          <a:xfrm flipH="1">
            <a:off x="7680325" y="2781301"/>
            <a:ext cx="503238" cy="720725"/>
          </a:xfrm>
          <a:prstGeom prst="line">
            <a:avLst/>
          </a:prstGeom>
          <a:noFill/>
          <a:ln w="50800">
            <a:solidFill>
              <a:srgbClr val="8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7" name="Line 19"/>
          <p:cNvSpPr>
            <a:spLocks noChangeShapeType="1"/>
          </p:cNvSpPr>
          <p:nvPr/>
        </p:nvSpPr>
        <p:spPr bwMode="auto">
          <a:xfrm flipV="1">
            <a:off x="6240463" y="3500438"/>
            <a:ext cx="1439862" cy="215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8" name="Text Box 20"/>
          <p:cNvSpPr txBox="1">
            <a:spLocks noChangeArrowheads="1"/>
          </p:cNvSpPr>
          <p:nvPr/>
        </p:nvSpPr>
        <p:spPr bwMode="auto">
          <a:xfrm>
            <a:off x="3792538" y="3824288"/>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R</a:t>
            </a:r>
          </a:p>
        </p:txBody>
      </p:sp>
      <p:sp>
        <p:nvSpPr>
          <p:cNvPr id="7189" name="Line 21"/>
          <p:cNvSpPr>
            <a:spLocks noChangeShapeType="1"/>
          </p:cNvSpPr>
          <p:nvPr/>
        </p:nvSpPr>
        <p:spPr bwMode="auto">
          <a:xfrm flipV="1">
            <a:off x="3216276" y="3608388"/>
            <a:ext cx="1439863" cy="215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90" name="Text Box 22"/>
          <p:cNvSpPr txBox="1">
            <a:spLocks noChangeArrowheads="1"/>
          </p:cNvSpPr>
          <p:nvPr/>
        </p:nvSpPr>
        <p:spPr bwMode="auto">
          <a:xfrm>
            <a:off x="4872039" y="4437064"/>
            <a:ext cx="453548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Az összetevő erők nyílfolyama folytonos, az eredőé pedig a kezdőpontból mutat a végpontba.</a:t>
            </a:r>
          </a:p>
        </p:txBody>
      </p:sp>
    </p:spTree>
    <p:extLst>
      <p:ext uri="{BB962C8B-B14F-4D97-AF65-F5344CB8AC3E}">
        <p14:creationId xmlns:p14="http://schemas.microsoft.com/office/powerpoint/2010/main" val="1302489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p:cTn id="7" dur="1000" fill="hold"/>
                                        <p:tgtEl>
                                          <p:spTgt spid="7175"/>
                                        </p:tgtEl>
                                        <p:attrNameLst>
                                          <p:attrName>ppt_w</p:attrName>
                                        </p:attrNameLst>
                                      </p:cBhvr>
                                      <p:tavLst>
                                        <p:tav tm="0">
                                          <p:val>
                                            <p:strVal val="#ppt_w*0.70"/>
                                          </p:val>
                                        </p:tav>
                                        <p:tav tm="100000">
                                          <p:val>
                                            <p:strVal val="#ppt_w"/>
                                          </p:val>
                                        </p:tav>
                                      </p:tavLst>
                                    </p:anim>
                                    <p:anim calcmode="lin" valueType="num">
                                      <p:cBhvr>
                                        <p:cTn id="8" dur="1000" fill="hold"/>
                                        <p:tgtEl>
                                          <p:spTgt spid="7175"/>
                                        </p:tgtEl>
                                        <p:attrNameLst>
                                          <p:attrName>ppt_h</p:attrName>
                                        </p:attrNameLst>
                                      </p:cBhvr>
                                      <p:tavLst>
                                        <p:tav tm="0">
                                          <p:val>
                                            <p:strVal val="#ppt_h"/>
                                          </p:val>
                                        </p:tav>
                                        <p:tav tm="100000">
                                          <p:val>
                                            <p:strVal val="#ppt_h"/>
                                          </p:val>
                                        </p:tav>
                                      </p:tavLst>
                                    </p:anim>
                                    <p:animEffect transition="in" filter="fade">
                                      <p:cBhvr>
                                        <p:cTn id="9" dur="1000"/>
                                        <p:tgtEl>
                                          <p:spTgt spid="71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9"/>
                                        </p:tgtEl>
                                        <p:attrNameLst>
                                          <p:attrName>style.visibility</p:attrName>
                                        </p:attrNameLst>
                                      </p:cBhvr>
                                      <p:to>
                                        <p:strVal val="visible"/>
                                      </p:to>
                                    </p:set>
                                    <p:anim calcmode="lin" valueType="num">
                                      <p:cBhvr>
                                        <p:cTn id="14" dur="1000" fill="hold"/>
                                        <p:tgtEl>
                                          <p:spTgt spid="7179"/>
                                        </p:tgtEl>
                                        <p:attrNameLst>
                                          <p:attrName>ppt_w</p:attrName>
                                        </p:attrNameLst>
                                      </p:cBhvr>
                                      <p:tavLst>
                                        <p:tav tm="0">
                                          <p:val>
                                            <p:strVal val="#ppt_w*0.70"/>
                                          </p:val>
                                        </p:tav>
                                        <p:tav tm="100000">
                                          <p:val>
                                            <p:strVal val="#ppt_w"/>
                                          </p:val>
                                        </p:tav>
                                      </p:tavLst>
                                    </p:anim>
                                    <p:anim calcmode="lin" valueType="num">
                                      <p:cBhvr>
                                        <p:cTn id="15" dur="1000" fill="hold"/>
                                        <p:tgtEl>
                                          <p:spTgt spid="7179"/>
                                        </p:tgtEl>
                                        <p:attrNameLst>
                                          <p:attrName>ppt_h</p:attrName>
                                        </p:attrNameLst>
                                      </p:cBhvr>
                                      <p:tavLst>
                                        <p:tav tm="0">
                                          <p:val>
                                            <p:strVal val="#ppt_h"/>
                                          </p:val>
                                        </p:tav>
                                        <p:tav tm="100000">
                                          <p:val>
                                            <p:strVal val="#ppt_h"/>
                                          </p:val>
                                        </p:tav>
                                      </p:tavLst>
                                    </p:anim>
                                    <p:animEffect transition="in" filter="fade">
                                      <p:cBhvr>
                                        <p:cTn id="16" dur="1000"/>
                                        <p:tgtEl>
                                          <p:spTgt spid="71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6"/>
                                        </p:tgtEl>
                                        <p:attrNameLst>
                                          <p:attrName>style.visibility</p:attrName>
                                        </p:attrNameLst>
                                      </p:cBhvr>
                                      <p:to>
                                        <p:strVal val="visible"/>
                                      </p:to>
                                    </p:set>
                                    <p:anim calcmode="lin" valueType="num">
                                      <p:cBhvr>
                                        <p:cTn id="21" dur="1000" fill="hold"/>
                                        <p:tgtEl>
                                          <p:spTgt spid="7176"/>
                                        </p:tgtEl>
                                        <p:attrNameLst>
                                          <p:attrName>ppt_w</p:attrName>
                                        </p:attrNameLst>
                                      </p:cBhvr>
                                      <p:tavLst>
                                        <p:tav tm="0">
                                          <p:val>
                                            <p:strVal val="#ppt_w*0.70"/>
                                          </p:val>
                                        </p:tav>
                                        <p:tav tm="100000">
                                          <p:val>
                                            <p:strVal val="#ppt_w"/>
                                          </p:val>
                                        </p:tav>
                                      </p:tavLst>
                                    </p:anim>
                                    <p:anim calcmode="lin" valueType="num">
                                      <p:cBhvr>
                                        <p:cTn id="22" dur="1000" fill="hold"/>
                                        <p:tgtEl>
                                          <p:spTgt spid="7176"/>
                                        </p:tgtEl>
                                        <p:attrNameLst>
                                          <p:attrName>ppt_h</p:attrName>
                                        </p:attrNameLst>
                                      </p:cBhvr>
                                      <p:tavLst>
                                        <p:tav tm="0">
                                          <p:val>
                                            <p:strVal val="#ppt_h"/>
                                          </p:val>
                                        </p:tav>
                                        <p:tav tm="100000">
                                          <p:val>
                                            <p:strVal val="#ppt_h"/>
                                          </p:val>
                                        </p:tav>
                                      </p:tavLst>
                                    </p:anim>
                                    <p:animEffect transition="in" filter="fade">
                                      <p:cBhvr>
                                        <p:cTn id="23" dur="1000"/>
                                        <p:tgtEl>
                                          <p:spTgt spid="71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80"/>
                                        </p:tgtEl>
                                        <p:attrNameLst>
                                          <p:attrName>style.visibility</p:attrName>
                                        </p:attrNameLst>
                                      </p:cBhvr>
                                      <p:to>
                                        <p:strVal val="visible"/>
                                      </p:to>
                                    </p:set>
                                    <p:anim calcmode="lin" valueType="num">
                                      <p:cBhvr>
                                        <p:cTn id="28" dur="1000" fill="hold"/>
                                        <p:tgtEl>
                                          <p:spTgt spid="7180"/>
                                        </p:tgtEl>
                                        <p:attrNameLst>
                                          <p:attrName>ppt_w</p:attrName>
                                        </p:attrNameLst>
                                      </p:cBhvr>
                                      <p:tavLst>
                                        <p:tav tm="0">
                                          <p:val>
                                            <p:strVal val="#ppt_w*0.70"/>
                                          </p:val>
                                        </p:tav>
                                        <p:tav tm="100000">
                                          <p:val>
                                            <p:strVal val="#ppt_w"/>
                                          </p:val>
                                        </p:tav>
                                      </p:tavLst>
                                    </p:anim>
                                    <p:anim calcmode="lin" valueType="num">
                                      <p:cBhvr>
                                        <p:cTn id="29" dur="1000" fill="hold"/>
                                        <p:tgtEl>
                                          <p:spTgt spid="7180"/>
                                        </p:tgtEl>
                                        <p:attrNameLst>
                                          <p:attrName>ppt_h</p:attrName>
                                        </p:attrNameLst>
                                      </p:cBhvr>
                                      <p:tavLst>
                                        <p:tav tm="0">
                                          <p:val>
                                            <p:strVal val="#ppt_h"/>
                                          </p:val>
                                        </p:tav>
                                        <p:tav tm="100000">
                                          <p:val>
                                            <p:strVal val="#ppt_h"/>
                                          </p:val>
                                        </p:tav>
                                      </p:tavLst>
                                    </p:anim>
                                    <p:animEffect transition="in" filter="fade">
                                      <p:cBhvr>
                                        <p:cTn id="30" dur="1000"/>
                                        <p:tgtEl>
                                          <p:spTgt spid="718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p:cTn id="35" dur="1000" fill="hold"/>
                                        <p:tgtEl>
                                          <p:spTgt spid="7177"/>
                                        </p:tgtEl>
                                        <p:attrNameLst>
                                          <p:attrName>ppt_w</p:attrName>
                                        </p:attrNameLst>
                                      </p:cBhvr>
                                      <p:tavLst>
                                        <p:tav tm="0">
                                          <p:val>
                                            <p:strVal val="#ppt_w*0.70"/>
                                          </p:val>
                                        </p:tav>
                                        <p:tav tm="100000">
                                          <p:val>
                                            <p:strVal val="#ppt_w"/>
                                          </p:val>
                                        </p:tav>
                                      </p:tavLst>
                                    </p:anim>
                                    <p:anim calcmode="lin" valueType="num">
                                      <p:cBhvr>
                                        <p:cTn id="36" dur="1000" fill="hold"/>
                                        <p:tgtEl>
                                          <p:spTgt spid="7177"/>
                                        </p:tgtEl>
                                        <p:attrNameLst>
                                          <p:attrName>ppt_h</p:attrName>
                                        </p:attrNameLst>
                                      </p:cBhvr>
                                      <p:tavLst>
                                        <p:tav tm="0">
                                          <p:val>
                                            <p:strVal val="#ppt_h"/>
                                          </p:val>
                                        </p:tav>
                                        <p:tav tm="100000">
                                          <p:val>
                                            <p:strVal val="#ppt_h"/>
                                          </p:val>
                                        </p:tav>
                                      </p:tavLst>
                                    </p:anim>
                                    <p:animEffect transition="in" filter="fade">
                                      <p:cBhvr>
                                        <p:cTn id="37" dur="1000"/>
                                        <p:tgtEl>
                                          <p:spTgt spid="717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p:cTn id="42" dur="1000" fill="hold"/>
                                        <p:tgtEl>
                                          <p:spTgt spid="7181"/>
                                        </p:tgtEl>
                                        <p:attrNameLst>
                                          <p:attrName>ppt_w</p:attrName>
                                        </p:attrNameLst>
                                      </p:cBhvr>
                                      <p:tavLst>
                                        <p:tav tm="0">
                                          <p:val>
                                            <p:strVal val="#ppt_w*0.70"/>
                                          </p:val>
                                        </p:tav>
                                        <p:tav tm="100000">
                                          <p:val>
                                            <p:strVal val="#ppt_w"/>
                                          </p:val>
                                        </p:tav>
                                      </p:tavLst>
                                    </p:anim>
                                    <p:anim calcmode="lin" valueType="num">
                                      <p:cBhvr>
                                        <p:cTn id="43" dur="1000" fill="hold"/>
                                        <p:tgtEl>
                                          <p:spTgt spid="7181"/>
                                        </p:tgtEl>
                                        <p:attrNameLst>
                                          <p:attrName>ppt_h</p:attrName>
                                        </p:attrNameLst>
                                      </p:cBhvr>
                                      <p:tavLst>
                                        <p:tav tm="0">
                                          <p:val>
                                            <p:strVal val="#ppt_h"/>
                                          </p:val>
                                        </p:tav>
                                        <p:tav tm="100000">
                                          <p:val>
                                            <p:strVal val="#ppt_h"/>
                                          </p:val>
                                        </p:tav>
                                      </p:tavLst>
                                    </p:anim>
                                    <p:animEffect transition="in" filter="fade">
                                      <p:cBhvr>
                                        <p:cTn id="44" dur="1000"/>
                                        <p:tgtEl>
                                          <p:spTgt spid="71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78"/>
                                        </p:tgtEl>
                                        <p:attrNameLst>
                                          <p:attrName>style.visibility</p:attrName>
                                        </p:attrNameLst>
                                      </p:cBhvr>
                                      <p:to>
                                        <p:strVal val="visible"/>
                                      </p:to>
                                    </p:set>
                                    <p:anim calcmode="lin" valueType="num">
                                      <p:cBhvr>
                                        <p:cTn id="49" dur="1000" fill="hold"/>
                                        <p:tgtEl>
                                          <p:spTgt spid="7178"/>
                                        </p:tgtEl>
                                        <p:attrNameLst>
                                          <p:attrName>ppt_w</p:attrName>
                                        </p:attrNameLst>
                                      </p:cBhvr>
                                      <p:tavLst>
                                        <p:tav tm="0">
                                          <p:val>
                                            <p:strVal val="#ppt_w*0.70"/>
                                          </p:val>
                                        </p:tav>
                                        <p:tav tm="100000">
                                          <p:val>
                                            <p:strVal val="#ppt_w"/>
                                          </p:val>
                                        </p:tav>
                                      </p:tavLst>
                                    </p:anim>
                                    <p:anim calcmode="lin" valueType="num">
                                      <p:cBhvr>
                                        <p:cTn id="50" dur="1000" fill="hold"/>
                                        <p:tgtEl>
                                          <p:spTgt spid="7178"/>
                                        </p:tgtEl>
                                        <p:attrNameLst>
                                          <p:attrName>ppt_h</p:attrName>
                                        </p:attrNameLst>
                                      </p:cBhvr>
                                      <p:tavLst>
                                        <p:tav tm="0">
                                          <p:val>
                                            <p:strVal val="#ppt_h"/>
                                          </p:val>
                                        </p:tav>
                                        <p:tav tm="100000">
                                          <p:val>
                                            <p:strVal val="#ppt_h"/>
                                          </p:val>
                                        </p:tav>
                                      </p:tavLst>
                                    </p:anim>
                                    <p:animEffect transition="in" filter="fade">
                                      <p:cBhvr>
                                        <p:cTn id="51" dur="1000"/>
                                        <p:tgtEl>
                                          <p:spTgt spid="717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182"/>
                                        </p:tgtEl>
                                        <p:attrNameLst>
                                          <p:attrName>style.visibility</p:attrName>
                                        </p:attrNameLst>
                                      </p:cBhvr>
                                      <p:to>
                                        <p:strVal val="visible"/>
                                      </p:to>
                                    </p:set>
                                    <p:anim calcmode="lin" valueType="num">
                                      <p:cBhvr>
                                        <p:cTn id="56" dur="1000" fill="hold"/>
                                        <p:tgtEl>
                                          <p:spTgt spid="7182"/>
                                        </p:tgtEl>
                                        <p:attrNameLst>
                                          <p:attrName>ppt_w</p:attrName>
                                        </p:attrNameLst>
                                      </p:cBhvr>
                                      <p:tavLst>
                                        <p:tav tm="0">
                                          <p:val>
                                            <p:strVal val="#ppt_w*0.70"/>
                                          </p:val>
                                        </p:tav>
                                        <p:tav tm="100000">
                                          <p:val>
                                            <p:strVal val="#ppt_w"/>
                                          </p:val>
                                        </p:tav>
                                      </p:tavLst>
                                    </p:anim>
                                    <p:anim calcmode="lin" valueType="num">
                                      <p:cBhvr>
                                        <p:cTn id="57" dur="1000" fill="hold"/>
                                        <p:tgtEl>
                                          <p:spTgt spid="7182"/>
                                        </p:tgtEl>
                                        <p:attrNameLst>
                                          <p:attrName>ppt_h</p:attrName>
                                        </p:attrNameLst>
                                      </p:cBhvr>
                                      <p:tavLst>
                                        <p:tav tm="0">
                                          <p:val>
                                            <p:strVal val="#ppt_h"/>
                                          </p:val>
                                        </p:tav>
                                        <p:tav tm="100000">
                                          <p:val>
                                            <p:strVal val="#ppt_h"/>
                                          </p:val>
                                        </p:tav>
                                      </p:tavLst>
                                    </p:anim>
                                    <p:animEffect transition="in" filter="fade">
                                      <p:cBhvr>
                                        <p:cTn id="58" dur="1000"/>
                                        <p:tgtEl>
                                          <p:spTgt spid="718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183"/>
                                        </p:tgtEl>
                                        <p:attrNameLst>
                                          <p:attrName>style.visibility</p:attrName>
                                        </p:attrNameLst>
                                      </p:cBhvr>
                                      <p:to>
                                        <p:strVal val="visible"/>
                                      </p:to>
                                    </p:set>
                                    <p:anim calcmode="lin" valueType="num">
                                      <p:cBhvr additive="base">
                                        <p:cTn id="63" dur="500" fill="hold"/>
                                        <p:tgtEl>
                                          <p:spTgt spid="7183"/>
                                        </p:tgtEl>
                                        <p:attrNameLst>
                                          <p:attrName>ppt_x</p:attrName>
                                        </p:attrNameLst>
                                      </p:cBhvr>
                                      <p:tavLst>
                                        <p:tav tm="0">
                                          <p:val>
                                            <p:strVal val="#ppt_x"/>
                                          </p:val>
                                        </p:tav>
                                        <p:tav tm="100000">
                                          <p:val>
                                            <p:strVal val="#ppt_x"/>
                                          </p:val>
                                        </p:tav>
                                      </p:tavLst>
                                    </p:anim>
                                    <p:anim calcmode="lin" valueType="num">
                                      <p:cBhvr additive="base">
                                        <p:cTn id="64" dur="500" fill="hold"/>
                                        <p:tgtEl>
                                          <p:spTgt spid="7183"/>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184"/>
                                        </p:tgtEl>
                                        <p:attrNameLst>
                                          <p:attrName>style.visibility</p:attrName>
                                        </p:attrNameLst>
                                      </p:cBhvr>
                                      <p:to>
                                        <p:strVal val="visible"/>
                                      </p:to>
                                    </p:set>
                                    <p:anim calcmode="lin" valueType="num">
                                      <p:cBhvr additive="base">
                                        <p:cTn id="69" dur="500" fill="hold"/>
                                        <p:tgtEl>
                                          <p:spTgt spid="7184"/>
                                        </p:tgtEl>
                                        <p:attrNameLst>
                                          <p:attrName>ppt_x</p:attrName>
                                        </p:attrNameLst>
                                      </p:cBhvr>
                                      <p:tavLst>
                                        <p:tav tm="0">
                                          <p:val>
                                            <p:strVal val="#ppt_x"/>
                                          </p:val>
                                        </p:tav>
                                        <p:tav tm="100000">
                                          <p:val>
                                            <p:strVal val="#ppt_x"/>
                                          </p:val>
                                        </p:tav>
                                      </p:tavLst>
                                    </p:anim>
                                    <p:anim calcmode="lin" valueType="num">
                                      <p:cBhvr additive="base">
                                        <p:cTn id="70"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185"/>
                                        </p:tgtEl>
                                        <p:attrNameLst>
                                          <p:attrName>style.visibility</p:attrName>
                                        </p:attrNameLst>
                                      </p:cBhvr>
                                      <p:to>
                                        <p:strVal val="visible"/>
                                      </p:to>
                                    </p:set>
                                    <p:anim calcmode="lin" valueType="num">
                                      <p:cBhvr additive="base">
                                        <p:cTn id="75" dur="500" fill="hold"/>
                                        <p:tgtEl>
                                          <p:spTgt spid="7185"/>
                                        </p:tgtEl>
                                        <p:attrNameLst>
                                          <p:attrName>ppt_x</p:attrName>
                                        </p:attrNameLst>
                                      </p:cBhvr>
                                      <p:tavLst>
                                        <p:tav tm="0">
                                          <p:val>
                                            <p:strVal val="#ppt_x"/>
                                          </p:val>
                                        </p:tav>
                                        <p:tav tm="100000">
                                          <p:val>
                                            <p:strVal val="#ppt_x"/>
                                          </p:val>
                                        </p:tav>
                                      </p:tavLst>
                                    </p:anim>
                                    <p:anim calcmode="lin" valueType="num">
                                      <p:cBhvr additive="base">
                                        <p:cTn id="76"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186"/>
                                        </p:tgtEl>
                                        <p:attrNameLst>
                                          <p:attrName>style.visibility</p:attrName>
                                        </p:attrNameLst>
                                      </p:cBhvr>
                                      <p:to>
                                        <p:strVal val="visible"/>
                                      </p:to>
                                    </p:set>
                                    <p:anim calcmode="lin" valueType="num">
                                      <p:cBhvr additive="base">
                                        <p:cTn id="81" dur="500" fill="hold"/>
                                        <p:tgtEl>
                                          <p:spTgt spid="7186"/>
                                        </p:tgtEl>
                                        <p:attrNameLst>
                                          <p:attrName>ppt_x</p:attrName>
                                        </p:attrNameLst>
                                      </p:cBhvr>
                                      <p:tavLst>
                                        <p:tav tm="0">
                                          <p:val>
                                            <p:strVal val="#ppt_x"/>
                                          </p:val>
                                        </p:tav>
                                        <p:tav tm="100000">
                                          <p:val>
                                            <p:strVal val="#ppt_x"/>
                                          </p:val>
                                        </p:tav>
                                      </p:tavLst>
                                    </p:anim>
                                    <p:anim calcmode="lin" valueType="num">
                                      <p:cBhvr additive="base">
                                        <p:cTn id="82"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7187"/>
                                        </p:tgtEl>
                                        <p:attrNameLst>
                                          <p:attrName>style.visibility</p:attrName>
                                        </p:attrNameLst>
                                      </p:cBhvr>
                                      <p:to>
                                        <p:strVal val="visible"/>
                                      </p:to>
                                    </p:set>
                                    <p:anim calcmode="lin" valueType="num">
                                      <p:cBhvr>
                                        <p:cTn id="87" dur="1000" fill="hold"/>
                                        <p:tgtEl>
                                          <p:spTgt spid="7187"/>
                                        </p:tgtEl>
                                        <p:attrNameLst>
                                          <p:attrName>ppt_w</p:attrName>
                                        </p:attrNameLst>
                                      </p:cBhvr>
                                      <p:tavLst>
                                        <p:tav tm="0">
                                          <p:val>
                                            <p:strVal val="#ppt_w*0.70"/>
                                          </p:val>
                                        </p:tav>
                                        <p:tav tm="100000">
                                          <p:val>
                                            <p:strVal val="#ppt_w"/>
                                          </p:val>
                                        </p:tav>
                                      </p:tavLst>
                                    </p:anim>
                                    <p:anim calcmode="lin" valueType="num">
                                      <p:cBhvr>
                                        <p:cTn id="88" dur="1000" fill="hold"/>
                                        <p:tgtEl>
                                          <p:spTgt spid="7187"/>
                                        </p:tgtEl>
                                        <p:attrNameLst>
                                          <p:attrName>ppt_h</p:attrName>
                                        </p:attrNameLst>
                                      </p:cBhvr>
                                      <p:tavLst>
                                        <p:tav tm="0">
                                          <p:val>
                                            <p:strVal val="#ppt_h"/>
                                          </p:val>
                                        </p:tav>
                                        <p:tav tm="100000">
                                          <p:val>
                                            <p:strVal val="#ppt_h"/>
                                          </p:val>
                                        </p:tav>
                                      </p:tavLst>
                                    </p:anim>
                                    <p:animEffect transition="in" filter="fade">
                                      <p:cBhvr>
                                        <p:cTn id="89" dur="1000"/>
                                        <p:tgtEl>
                                          <p:spTgt spid="718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7189"/>
                                        </p:tgtEl>
                                        <p:attrNameLst>
                                          <p:attrName>style.visibility</p:attrName>
                                        </p:attrNameLst>
                                      </p:cBhvr>
                                      <p:to>
                                        <p:strVal val="visible"/>
                                      </p:to>
                                    </p:set>
                                    <p:anim calcmode="lin" valueType="num">
                                      <p:cBhvr>
                                        <p:cTn id="94" dur="1000" fill="hold"/>
                                        <p:tgtEl>
                                          <p:spTgt spid="7189"/>
                                        </p:tgtEl>
                                        <p:attrNameLst>
                                          <p:attrName>ppt_w</p:attrName>
                                        </p:attrNameLst>
                                      </p:cBhvr>
                                      <p:tavLst>
                                        <p:tav tm="0">
                                          <p:val>
                                            <p:strVal val="#ppt_w*0.70"/>
                                          </p:val>
                                        </p:tav>
                                        <p:tav tm="100000">
                                          <p:val>
                                            <p:strVal val="#ppt_w"/>
                                          </p:val>
                                        </p:tav>
                                      </p:tavLst>
                                    </p:anim>
                                    <p:anim calcmode="lin" valueType="num">
                                      <p:cBhvr>
                                        <p:cTn id="95" dur="1000" fill="hold"/>
                                        <p:tgtEl>
                                          <p:spTgt spid="7189"/>
                                        </p:tgtEl>
                                        <p:attrNameLst>
                                          <p:attrName>ppt_h</p:attrName>
                                        </p:attrNameLst>
                                      </p:cBhvr>
                                      <p:tavLst>
                                        <p:tav tm="0">
                                          <p:val>
                                            <p:strVal val="#ppt_h"/>
                                          </p:val>
                                        </p:tav>
                                        <p:tav tm="100000">
                                          <p:val>
                                            <p:strVal val="#ppt_h"/>
                                          </p:val>
                                        </p:tav>
                                      </p:tavLst>
                                    </p:anim>
                                    <p:animEffect transition="in" filter="fade">
                                      <p:cBhvr>
                                        <p:cTn id="96" dur="1000"/>
                                        <p:tgtEl>
                                          <p:spTgt spid="718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5" presetClass="entr" presetSubtype="0" fill="hold" grpId="0" nodeType="clickEffect">
                                  <p:stCondLst>
                                    <p:cond delay="0"/>
                                  </p:stCondLst>
                                  <p:childTnLst>
                                    <p:set>
                                      <p:cBhvr>
                                        <p:cTn id="100" dur="1" fill="hold">
                                          <p:stCondLst>
                                            <p:cond delay="0"/>
                                          </p:stCondLst>
                                        </p:cTn>
                                        <p:tgtEl>
                                          <p:spTgt spid="7188"/>
                                        </p:tgtEl>
                                        <p:attrNameLst>
                                          <p:attrName>style.visibility</p:attrName>
                                        </p:attrNameLst>
                                      </p:cBhvr>
                                      <p:to>
                                        <p:strVal val="visible"/>
                                      </p:to>
                                    </p:set>
                                    <p:anim calcmode="lin" valueType="num">
                                      <p:cBhvr>
                                        <p:cTn id="101" dur="1000" fill="hold"/>
                                        <p:tgtEl>
                                          <p:spTgt spid="7188"/>
                                        </p:tgtEl>
                                        <p:attrNameLst>
                                          <p:attrName>ppt_w</p:attrName>
                                        </p:attrNameLst>
                                      </p:cBhvr>
                                      <p:tavLst>
                                        <p:tav tm="0">
                                          <p:val>
                                            <p:strVal val="#ppt_w*0.70"/>
                                          </p:val>
                                        </p:tav>
                                        <p:tav tm="100000">
                                          <p:val>
                                            <p:strVal val="#ppt_w"/>
                                          </p:val>
                                        </p:tav>
                                      </p:tavLst>
                                    </p:anim>
                                    <p:anim calcmode="lin" valueType="num">
                                      <p:cBhvr>
                                        <p:cTn id="102" dur="1000" fill="hold"/>
                                        <p:tgtEl>
                                          <p:spTgt spid="7188"/>
                                        </p:tgtEl>
                                        <p:attrNameLst>
                                          <p:attrName>ppt_h</p:attrName>
                                        </p:attrNameLst>
                                      </p:cBhvr>
                                      <p:tavLst>
                                        <p:tav tm="0">
                                          <p:val>
                                            <p:strVal val="#ppt_h"/>
                                          </p:val>
                                        </p:tav>
                                        <p:tav tm="100000">
                                          <p:val>
                                            <p:strVal val="#ppt_h"/>
                                          </p:val>
                                        </p:tav>
                                      </p:tavLst>
                                    </p:anim>
                                    <p:animEffect transition="in" filter="fade">
                                      <p:cBhvr>
                                        <p:cTn id="103" dur="1000"/>
                                        <p:tgtEl>
                                          <p:spTgt spid="718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7190"/>
                                        </p:tgtEl>
                                        <p:attrNameLst>
                                          <p:attrName>style.visibility</p:attrName>
                                        </p:attrNameLst>
                                      </p:cBhvr>
                                      <p:to>
                                        <p:strVal val="visible"/>
                                      </p:to>
                                    </p:set>
                                    <p:anim calcmode="lin" valueType="num">
                                      <p:cBhvr>
                                        <p:cTn id="108" dur="1000" fill="hold"/>
                                        <p:tgtEl>
                                          <p:spTgt spid="7190"/>
                                        </p:tgtEl>
                                        <p:attrNameLst>
                                          <p:attrName>ppt_w</p:attrName>
                                        </p:attrNameLst>
                                      </p:cBhvr>
                                      <p:tavLst>
                                        <p:tav tm="0">
                                          <p:val>
                                            <p:strVal val="#ppt_w*0.70"/>
                                          </p:val>
                                        </p:tav>
                                        <p:tav tm="100000">
                                          <p:val>
                                            <p:strVal val="#ppt_w"/>
                                          </p:val>
                                        </p:tav>
                                      </p:tavLst>
                                    </p:anim>
                                    <p:anim calcmode="lin" valueType="num">
                                      <p:cBhvr>
                                        <p:cTn id="109" dur="1000" fill="hold"/>
                                        <p:tgtEl>
                                          <p:spTgt spid="7190"/>
                                        </p:tgtEl>
                                        <p:attrNameLst>
                                          <p:attrName>ppt_h</p:attrName>
                                        </p:attrNameLst>
                                      </p:cBhvr>
                                      <p:tavLst>
                                        <p:tav tm="0">
                                          <p:val>
                                            <p:strVal val="#ppt_h"/>
                                          </p:val>
                                        </p:tav>
                                        <p:tav tm="100000">
                                          <p:val>
                                            <p:strVal val="#ppt_h"/>
                                          </p:val>
                                        </p:tav>
                                      </p:tavLst>
                                    </p:anim>
                                    <p:animEffect transition="in" filter="fade">
                                      <p:cBhvr>
                                        <p:cTn id="110" dur="10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6" grpId="0" animBg="1"/>
      <p:bldP spid="7177" grpId="0" animBg="1"/>
      <p:bldP spid="7178" grpId="0" animBg="1"/>
      <p:bldP spid="7179" grpId="0"/>
      <p:bldP spid="7180" grpId="0"/>
      <p:bldP spid="7181" grpId="0"/>
      <p:bldP spid="7182" grpId="0"/>
      <p:bldP spid="7183" grpId="0" animBg="1"/>
      <p:bldP spid="7184" grpId="0" animBg="1"/>
      <p:bldP spid="7185" grpId="0" animBg="1"/>
      <p:bldP spid="7186" grpId="0" animBg="1"/>
      <p:bldP spid="7187" grpId="0" animBg="1"/>
      <p:bldP spid="7188" grpId="0"/>
      <p:bldP spid="7189" grpId="0" animBg="1"/>
      <p:bldP spid="71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52650" y="188914"/>
            <a:ext cx="7886700" cy="936625"/>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Párhuzamos erők eredője</a:t>
            </a:r>
          </a:p>
        </p:txBody>
      </p:sp>
      <p:sp>
        <p:nvSpPr>
          <p:cNvPr id="15363" name="Rectangle 3"/>
          <p:cNvSpPr>
            <a:spLocks noGrp="1" noChangeArrowheads="1"/>
          </p:cNvSpPr>
          <p:nvPr>
            <p:ph idx="1"/>
          </p:nvPr>
        </p:nvSpPr>
        <p:spPr>
          <a:xfrm>
            <a:off x="1981201" y="1600201"/>
            <a:ext cx="2314575" cy="315913"/>
          </a:xfrm>
        </p:spPr>
        <p:txBody>
          <a:bodyPr rtlCol="0">
            <a:normAutofit fontScale="92500" lnSpcReduction="20000"/>
          </a:bodyPr>
          <a:lstStyle/>
          <a:p>
            <a:pPr eaLnBrk="1" hangingPunct="1">
              <a:lnSpc>
                <a:spcPct val="80000"/>
              </a:lnSpc>
              <a:buFontTx/>
              <a:buNone/>
              <a:defRPr/>
            </a:pPr>
            <a:r>
              <a:rPr lang="hu-HU" sz="2400" b="1">
                <a:solidFill>
                  <a:srgbClr val="0070C0"/>
                </a:solidFill>
                <a:latin typeface="Arial" panose="020B0604020202020204" pitchFamily="34" charset="0"/>
              </a:rPr>
              <a:t>Szerkesztés:</a:t>
            </a:r>
          </a:p>
        </p:txBody>
      </p:sp>
      <p:sp>
        <p:nvSpPr>
          <p:cNvPr id="8196" name="Line 4"/>
          <p:cNvSpPr>
            <a:spLocks noChangeShapeType="1"/>
          </p:cNvSpPr>
          <p:nvPr/>
        </p:nvSpPr>
        <p:spPr bwMode="auto">
          <a:xfrm>
            <a:off x="8688388" y="3933825"/>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5" name="Line 5"/>
          <p:cNvSpPr>
            <a:spLocks noChangeShapeType="1"/>
          </p:cNvSpPr>
          <p:nvPr/>
        </p:nvSpPr>
        <p:spPr bwMode="auto">
          <a:xfrm>
            <a:off x="2927350" y="32131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8" name="Line 6"/>
          <p:cNvSpPr>
            <a:spLocks noChangeShapeType="1"/>
          </p:cNvSpPr>
          <p:nvPr/>
        </p:nvSpPr>
        <p:spPr bwMode="auto">
          <a:xfrm>
            <a:off x="8688388" y="1484314"/>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9" name="Text Box 7"/>
          <p:cNvSpPr txBox="1">
            <a:spLocks noChangeArrowheads="1"/>
          </p:cNvSpPr>
          <p:nvPr/>
        </p:nvSpPr>
        <p:spPr bwMode="auto">
          <a:xfrm>
            <a:off x="4008439" y="2349500"/>
            <a:ext cx="57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6600"/>
                </a:solidFill>
              </a:rPr>
              <a:t>F1</a:t>
            </a:r>
          </a:p>
        </p:txBody>
      </p:sp>
      <p:sp>
        <p:nvSpPr>
          <p:cNvPr id="8200" name="Text Box 8"/>
          <p:cNvSpPr txBox="1">
            <a:spLocks noChangeArrowheads="1"/>
          </p:cNvSpPr>
          <p:nvPr/>
        </p:nvSpPr>
        <p:spPr bwMode="auto">
          <a:xfrm>
            <a:off x="9120188" y="2492375"/>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9900"/>
                </a:solidFill>
              </a:rPr>
              <a:t>F2</a:t>
            </a:r>
          </a:p>
        </p:txBody>
      </p:sp>
      <p:sp>
        <p:nvSpPr>
          <p:cNvPr id="8204" name="Line 12"/>
          <p:cNvSpPr>
            <a:spLocks noChangeShapeType="1"/>
          </p:cNvSpPr>
          <p:nvPr/>
        </p:nvSpPr>
        <p:spPr bwMode="auto">
          <a:xfrm>
            <a:off x="2495550" y="2924175"/>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5" name="Line 13"/>
          <p:cNvSpPr>
            <a:spLocks noChangeShapeType="1"/>
          </p:cNvSpPr>
          <p:nvPr/>
        </p:nvSpPr>
        <p:spPr bwMode="auto">
          <a:xfrm>
            <a:off x="2495550" y="4005264"/>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8" name="Line 16"/>
          <p:cNvSpPr>
            <a:spLocks noChangeShapeType="1"/>
          </p:cNvSpPr>
          <p:nvPr/>
        </p:nvSpPr>
        <p:spPr bwMode="auto">
          <a:xfrm>
            <a:off x="2855913" y="2924176"/>
            <a:ext cx="0" cy="2809875"/>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1" name="Text Box 19"/>
          <p:cNvSpPr txBox="1">
            <a:spLocks noChangeArrowheads="1"/>
          </p:cNvSpPr>
          <p:nvPr/>
        </p:nvSpPr>
        <p:spPr bwMode="auto">
          <a:xfrm>
            <a:off x="4727575" y="5643563"/>
            <a:ext cx="554513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i="0">
                <a:solidFill>
                  <a:srgbClr val="0070C0"/>
                </a:solidFill>
              </a:rPr>
              <a:t>Az eredő erő nagysága egyenlő az erők nagyságának összegével, hatásvonalának helyét szerkesztjük.</a:t>
            </a:r>
          </a:p>
        </p:txBody>
      </p:sp>
      <p:sp>
        <p:nvSpPr>
          <p:cNvPr id="8212" name="Line 20"/>
          <p:cNvSpPr>
            <a:spLocks noChangeShapeType="1"/>
          </p:cNvSpPr>
          <p:nvPr/>
        </p:nvSpPr>
        <p:spPr bwMode="auto">
          <a:xfrm>
            <a:off x="4872038" y="3716339"/>
            <a:ext cx="0" cy="1728787"/>
          </a:xfrm>
          <a:prstGeom prst="line">
            <a:avLst/>
          </a:prstGeom>
          <a:noFill/>
          <a:ln w="50800">
            <a:solidFill>
              <a:srgbClr val="FF99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3" name="Line 21"/>
          <p:cNvSpPr>
            <a:spLocks noChangeShapeType="1"/>
          </p:cNvSpPr>
          <p:nvPr/>
        </p:nvSpPr>
        <p:spPr bwMode="auto">
          <a:xfrm flipV="1">
            <a:off x="4872038" y="3933825"/>
            <a:ext cx="381635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4" name="Line 22"/>
          <p:cNvSpPr>
            <a:spLocks noChangeShapeType="1"/>
          </p:cNvSpPr>
          <p:nvPr/>
        </p:nvSpPr>
        <p:spPr bwMode="auto">
          <a:xfrm flipH="1" flipV="1">
            <a:off x="4872038" y="3716339"/>
            <a:ext cx="3816350"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5" name="Line 23"/>
          <p:cNvSpPr>
            <a:spLocks noChangeShapeType="1"/>
          </p:cNvSpPr>
          <p:nvPr/>
        </p:nvSpPr>
        <p:spPr bwMode="auto">
          <a:xfrm>
            <a:off x="4872038" y="1773238"/>
            <a:ext cx="0" cy="1079500"/>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6" name="Line 24"/>
          <p:cNvSpPr>
            <a:spLocks noChangeShapeType="1"/>
          </p:cNvSpPr>
          <p:nvPr/>
        </p:nvSpPr>
        <p:spPr bwMode="auto">
          <a:xfrm flipV="1">
            <a:off x="7248525" y="1412875"/>
            <a:ext cx="0" cy="424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8" name="Line 26"/>
          <p:cNvSpPr>
            <a:spLocks noChangeShapeType="1"/>
          </p:cNvSpPr>
          <p:nvPr/>
        </p:nvSpPr>
        <p:spPr bwMode="auto">
          <a:xfrm>
            <a:off x="7248525" y="1196976"/>
            <a:ext cx="0" cy="2809875"/>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9" name="Text Box 27"/>
          <p:cNvSpPr txBox="1">
            <a:spLocks noChangeArrowheads="1"/>
          </p:cNvSpPr>
          <p:nvPr/>
        </p:nvSpPr>
        <p:spPr bwMode="auto">
          <a:xfrm>
            <a:off x="6527800" y="2133600"/>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R</a:t>
            </a:r>
          </a:p>
        </p:txBody>
      </p:sp>
      <p:sp>
        <p:nvSpPr>
          <p:cNvPr id="15380" name="Text Box 28"/>
          <p:cNvSpPr txBox="1">
            <a:spLocks noChangeArrowheads="1"/>
          </p:cNvSpPr>
          <p:nvPr/>
        </p:nvSpPr>
        <p:spPr bwMode="auto">
          <a:xfrm>
            <a:off x="1919289" y="6092826"/>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15381" name="Text Box 29"/>
          <p:cNvSpPr txBox="1">
            <a:spLocks noChangeArrowheads="1"/>
          </p:cNvSpPr>
          <p:nvPr/>
        </p:nvSpPr>
        <p:spPr bwMode="auto">
          <a:xfrm>
            <a:off x="1847851" y="6021388"/>
            <a:ext cx="1908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8222" name="Text Box 30"/>
          <p:cNvSpPr txBox="1">
            <a:spLocks noChangeArrowheads="1"/>
          </p:cNvSpPr>
          <p:nvPr/>
        </p:nvSpPr>
        <p:spPr bwMode="auto">
          <a:xfrm>
            <a:off x="2135189" y="6092826"/>
            <a:ext cx="172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solidFill>
                  <a:srgbClr val="FF0066"/>
                </a:solidFill>
              </a:rPr>
              <a:t>R=F</a:t>
            </a:r>
            <a:r>
              <a:rPr lang="hu-HU" sz="2000" baseline="-25000">
                <a:solidFill>
                  <a:srgbClr val="FF0066"/>
                </a:solidFill>
              </a:rPr>
              <a:t>1</a:t>
            </a:r>
            <a:r>
              <a:rPr lang="hu-HU" sz="2000">
                <a:solidFill>
                  <a:srgbClr val="FF0066"/>
                </a:solidFill>
              </a:rPr>
              <a:t>+F</a:t>
            </a:r>
            <a:r>
              <a:rPr lang="hu-HU" sz="2000" baseline="-25000">
                <a:solidFill>
                  <a:srgbClr val="FF0066"/>
                </a:solidFill>
              </a:rPr>
              <a:t>2</a:t>
            </a:r>
          </a:p>
        </p:txBody>
      </p:sp>
    </p:spTree>
    <p:extLst>
      <p:ext uri="{BB962C8B-B14F-4D97-AF65-F5344CB8AC3E}">
        <p14:creationId xmlns:p14="http://schemas.microsoft.com/office/powerpoint/2010/main" val="259950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15"/>
                                        </p:tgtEl>
                                        <p:attrNameLst>
                                          <p:attrName>style.visibility</p:attrName>
                                        </p:attrNameLst>
                                      </p:cBhvr>
                                      <p:to>
                                        <p:strVal val="visible"/>
                                      </p:to>
                                    </p:set>
                                    <p:anim calcmode="lin" valueType="num">
                                      <p:cBhvr>
                                        <p:cTn id="7" dur="1000" fill="hold"/>
                                        <p:tgtEl>
                                          <p:spTgt spid="8215"/>
                                        </p:tgtEl>
                                        <p:attrNameLst>
                                          <p:attrName>ppt_w</p:attrName>
                                        </p:attrNameLst>
                                      </p:cBhvr>
                                      <p:tavLst>
                                        <p:tav tm="0">
                                          <p:val>
                                            <p:strVal val="#ppt_w*0.70"/>
                                          </p:val>
                                        </p:tav>
                                        <p:tav tm="100000">
                                          <p:val>
                                            <p:strVal val="#ppt_w"/>
                                          </p:val>
                                        </p:tav>
                                      </p:tavLst>
                                    </p:anim>
                                    <p:anim calcmode="lin" valueType="num">
                                      <p:cBhvr>
                                        <p:cTn id="8" dur="1000" fill="hold"/>
                                        <p:tgtEl>
                                          <p:spTgt spid="8215"/>
                                        </p:tgtEl>
                                        <p:attrNameLst>
                                          <p:attrName>ppt_h</p:attrName>
                                        </p:attrNameLst>
                                      </p:cBhvr>
                                      <p:tavLst>
                                        <p:tav tm="0">
                                          <p:val>
                                            <p:strVal val="#ppt_h"/>
                                          </p:val>
                                        </p:tav>
                                        <p:tav tm="100000">
                                          <p:val>
                                            <p:strVal val="#ppt_h"/>
                                          </p:val>
                                        </p:tav>
                                      </p:tavLst>
                                    </p:anim>
                                    <p:animEffect transition="in" filter="fade">
                                      <p:cBhvr>
                                        <p:cTn id="9" dur="1000"/>
                                        <p:tgtEl>
                                          <p:spTgt spid="82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9"/>
                                        </p:tgtEl>
                                        <p:attrNameLst>
                                          <p:attrName>style.visibility</p:attrName>
                                        </p:attrNameLst>
                                      </p:cBhvr>
                                      <p:to>
                                        <p:strVal val="visible"/>
                                      </p:to>
                                    </p:set>
                                    <p:anim calcmode="lin" valueType="num">
                                      <p:cBhvr>
                                        <p:cTn id="14" dur="1000" fill="hold"/>
                                        <p:tgtEl>
                                          <p:spTgt spid="8199"/>
                                        </p:tgtEl>
                                        <p:attrNameLst>
                                          <p:attrName>ppt_w</p:attrName>
                                        </p:attrNameLst>
                                      </p:cBhvr>
                                      <p:tavLst>
                                        <p:tav tm="0">
                                          <p:val>
                                            <p:strVal val="#ppt_w*0.70"/>
                                          </p:val>
                                        </p:tav>
                                        <p:tav tm="100000">
                                          <p:val>
                                            <p:strVal val="#ppt_w"/>
                                          </p:val>
                                        </p:tav>
                                      </p:tavLst>
                                    </p:anim>
                                    <p:anim calcmode="lin" valueType="num">
                                      <p:cBhvr>
                                        <p:cTn id="15" dur="1000" fill="hold"/>
                                        <p:tgtEl>
                                          <p:spTgt spid="8199"/>
                                        </p:tgtEl>
                                        <p:attrNameLst>
                                          <p:attrName>ppt_h</p:attrName>
                                        </p:attrNameLst>
                                      </p:cBhvr>
                                      <p:tavLst>
                                        <p:tav tm="0">
                                          <p:val>
                                            <p:strVal val="#ppt_h"/>
                                          </p:val>
                                        </p:tav>
                                        <p:tav tm="100000">
                                          <p:val>
                                            <p:strVal val="#ppt_h"/>
                                          </p:val>
                                        </p:tav>
                                      </p:tavLst>
                                    </p:anim>
                                    <p:animEffect transition="in" filter="fade">
                                      <p:cBhvr>
                                        <p:cTn id="16" dur="1000"/>
                                        <p:tgtEl>
                                          <p:spTgt spid="81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ppt_w</p:attrName>
                                        </p:attrNameLst>
                                      </p:cBhvr>
                                      <p:tavLst>
                                        <p:tav tm="0">
                                          <p:val>
                                            <p:strVal val="#ppt_w*0.70"/>
                                          </p:val>
                                        </p:tav>
                                        <p:tav tm="100000">
                                          <p:val>
                                            <p:strVal val="#ppt_w"/>
                                          </p:val>
                                        </p:tav>
                                      </p:tavLst>
                                    </p:anim>
                                    <p:anim calcmode="lin" valueType="num">
                                      <p:cBhvr>
                                        <p:cTn id="22" dur="1000" fill="hold"/>
                                        <p:tgtEl>
                                          <p:spTgt spid="8198"/>
                                        </p:tgtEl>
                                        <p:attrNameLst>
                                          <p:attrName>ppt_h</p:attrName>
                                        </p:attrNameLst>
                                      </p:cBhvr>
                                      <p:tavLst>
                                        <p:tav tm="0">
                                          <p:val>
                                            <p:strVal val="#ppt_h"/>
                                          </p:val>
                                        </p:tav>
                                        <p:tav tm="100000">
                                          <p:val>
                                            <p:strVal val="#ppt_h"/>
                                          </p:val>
                                        </p:tav>
                                      </p:tavLst>
                                    </p:anim>
                                    <p:animEffect transition="in" filter="fade">
                                      <p:cBhvr>
                                        <p:cTn id="23" dur="1000"/>
                                        <p:tgtEl>
                                          <p:spTgt spid="81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p:cTn id="28" dur="1000" fill="hold"/>
                                        <p:tgtEl>
                                          <p:spTgt spid="8200"/>
                                        </p:tgtEl>
                                        <p:attrNameLst>
                                          <p:attrName>ppt_w</p:attrName>
                                        </p:attrNameLst>
                                      </p:cBhvr>
                                      <p:tavLst>
                                        <p:tav tm="0">
                                          <p:val>
                                            <p:strVal val="#ppt_w*0.70"/>
                                          </p:val>
                                        </p:tav>
                                        <p:tav tm="100000">
                                          <p:val>
                                            <p:strVal val="#ppt_w"/>
                                          </p:val>
                                        </p:tav>
                                      </p:tavLst>
                                    </p:anim>
                                    <p:anim calcmode="lin" valueType="num">
                                      <p:cBhvr>
                                        <p:cTn id="29" dur="1000" fill="hold"/>
                                        <p:tgtEl>
                                          <p:spTgt spid="8200"/>
                                        </p:tgtEl>
                                        <p:attrNameLst>
                                          <p:attrName>ppt_h</p:attrName>
                                        </p:attrNameLst>
                                      </p:cBhvr>
                                      <p:tavLst>
                                        <p:tav tm="0">
                                          <p:val>
                                            <p:strVal val="#ppt_h"/>
                                          </p:val>
                                        </p:tav>
                                        <p:tav tm="100000">
                                          <p:val>
                                            <p:strVal val="#ppt_h"/>
                                          </p:val>
                                        </p:tav>
                                      </p:tavLst>
                                    </p:anim>
                                    <p:animEffect transition="in" filter="fade">
                                      <p:cBhvr>
                                        <p:cTn id="30" dur="1000"/>
                                        <p:tgtEl>
                                          <p:spTgt spid="82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204"/>
                                        </p:tgtEl>
                                        <p:attrNameLst>
                                          <p:attrName>style.visibility</p:attrName>
                                        </p:attrNameLst>
                                      </p:cBhvr>
                                      <p:to>
                                        <p:strVal val="visible"/>
                                      </p:to>
                                    </p:set>
                                    <p:anim calcmode="lin" valueType="num">
                                      <p:cBhvr additive="base">
                                        <p:cTn id="35" dur="500" fill="hold"/>
                                        <p:tgtEl>
                                          <p:spTgt spid="8204"/>
                                        </p:tgtEl>
                                        <p:attrNameLst>
                                          <p:attrName>ppt_x</p:attrName>
                                        </p:attrNameLst>
                                      </p:cBhvr>
                                      <p:tavLst>
                                        <p:tav tm="0">
                                          <p:val>
                                            <p:strVal val="#ppt_x"/>
                                          </p:val>
                                        </p:tav>
                                        <p:tav tm="100000">
                                          <p:val>
                                            <p:strVal val="#ppt_x"/>
                                          </p:val>
                                        </p:tav>
                                      </p:tavLst>
                                    </p:anim>
                                    <p:anim calcmode="lin" valueType="num">
                                      <p:cBhvr additive="base">
                                        <p:cTn id="36"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205"/>
                                        </p:tgtEl>
                                        <p:attrNameLst>
                                          <p:attrName>style.visibility</p:attrName>
                                        </p:attrNameLst>
                                      </p:cBhvr>
                                      <p:to>
                                        <p:strVal val="visible"/>
                                      </p:to>
                                    </p:set>
                                    <p:anim calcmode="lin" valueType="num">
                                      <p:cBhvr additive="base">
                                        <p:cTn id="41" dur="500" fill="hold"/>
                                        <p:tgtEl>
                                          <p:spTgt spid="8205"/>
                                        </p:tgtEl>
                                        <p:attrNameLst>
                                          <p:attrName>ppt_x</p:attrName>
                                        </p:attrNameLst>
                                      </p:cBhvr>
                                      <p:tavLst>
                                        <p:tav tm="0">
                                          <p:val>
                                            <p:strVal val="#ppt_x"/>
                                          </p:val>
                                        </p:tav>
                                        <p:tav tm="100000">
                                          <p:val>
                                            <p:strVal val="#ppt_x"/>
                                          </p:val>
                                        </p:tav>
                                      </p:tavLst>
                                    </p:anim>
                                    <p:anim calcmode="lin" valueType="num">
                                      <p:cBhvr additive="base">
                                        <p:cTn id="42"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8208"/>
                                        </p:tgtEl>
                                        <p:attrNameLst>
                                          <p:attrName>style.visibility</p:attrName>
                                        </p:attrNameLst>
                                      </p:cBhvr>
                                      <p:to>
                                        <p:strVal val="visible"/>
                                      </p:to>
                                    </p:set>
                                    <p:anim calcmode="lin" valueType="num">
                                      <p:cBhvr>
                                        <p:cTn id="47" dur="1000" fill="hold"/>
                                        <p:tgtEl>
                                          <p:spTgt spid="8208"/>
                                        </p:tgtEl>
                                        <p:attrNameLst>
                                          <p:attrName>ppt_w</p:attrName>
                                        </p:attrNameLst>
                                      </p:cBhvr>
                                      <p:tavLst>
                                        <p:tav tm="0">
                                          <p:val>
                                            <p:strVal val="#ppt_w*0.70"/>
                                          </p:val>
                                        </p:tav>
                                        <p:tav tm="100000">
                                          <p:val>
                                            <p:strVal val="#ppt_w"/>
                                          </p:val>
                                        </p:tav>
                                      </p:tavLst>
                                    </p:anim>
                                    <p:anim calcmode="lin" valueType="num">
                                      <p:cBhvr>
                                        <p:cTn id="48" dur="1000" fill="hold"/>
                                        <p:tgtEl>
                                          <p:spTgt spid="8208"/>
                                        </p:tgtEl>
                                        <p:attrNameLst>
                                          <p:attrName>ppt_h</p:attrName>
                                        </p:attrNameLst>
                                      </p:cBhvr>
                                      <p:tavLst>
                                        <p:tav tm="0">
                                          <p:val>
                                            <p:strVal val="#ppt_h"/>
                                          </p:val>
                                        </p:tav>
                                        <p:tav tm="100000">
                                          <p:val>
                                            <p:strVal val="#ppt_h"/>
                                          </p:val>
                                        </p:tav>
                                      </p:tavLst>
                                    </p:anim>
                                    <p:animEffect transition="in" filter="fade">
                                      <p:cBhvr>
                                        <p:cTn id="49" dur="1000"/>
                                        <p:tgtEl>
                                          <p:spTgt spid="82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8222"/>
                                        </p:tgtEl>
                                        <p:attrNameLst>
                                          <p:attrName>style.visibility</p:attrName>
                                        </p:attrNameLst>
                                      </p:cBhvr>
                                      <p:to>
                                        <p:strVal val="visible"/>
                                      </p:to>
                                    </p:set>
                                    <p:anim calcmode="lin" valueType="num">
                                      <p:cBhvr>
                                        <p:cTn id="54" dur="1000" fill="hold"/>
                                        <p:tgtEl>
                                          <p:spTgt spid="8222"/>
                                        </p:tgtEl>
                                        <p:attrNameLst>
                                          <p:attrName>ppt_w</p:attrName>
                                        </p:attrNameLst>
                                      </p:cBhvr>
                                      <p:tavLst>
                                        <p:tav tm="0">
                                          <p:val>
                                            <p:strVal val="#ppt_w*0.70"/>
                                          </p:val>
                                        </p:tav>
                                        <p:tav tm="100000">
                                          <p:val>
                                            <p:strVal val="#ppt_w"/>
                                          </p:val>
                                        </p:tav>
                                      </p:tavLst>
                                    </p:anim>
                                    <p:anim calcmode="lin" valueType="num">
                                      <p:cBhvr>
                                        <p:cTn id="55" dur="1000" fill="hold"/>
                                        <p:tgtEl>
                                          <p:spTgt spid="8222"/>
                                        </p:tgtEl>
                                        <p:attrNameLst>
                                          <p:attrName>ppt_h</p:attrName>
                                        </p:attrNameLst>
                                      </p:cBhvr>
                                      <p:tavLst>
                                        <p:tav tm="0">
                                          <p:val>
                                            <p:strVal val="#ppt_h"/>
                                          </p:val>
                                        </p:tav>
                                        <p:tav tm="100000">
                                          <p:val>
                                            <p:strVal val="#ppt_h"/>
                                          </p:val>
                                        </p:tav>
                                      </p:tavLst>
                                    </p:anim>
                                    <p:animEffect transition="in" filter="fade">
                                      <p:cBhvr>
                                        <p:cTn id="56" dur="1000"/>
                                        <p:tgtEl>
                                          <p:spTgt spid="82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ppt_x"/>
                                          </p:val>
                                        </p:tav>
                                        <p:tav tm="100000">
                                          <p:val>
                                            <p:strVal val="#ppt_x"/>
                                          </p:val>
                                        </p:tav>
                                      </p:tavLst>
                                    </p:anim>
                                    <p:anim calcmode="lin" valueType="num">
                                      <p:cBhvr additive="base">
                                        <p:cTn id="62" dur="500" fill="hold"/>
                                        <p:tgtEl>
                                          <p:spTgt spid="8212"/>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196"/>
                                        </p:tgtEl>
                                        <p:attrNameLst>
                                          <p:attrName>style.visibility</p:attrName>
                                        </p:attrNameLst>
                                      </p:cBhvr>
                                      <p:to>
                                        <p:strVal val="visible"/>
                                      </p:to>
                                    </p:set>
                                    <p:anim calcmode="lin" valueType="num">
                                      <p:cBhvr additive="base">
                                        <p:cTn id="67" dur="500" fill="hold"/>
                                        <p:tgtEl>
                                          <p:spTgt spid="8196"/>
                                        </p:tgtEl>
                                        <p:attrNameLst>
                                          <p:attrName>ppt_x</p:attrName>
                                        </p:attrNameLst>
                                      </p:cBhvr>
                                      <p:tavLst>
                                        <p:tav tm="0">
                                          <p:val>
                                            <p:strVal val="#ppt_x"/>
                                          </p:val>
                                        </p:tav>
                                        <p:tav tm="100000">
                                          <p:val>
                                            <p:strVal val="#ppt_x"/>
                                          </p:val>
                                        </p:tav>
                                      </p:tavLst>
                                    </p:anim>
                                    <p:anim calcmode="lin" valueType="num">
                                      <p:cBhvr additive="base">
                                        <p:cTn id="6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8214"/>
                                        </p:tgtEl>
                                        <p:attrNameLst>
                                          <p:attrName>style.visibility</p:attrName>
                                        </p:attrNameLst>
                                      </p:cBhvr>
                                      <p:to>
                                        <p:strVal val="visible"/>
                                      </p:to>
                                    </p:set>
                                    <p:anim calcmode="lin" valueType="num">
                                      <p:cBhvr>
                                        <p:cTn id="73" dur="1000" fill="hold"/>
                                        <p:tgtEl>
                                          <p:spTgt spid="8214"/>
                                        </p:tgtEl>
                                        <p:attrNameLst>
                                          <p:attrName>ppt_w</p:attrName>
                                        </p:attrNameLst>
                                      </p:cBhvr>
                                      <p:tavLst>
                                        <p:tav tm="0">
                                          <p:val>
                                            <p:strVal val="#ppt_w*0.70"/>
                                          </p:val>
                                        </p:tav>
                                        <p:tav tm="100000">
                                          <p:val>
                                            <p:strVal val="#ppt_w"/>
                                          </p:val>
                                        </p:tav>
                                      </p:tavLst>
                                    </p:anim>
                                    <p:anim calcmode="lin" valueType="num">
                                      <p:cBhvr>
                                        <p:cTn id="74" dur="1000" fill="hold"/>
                                        <p:tgtEl>
                                          <p:spTgt spid="8214"/>
                                        </p:tgtEl>
                                        <p:attrNameLst>
                                          <p:attrName>ppt_h</p:attrName>
                                        </p:attrNameLst>
                                      </p:cBhvr>
                                      <p:tavLst>
                                        <p:tav tm="0">
                                          <p:val>
                                            <p:strVal val="#ppt_h"/>
                                          </p:val>
                                        </p:tav>
                                        <p:tav tm="100000">
                                          <p:val>
                                            <p:strVal val="#ppt_h"/>
                                          </p:val>
                                        </p:tav>
                                      </p:tavLst>
                                    </p:anim>
                                    <p:animEffect transition="in" filter="fade">
                                      <p:cBhvr>
                                        <p:cTn id="75" dur="1000"/>
                                        <p:tgtEl>
                                          <p:spTgt spid="821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8213"/>
                                        </p:tgtEl>
                                        <p:attrNameLst>
                                          <p:attrName>style.visibility</p:attrName>
                                        </p:attrNameLst>
                                      </p:cBhvr>
                                      <p:to>
                                        <p:strVal val="visible"/>
                                      </p:to>
                                    </p:set>
                                    <p:anim calcmode="lin" valueType="num">
                                      <p:cBhvr>
                                        <p:cTn id="80" dur="1000" fill="hold"/>
                                        <p:tgtEl>
                                          <p:spTgt spid="8213"/>
                                        </p:tgtEl>
                                        <p:attrNameLst>
                                          <p:attrName>ppt_w</p:attrName>
                                        </p:attrNameLst>
                                      </p:cBhvr>
                                      <p:tavLst>
                                        <p:tav tm="0">
                                          <p:val>
                                            <p:strVal val="#ppt_w*0.70"/>
                                          </p:val>
                                        </p:tav>
                                        <p:tav tm="100000">
                                          <p:val>
                                            <p:strVal val="#ppt_w"/>
                                          </p:val>
                                        </p:tav>
                                      </p:tavLst>
                                    </p:anim>
                                    <p:anim calcmode="lin" valueType="num">
                                      <p:cBhvr>
                                        <p:cTn id="81" dur="1000" fill="hold"/>
                                        <p:tgtEl>
                                          <p:spTgt spid="8213"/>
                                        </p:tgtEl>
                                        <p:attrNameLst>
                                          <p:attrName>ppt_h</p:attrName>
                                        </p:attrNameLst>
                                      </p:cBhvr>
                                      <p:tavLst>
                                        <p:tav tm="0">
                                          <p:val>
                                            <p:strVal val="#ppt_h"/>
                                          </p:val>
                                        </p:tav>
                                        <p:tav tm="100000">
                                          <p:val>
                                            <p:strVal val="#ppt_h"/>
                                          </p:val>
                                        </p:tav>
                                      </p:tavLst>
                                    </p:anim>
                                    <p:animEffect transition="in" filter="fade">
                                      <p:cBhvr>
                                        <p:cTn id="82" dur="1000"/>
                                        <p:tgtEl>
                                          <p:spTgt spid="82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216"/>
                                        </p:tgtEl>
                                        <p:attrNameLst>
                                          <p:attrName>style.visibility</p:attrName>
                                        </p:attrNameLst>
                                      </p:cBhvr>
                                      <p:to>
                                        <p:strVal val="visible"/>
                                      </p:to>
                                    </p:set>
                                    <p:anim calcmode="lin" valueType="num">
                                      <p:cBhvr additive="base">
                                        <p:cTn id="87" dur="500" fill="hold"/>
                                        <p:tgtEl>
                                          <p:spTgt spid="8216"/>
                                        </p:tgtEl>
                                        <p:attrNameLst>
                                          <p:attrName>ppt_x</p:attrName>
                                        </p:attrNameLst>
                                      </p:cBhvr>
                                      <p:tavLst>
                                        <p:tav tm="0">
                                          <p:val>
                                            <p:strVal val="#ppt_x"/>
                                          </p:val>
                                        </p:tav>
                                        <p:tav tm="100000">
                                          <p:val>
                                            <p:strVal val="#ppt_x"/>
                                          </p:val>
                                        </p:tav>
                                      </p:tavLst>
                                    </p:anim>
                                    <p:anim calcmode="lin" valueType="num">
                                      <p:cBhvr additive="base">
                                        <p:cTn id="88" dur="500" fill="hold"/>
                                        <p:tgtEl>
                                          <p:spTgt spid="8216"/>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55" presetClass="entr" presetSubtype="0" fill="hold" grpId="0" nodeType="clickEffect">
                                  <p:stCondLst>
                                    <p:cond delay="0"/>
                                  </p:stCondLst>
                                  <p:childTnLst>
                                    <p:set>
                                      <p:cBhvr>
                                        <p:cTn id="92" dur="1" fill="hold">
                                          <p:stCondLst>
                                            <p:cond delay="0"/>
                                          </p:stCondLst>
                                        </p:cTn>
                                        <p:tgtEl>
                                          <p:spTgt spid="8218"/>
                                        </p:tgtEl>
                                        <p:attrNameLst>
                                          <p:attrName>style.visibility</p:attrName>
                                        </p:attrNameLst>
                                      </p:cBhvr>
                                      <p:to>
                                        <p:strVal val="visible"/>
                                      </p:to>
                                    </p:set>
                                    <p:anim calcmode="lin" valueType="num">
                                      <p:cBhvr>
                                        <p:cTn id="93" dur="1000" fill="hold"/>
                                        <p:tgtEl>
                                          <p:spTgt spid="8218"/>
                                        </p:tgtEl>
                                        <p:attrNameLst>
                                          <p:attrName>ppt_w</p:attrName>
                                        </p:attrNameLst>
                                      </p:cBhvr>
                                      <p:tavLst>
                                        <p:tav tm="0">
                                          <p:val>
                                            <p:strVal val="#ppt_w*0.70"/>
                                          </p:val>
                                        </p:tav>
                                        <p:tav tm="100000">
                                          <p:val>
                                            <p:strVal val="#ppt_w"/>
                                          </p:val>
                                        </p:tav>
                                      </p:tavLst>
                                    </p:anim>
                                    <p:anim calcmode="lin" valueType="num">
                                      <p:cBhvr>
                                        <p:cTn id="94" dur="1000" fill="hold"/>
                                        <p:tgtEl>
                                          <p:spTgt spid="8218"/>
                                        </p:tgtEl>
                                        <p:attrNameLst>
                                          <p:attrName>ppt_h</p:attrName>
                                        </p:attrNameLst>
                                      </p:cBhvr>
                                      <p:tavLst>
                                        <p:tav tm="0">
                                          <p:val>
                                            <p:strVal val="#ppt_h"/>
                                          </p:val>
                                        </p:tav>
                                        <p:tav tm="100000">
                                          <p:val>
                                            <p:strVal val="#ppt_h"/>
                                          </p:val>
                                        </p:tav>
                                      </p:tavLst>
                                    </p:anim>
                                    <p:animEffect transition="in" filter="fade">
                                      <p:cBhvr>
                                        <p:cTn id="95" dur="1000"/>
                                        <p:tgtEl>
                                          <p:spTgt spid="82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8219"/>
                                        </p:tgtEl>
                                        <p:attrNameLst>
                                          <p:attrName>style.visibility</p:attrName>
                                        </p:attrNameLst>
                                      </p:cBhvr>
                                      <p:to>
                                        <p:strVal val="visible"/>
                                      </p:to>
                                    </p:set>
                                    <p:anim calcmode="lin" valueType="num">
                                      <p:cBhvr>
                                        <p:cTn id="100" dur="1000" fill="hold"/>
                                        <p:tgtEl>
                                          <p:spTgt spid="8219"/>
                                        </p:tgtEl>
                                        <p:attrNameLst>
                                          <p:attrName>ppt_w</p:attrName>
                                        </p:attrNameLst>
                                      </p:cBhvr>
                                      <p:tavLst>
                                        <p:tav tm="0">
                                          <p:val>
                                            <p:strVal val="#ppt_w*0.70"/>
                                          </p:val>
                                        </p:tav>
                                        <p:tav tm="100000">
                                          <p:val>
                                            <p:strVal val="#ppt_w"/>
                                          </p:val>
                                        </p:tav>
                                      </p:tavLst>
                                    </p:anim>
                                    <p:anim calcmode="lin" valueType="num">
                                      <p:cBhvr>
                                        <p:cTn id="101" dur="1000" fill="hold"/>
                                        <p:tgtEl>
                                          <p:spTgt spid="8219"/>
                                        </p:tgtEl>
                                        <p:attrNameLst>
                                          <p:attrName>ppt_h</p:attrName>
                                        </p:attrNameLst>
                                      </p:cBhvr>
                                      <p:tavLst>
                                        <p:tav tm="0">
                                          <p:val>
                                            <p:strVal val="#ppt_h"/>
                                          </p:val>
                                        </p:tav>
                                        <p:tav tm="100000">
                                          <p:val>
                                            <p:strVal val="#ppt_h"/>
                                          </p:val>
                                        </p:tav>
                                      </p:tavLst>
                                    </p:anim>
                                    <p:animEffect transition="in" filter="fade">
                                      <p:cBhvr>
                                        <p:cTn id="102" dur="1000"/>
                                        <p:tgtEl>
                                          <p:spTgt spid="8219"/>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8211"/>
                                        </p:tgtEl>
                                        <p:attrNameLst>
                                          <p:attrName>style.visibility</p:attrName>
                                        </p:attrNameLst>
                                      </p:cBhvr>
                                      <p:to>
                                        <p:strVal val="visible"/>
                                      </p:to>
                                    </p:set>
                                    <p:anim calcmode="lin" valueType="num">
                                      <p:cBhvr>
                                        <p:cTn id="107" dur="1000" fill="hold"/>
                                        <p:tgtEl>
                                          <p:spTgt spid="8211"/>
                                        </p:tgtEl>
                                        <p:attrNameLst>
                                          <p:attrName>ppt_w</p:attrName>
                                        </p:attrNameLst>
                                      </p:cBhvr>
                                      <p:tavLst>
                                        <p:tav tm="0">
                                          <p:val>
                                            <p:strVal val="#ppt_w*0.70"/>
                                          </p:val>
                                        </p:tav>
                                        <p:tav tm="100000">
                                          <p:val>
                                            <p:strVal val="#ppt_w"/>
                                          </p:val>
                                        </p:tav>
                                      </p:tavLst>
                                    </p:anim>
                                    <p:anim calcmode="lin" valueType="num">
                                      <p:cBhvr>
                                        <p:cTn id="108" dur="1000" fill="hold"/>
                                        <p:tgtEl>
                                          <p:spTgt spid="8211"/>
                                        </p:tgtEl>
                                        <p:attrNameLst>
                                          <p:attrName>ppt_h</p:attrName>
                                        </p:attrNameLst>
                                      </p:cBhvr>
                                      <p:tavLst>
                                        <p:tav tm="0">
                                          <p:val>
                                            <p:strVal val="#ppt_h"/>
                                          </p:val>
                                        </p:tav>
                                        <p:tav tm="100000">
                                          <p:val>
                                            <p:strVal val="#ppt_h"/>
                                          </p:val>
                                        </p:tav>
                                      </p:tavLst>
                                    </p:anim>
                                    <p:animEffect transition="in" filter="fade">
                                      <p:cBhvr>
                                        <p:cTn id="109" dur="10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8" grpId="0" animBg="1"/>
      <p:bldP spid="8199" grpId="0"/>
      <p:bldP spid="8200" grpId="0"/>
      <p:bldP spid="8204" grpId="0" animBg="1"/>
      <p:bldP spid="8205" grpId="0" animBg="1"/>
      <p:bldP spid="8208" grpId="0" animBg="1"/>
      <p:bldP spid="8211" grpId="0"/>
      <p:bldP spid="8212" grpId="0" animBg="1"/>
      <p:bldP spid="8213" grpId="0" animBg="1"/>
      <p:bldP spid="8214" grpId="0" animBg="1"/>
      <p:bldP spid="8215" grpId="0" animBg="1"/>
      <p:bldP spid="8216" grpId="0" animBg="1"/>
      <p:bldP spid="8218" grpId="0" animBg="1"/>
      <p:bldP spid="8219" grpId="0"/>
      <p:bldP spid="8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52650" y="141288"/>
            <a:ext cx="7886700" cy="969962"/>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Párhuzamos erők eredője</a:t>
            </a:r>
          </a:p>
        </p:txBody>
      </p:sp>
      <p:sp>
        <p:nvSpPr>
          <p:cNvPr id="16387" name="Rectangle 3"/>
          <p:cNvSpPr>
            <a:spLocks noGrp="1" noChangeArrowheads="1"/>
          </p:cNvSpPr>
          <p:nvPr>
            <p:ph idx="1"/>
          </p:nvPr>
        </p:nvSpPr>
        <p:spPr>
          <a:xfrm>
            <a:off x="1992313" y="1557338"/>
            <a:ext cx="2601912" cy="431800"/>
          </a:xfrm>
        </p:spPr>
        <p:txBody>
          <a:bodyPr/>
          <a:lstStyle/>
          <a:p>
            <a:pPr eaLnBrk="1" hangingPunct="1">
              <a:buFontTx/>
              <a:buNone/>
            </a:pPr>
            <a:r>
              <a:rPr lang="hu-HU" sz="2400" b="1">
                <a:solidFill>
                  <a:srgbClr val="0070C0"/>
                </a:solidFill>
                <a:latin typeface="Arial" panose="020B0604020202020204" pitchFamily="34" charset="0"/>
              </a:rPr>
              <a:t>Számítással:</a:t>
            </a:r>
          </a:p>
        </p:txBody>
      </p:sp>
      <p:sp>
        <p:nvSpPr>
          <p:cNvPr id="16388" name="Line 4"/>
          <p:cNvSpPr>
            <a:spLocks noChangeShapeType="1"/>
          </p:cNvSpPr>
          <p:nvPr/>
        </p:nvSpPr>
        <p:spPr bwMode="auto">
          <a:xfrm>
            <a:off x="4583113" y="2420938"/>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89" name="Line 5"/>
          <p:cNvSpPr>
            <a:spLocks noChangeShapeType="1"/>
          </p:cNvSpPr>
          <p:nvPr/>
        </p:nvSpPr>
        <p:spPr bwMode="auto">
          <a:xfrm>
            <a:off x="4583113"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0" name="Line 6"/>
          <p:cNvSpPr>
            <a:spLocks noChangeShapeType="1"/>
          </p:cNvSpPr>
          <p:nvPr/>
        </p:nvSpPr>
        <p:spPr bwMode="auto">
          <a:xfrm>
            <a:off x="4583113" y="2565400"/>
            <a:ext cx="4392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1" name="Line 7"/>
          <p:cNvSpPr>
            <a:spLocks noChangeShapeType="1"/>
          </p:cNvSpPr>
          <p:nvPr/>
        </p:nvSpPr>
        <p:spPr bwMode="auto">
          <a:xfrm flipV="1">
            <a:off x="8975725" y="24209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2" name="Line 8"/>
          <p:cNvSpPr>
            <a:spLocks noChangeShapeType="1"/>
          </p:cNvSpPr>
          <p:nvPr/>
        </p:nvSpPr>
        <p:spPr bwMode="auto">
          <a:xfrm>
            <a:off x="5087938" y="1844676"/>
            <a:ext cx="0" cy="576263"/>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3" name="Line 9"/>
          <p:cNvSpPr>
            <a:spLocks noChangeShapeType="1"/>
          </p:cNvSpPr>
          <p:nvPr/>
        </p:nvSpPr>
        <p:spPr bwMode="auto">
          <a:xfrm>
            <a:off x="6672263" y="1484314"/>
            <a:ext cx="0" cy="9366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4" name="Line 10"/>
          <p:cNvSpPr>
            <a:spLocks noChangeShapeType="1"/>
          </p:cNvSpPr>
          <p:nvPr/>
        </p:nvSpPr>
        <p:spPr bwMode="auto">
          <a:xfrm>
            <a:off x="8616950" y="1268414"/>
            <a:ext cx="0" cy="1152525"/>
          </a:xfrm>
          <a:prstGeom prst="line">
            <a:avLst/>
          </a:prstGeom>
          <a:noFill/>
          <a:ln w="50800">
            <a:solidFill>
              <a:srgbClr val="008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5" name="Line 11"/>
          <p:cNvSpPr>
            <a:spLocks noChangeShapeType="1"/>
          </p:cNvSpPr>
          <p:nvPr/>
        </p:nvSpPr>
        <p:spPr bwMode="auto">
          <a:xfrm>
            <a:off x="4583113" y="2565400"/>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6" name="Line 12"/>
          <p:cNvSpPr>
            <a:spLocks noChangeShapeType="1"/>
          </p:cNvSpPr>
          <p:nvPr/>
        </p:nvSpPr>
        <p:spPr bwMode="auto">
          <a:xfrm>
            <a:off x="5087938" y="23495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7" name="Line 13"/>
          <p:cNvSpPr>
            <a:spLocks noChangeShapeType="1"/>
          </p:cNvSpPr>
          <p:nvPr/>
        </p:nvSpPr>
        <p:spPr bwMode="auto">
          <a:xfrm>
            <a:off x="6672263" y="242093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8" name="Line 14"/>
          <p:cNvSpPr>
            <a:spLocks noChangeShapeType="1"/>
          </p:cNvSpPr>
          <p:nvPr/>
        </p:nvSpPr>
        <p:spPr bwMode="auto">
          <a:xfrm>
            <a:off x="8616950" y="23495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9" name="Text Box 15"/>
          <p:cNvSpPr txBox="1">
            <a:spLocks noChangeArrowheads="1"/>
          </p:cNvSpPr>
          <p:nvPr/>
        </p:nvSpPr>
        <p:spPr bwMode="auto">
          <a:xfrm>
            <a:off x="4656139" y="1268413"/>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50 N</a:t>
            </a:r>
          </a:p>
        </p:txBody>
      </p:sp>
      <p:sp>
        <p:nvSpPr>
          <p:cNvPr id="16400" name="Text Box 16"/>
          <p:cNvSpPr txBox="1">
            <a:spLocks noChangeArrowheads="1"/>
          </p:cNvSpPr>
          <p:nvPr/>
        </p:nvSpPr>
        <p:spPr bwMode="auto">
          <a:xfrm>
            <a:off x="5664200" y="1557338"/>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70 N</a:t>
            </a:r>
          </a:p>
        </p:txBody>
      </p:sp>
      <p:sp>
        <p:nvSpPr>
          <p:cNvPr id="16401" name="Text Box 17"/>
          <p:cNvSpPr txBox="1">
            <a:spLocks noChangeArrowheads="1"/>
          </p:cNvSpPr>
          <p:nvPr/>
        </p:nvSpPr>
        <p:spPr bwMode="auto">
          <a:xfrm>
            <a:off x="8975726" y="1557338"/>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80 N</a:t>
            </a:r>
          </a:p>
        </p:txBody>
      </p:sp>
      <p:sp>
        <p:nvSpPr>
          <p:cNvPr id="16402" name="Text Box 18"/>
          <p:cNvSpPr txBox="1">
            <a:spLocks noChangeArrowheads="1"/>
          </p:cNvSpPr>
          <p:nvPr/>
        </p:nvSpPr>
        <p:spPr bwMode="auto">
          <a:xfrm>
            <a:off x="4511676" y="2997201"/>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1 m</a:t>
            </a:r>
          </a:p>
        </p:txBody>
      </p:sp>
      <p:sp>
        <p:nvSpPr>
          <p:cNvPr id="16403" name="Text Box 19"/>
          <p:cNvSpPr txBox="1">
            <a:spLocks noChangeArrowheads="1"/>
          </p:cNvSpPr>
          <p:nvPr/>
        </p:nvSpPr>
        <p:spPr bwMode="auto">
          <a:xfrm>
            <a:off x="5519738" y="2997201"/>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3 m</a:t>
            </a:r>
          </a:p>
        </p:txBody>
      </p:sp>
      <p:sp>
        <p:nvSpPr>
          <p:cNvPr id="16404" name="Text Box 20"/>
          <p:cNvSpPr txBox="1">
            <a:spLocks noChangeArrowheads="1"/>
          </p:cNvSpPr>
          <p:nvPr/>
        </p:nvSpPr>
        <p:spPr bwMode="auto">
          <a:xfrm>
            <a:off x="7104063" y="2997201"/>
            <a:ext cx="1223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4 m</a:t>
            </a:r>
          </a:p>
        </p:txBody>
      </p:sp>
      <p:sp>
        <p:nvSpPr>
          <p:cNvPr id="16405" name="Line 21"/>
          <p:cNvSpPr>
            <a:spLocks noChangeShapeType="1"/>
          </p:cNvSpPr>
          <p:nvPr/>
        </p:nvSpPr>
        <p:spPr bwMode="auto">
          <a:xfrm>
            <a:off x="4583114" y="2781300"/>
            <a:ext cx="5048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6" name="Line 22"/>
          <p:cNvSpPr>
            <a:spLocks noChangeShapeType="1"/>
          </p:cNvSpPr>
          <p:nvPr/>
        </p:nvSpPr>
        <p:spPr bwMode="auto">
          <a:xfrm>
            <a:off x="5087939" y="2781300"/>
            <a:ext cx="15843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7" name="Line 23"/>
          <p:cNvSpPr>
            <a:spLocks noChangeShapeType="1"/>
          </p:cNvSpPr>
          <p:nvPr/>
        </p:nvSpPr>
        <p:spPr bwMode="auto">
          <a:xfrm>
            <a:off x="6672264" y="2781300"/>
            <a:ext cx="194468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8" name="Text Box 24"/>
          <p:cNvSpPr txBox="1">
            <a:spLocks noChangeArrowheads="1"/>
          </p:cNvSpPr>
          <p:nvPr/>
        </p:nvSpPr>
        <p:spPr bwMode="auto">
          <a:xfrm>
            <a:off x="2495550" y="4076701"/>
            <a:ext cx="720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a:p>
        </p:txBody>
      </p:sp>
      <p:sp>
        <p:nvSpPr>
          <p:cNvPr id="16409" name="Line 26"/>
          <p:cNvSpPr>
            <a:spLocks noChangeShapeType="1"/>
          </p:cNvSpPr>
          <p:nvPr/>
        </p:nvSpPr>
        <p:spPr bwMode="auto">
          <a:xfrm>
            <a:off x="7032625" y="1125539"/>
            <a:ext cx="0" cy="280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0" name="Line 27"/>
          <p:cNvSpPr>
            <a:spLocks noChangeShapeType="1"/>
          </p:cNvSpPr>
          <p:nvPr/>
        </p:nvSpPr>
        <p:spPr bwMode="auto">
          <a:xfrm>
            <a:off x="4583113" y="2997200"/>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1" name="Line 28"/>
          <p:cNvSpPr>
            <a:spLocks noChangeShapeType="1"/>
          </p:cNvSpPr>
          <p:nvPr/>
        </p:nvSpPr>
        <p:spPr bwMode="auto">
          <a:xfrm>
            <a:off x="8616950" y="2924176"/>
            <a:ext cx="0" cy="936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2" name="Text Box 30"/>
          <p:cNvSpPr txBox="1">
            <a:spLocks noChangeArrowheads="1"/>
          </p:cNvSpPr>
          <p:nvPr/>
        </p:nvSpPr>
        <p:spPr bwMode="auto">
          <a:xfrm>
            <a:off x="4079875" y="249237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FF0066"/>
                </a:solidFill>
              </a:rPr>
              <a:t>B</a:t>
            </a:r>
          </a:p>
        </p:txBody>
      </p:sp>
      <p:sp>
        <p:nvSpPr>
          <p:cNvPr id="16413" name="Line 31"/>
          <p:cNvSpPr>
            <a:spLocks noChangeShapeType="1"/>
          </p:cNvSpPr>
          <p:nvPr/>
        </p:nvSpPr>
        <p:spPr bwMode="auto">
          <a:xfrm>
            <a:off x="4583113" y="3644900"/>
            <a:ext cx="244951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4" name="Line 32"/>
          <p:cNvSpPr>
            <a:spLocks noChangeShapeType="1"/>
          </p:cNvSpPr>
          <p:nvPr/>
        </p:nvSpPr>
        <p:spPr bwMode="auto">
          <a:xfrm>
            <a:off x="7032626" y="3644900"/>
            <a:ext cx="15843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5" name="Text Box 33"/>
          <p:cNvSpPr txBox="1">
            <a:spLocks noChangeArrowheads="1"/>
          </p:cNvSpPr>
          <p:nvPr/>
        </p:nvSpPr>
        <p:spPr bwMode="auto">
          <a:xfrm>
            <a:off x="5519738" y="37893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x</a:t>
            </a:r>
            <a:r>
              <a:rPr lang="hu-HU" sz="2400" baseline="-25000"/>
              <a:t>1</a:t>
            </a:r>
          </a:p>
        </p:txBody>
      </p:sp>
      <p:sp>
        <p:nvSpPr>
          <p:cNvPr id="16416" name="Text Box 34"/>
          <p:cNvSpPr txBox="1">
            <a:spLocks noChangeArrowheads="1"/>
          </p:cNvSpPr>
          <p:nvPr/>
        </p:nvSpPr>
        <p:spPr bwMode="auto">
          <a:xfrm>
            <a:off x="7391401" y="3789363"/>
            <a:ext cx="720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t>x</a:t>
            </a:r>
            <a:r>
              <a:rPr lang="hu-HU" sz="2400" baseline="-25000"/>
              <a:t>2</a:t>
            </a:r>
          </a:p>
        </p:txBody>
      </p:sp>
      <p:sp>
        <p:nvSpPr>
          <p:cNvPr id="16417" name="Text Box 35"/>
          <p:cNvSpPr txBox="1">
            <a:spLocks noChangeArrowheads="1"/>
          </p:cNvSpPr>
          <p:nvPr/>
        </p:nvSpPr>
        <p:spPr bwMode="auto">
          <a:xfrm>
            <a:off x="2279651" y="4508501"/>
            <a:ext cx="7561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endParaRPr lang="en-GB" sz="2000" i="0">
              <a:solidFill>
                <a:srgbClr val="006600"/>
              </a:solidFill>
            </a:endParaRPr>
          </a:p>
        </p:txBody>
      </p:sp>
      <p:sp>
        <p:nvSpPr>
          <p:cNvPr id="16418" name="Line 36"/>
          <p:cNvSpPr>
            <a:spLocks noChangeShapeType="1"/>
          </p:cNvSpPr>
          <p:nvPr/>
        </p:nvSpPr>
        <p:spPr bwMode="auto">
          <a:xfrm>
            <a:off x="7032625" y="1125538"/>
            <a:ext cx="0" cy="2374900"/>
          </a:xfrm>
          <a:prstGeom prst="line">
            <a:avLst/>
          </a:prstGeom>
          <a:noFill/>
          <a:ln w="50800">
            <a:solidFill>
              <a:srgbClr val="FF0000"/>
            </a:solidFill>
            <a:prstDash val="lgDash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9" name="Text Box 38"/>
          <p:cNvSpPr txBox="1">
            <a:spLocks noChangeArrowheads="1"/>
          </p:cNvSpPr>
          <p:nvPr/>
        </p:nvSpPr>
        <p:spPr bwMode="auto">
          <a:xfrm>
            <a:off x="7319963" y="14128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R</a:t>
            </a:r>
          </a:p>
        </p:txBody>
      </p:sp>
      <p:sp>
        <p:nvSpPr>
          <p:cNvPr id="16420" name="Text Box 39"/>
          <p:cNvSpPr txBox="1">
            <a:spLocks noChangeArrowheads="1"/>
          </p:cNvSpPr>
          <p:nvPr/>
        </p:nvSpPr>
        <p:spPr bwMode="auto">
          <a:xfrm>
            <a:off x="2063750" y="4652964"/>
            <a:ext cx="7488238"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R*x</a:t>
            </a:r>
            <a:r>
              <a:rPr lang="hu-HU" sz="2000" baseline="-25000"/>
              <a:t>1</a:t>
            </a:r>
            <a:r>
              <a:rPr lang="hu-HU" sz="2000"/>
              <a:t> = 50*1+70*4+80*8</a:t>
            </a:r>
          </a:p>
          <a:p>
            <a:pPr eaLnBrk="1" hangingPunct="1">
              <a:spcBef>
                <a:spcPct val="50000"/>
              </a:spcBef>
            </a:pPr>
            <a:endParaRPr lang="hu-HU" sz="2000"/>
          </a:p>
          <a:p>
            <a:pPr eaLnBrk="1" hangingPunct="1">
              <a:lnSpc>
                <a:spcPct val="50000"/>
              </a:lnSpc>
              <a:spcBef>
                <a:spcPct val="50000"/>
              </a:spcBef>
            </a:pPr>
            <a:r>
              <a:rPr lang="hu-HU" sz="2000"/>
              <a:t>	50+280+640	</a:t>
            </a:r>
          </a:p>
          <a:p>
            <a:pPr eaLnBrk="1" hangingPunct="1">
              <a:lnSpc>
                <a:spcPct val="50000"/>
              </a:lnSpc>
              <a:spcBef>
                <a:spcPct val="50000"/>
              </a:spcBef>
            </a:pPr>
            <a:r>
              <a:rPr lang="hu-HU" sz="2000"/>
              <a:t>X</a:t>
            </a:r>
            <a:r>
              <a:rPr lang="hu-HU" sz="2000" baseline="-25000"/>
              <a:t>1</a:t>
            </a:r>
            <a:r>
              <a:rPr lang="hu-HU" sz="2000"/>
              <a:t> =			= 4,85 m</a:t>
            </a:r>
          </a:p>
          <a:p>
            <a:pPr eaLnBrk="1" hangingPunct="1">
              <a:lnSpc>
                <a:spcPct val="50000"/>
              </a:lnSpc>
              <a:spcBef>
                <a:spcPct val="50000"/>
              </a:spcBef>
            </a:pPr>
            <a:r>
              <a:rPr lang="hu-HU" sz="2000"/>
              <a:t>	       200</a:t>
            </a:r>
          </a:p>
        </p:txBody>
      </p:sp>
      <p:sp>
        <p:nvSpPr>
          <p:cNvPr id="16421" name="Line 41"/>
          <p:cNvSpPr>
            <a:spLocks noChangeShapeType="1"/>
          </p:cNvSpPr>
          <p:nvPr/>
        </p:nvSpPr>
        <p:spPr bwMode="auto">
          <a:xfrm>
            <a:off x="2855914" y="594995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22" name="Text Box 43"/>
          <p:cNvSpPr txBox="1">
            <a:spLocks noChangeArrowheads="1"/>
          </p:cNvSpPr>
          <p:nvPr/>
        </p:nvSpPr>
        <p:spPr bwMode="auto">
          <a:xfrm>
            <a:off x="8759826" y="2708276"/>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A</a:t>
            </a:r>
          </a:p>
        </p:txBody>
      </p:sp>
      <p:sp>
        <p:nvSpPr>
          <p:cNvPr id="16423" name="Text Box 44"/>
          <p:cNvSpPr txBox="1">
            <a:spLocks noChangeArrowheads="1"/>
          </p:cNvSpPr>
          <p:nvPr/>
        </p:nvSpPr>
        <p:spPr bwMode="auto">
          <a:xfrm>
            <a:off x="6672263" y="4581525"/>
            <a:ext cx="3960812"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400">
                <a:solidFill>
                  <a:srgbClr val="0070C0"/>
                </a:solidFill>
              </a:rPr>
              <a:t>A „B” pontra számított nyomatékok algebrai összege egyenlő az eredőerő ugyanezen pontra vett nyomatékával.</a:t>
            </a:r>
          </a:p>
        </p:txBody>
      </p:sp>
    </p:spTree>
    <p:extLst>
      <p:ext uri="{BB962C8B-B14F-4D97-AF65-F5344CB8AC3E}">
        <p14:creationId xmlns:p14="http://schemas.microsoft.com/office/powerpoint/2010/main" val="3026115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Mechanikai igénybevételek</a:t>
            </a:r>
          </a:p>
        </p:txBody>
      </p:sp>
      <p:sp>
        <p:nvSpPr>
          <p:cNvPr id="9219" name="Rectangle 3"/>
          <p:cNvSpPr>
            <a:spLocks noGrp="1" noChangeArrowheads="1"/>
          </p:cNvSpPr>
          <p:nvPr>
            <p:ph idx="1"/>
          </p:nvPr>
        </p:nvSpPr>
        <p:spPr>
          <a:xfrm>
            <a:off x="1919288" y="2060575"/>
            <a:ext cx="8229600" cy="3817938"/>
          </a:xfrm>
        </p:spPr>
        <p:txBody>
          <a:bodyPr rtlCol="0">
            <a:normAutofit fontScale="92500" lnSpcReduction="10000"/>
          </a:bodyPr>
          <a:lstStyle/>
          <a:p>
            <a:pPr marL="0" indent="0">
              <a:buNone/>
              <a:defRPr/>
            </a:pPr>
            <a:r>
              <a:rPr lang="hu-HU" sz="2400" b="1" i="1" dirty="0">
                <a:solidFill>
                  <a:srgbClr val="0070C0"/>
                </a:solidFill>
                <a:latin typeface="Arial" panose="020B0604020202020204" pitchFamily="34" charset="0"/>
              </a:rPr>
              <a:t>Igénybevételnek nevezzük a külső erőknek a testekre gyakorolt alakváltoztató hatását.</a:t>
            </a:r>
          </a:p>
          <a:p>
            <a:pPr>
              <a:buNone/>
              <a:defRPr/>
            </a:pPr>
            <a:r>
              <a:rPr lang="hu-HU" sz="2400" b="1" i="1" dirty="0">
                <a:solidFill>
                  <a:srgbClr val="0070C0"/>
                </a:solidFill>
                <a:effectLst>
                  <a:outerShdw blurRad="38100" dist="38100" dir="2700000" algn="tl">
                    <a:srgbClr val="000000">
                      <a:alpha val="43137"/>
                    </a:srgbClr>
                  </a:outerShdw>
                </a:effectLst>
                <a:latin typeface="Arial" panose="020B0604020202020204" pitchFamily="34" charset="0"/>
              </a:rPr>
              <a:t>Egyszerű</a:t>
            </a:r>
            <a:r>
              <a:rPr lang="hu-HU" sz="2400" b="1" i="1" dirty="0">
                <a:solidFill>
                  <a:srgbClr val="0070C0"/>
                </a:solidFill>
                <a:latin typeface="Arial" panose="020B0604020202020204" pitchFamily="34" charset="0"/>
              </a:rPr>
              <a:t> igénybevételek a következők:</a:t>
            </a:r>
          </a:p>
          <a:p>
            <a:pPr>
              <a:buNone/>
              <a:defRPr/>
            </a:pPr>
            <a:r>
              <a:rPr lang="hu-HU" sz="2400" b="1" i="1" dirty="0">
                <a:solidFill>
                  <a:srgbClr val="0070C0"/>
                </a:solidFill>
                <a:latin typeface="Arial" panose="020B0604020202020204" pitchFamily="34" charset="0"/>
              </a:rPr>
              <a:t>			Húzás, nyomás</a:t>
            </a:r>
          </a:p>
          <a:p>
            <a:pPr>
              <a:buNone/>
              <a:defRPr/>
            </a:pPr>
            <a:r>
              <a:rPr lang="hu-HU" sz="2400" b="1" i="1" dirty="0">
                <a:solidFill>
                  <a:srgbClr val="0070C0"/>
                </a:solidFill>
                <a:latin typeface="Arial" panose="020B0604020202020204" pitchFamily="34" charset="0"/>
              </a:rPr>
              <a:t>			Hajlítás</a:t>
            </a:r>
          </a:p>
          <a:p>
            <a:pPr>
              <a:buNone/>
              <a:defRPr/>
            </a:pPr>
            <a:r>
              <a:rPr lang="hu-HU" sz="2400" b="1" i="1" dirty="0">
                <a:solidFill>
                  <a:srgbClr val="0070C0"/>
                </a:solidFill>
                <a:latin typeface="Arial" panose="020B0604020202020204" pitchFamily="34" charset="0"/>
              </a:rPr>
              <a:t>			Nyírás</a:t>
            </a:r>
          </a:p>
          <a:p>
            <a:pPr>
              <a:buNone/>
              <a:defRPr/>
            </a:pPr>
            <a:r>
              <a:rPr lang="hu-HU" sz="2400" b="1" i="1" dirty="0">
                <a:solidFill>
                  <a:srgbClr val="0070C0"/>
                </a:solidFill>
                <a:latin typeface="Arial" panose="020B0604020202020204" pitchFamily="34" charset="0"/>
              </a:rPr>
              <a:t>			Csavarás</a:t>
            </a:r>
          </a:p>
          <a:p>
            <a:pPr marL="0" indent="0">
              <a:buNone/>
              <a:defRPr/>
            </a:pPr>
            <a:r>
              <a:rPr lang="hu-HU" sz="2400" b="1" i="1" dirty="0">
                <a:solidFill>
                  <a:srgbClr val="0070C0"/>
                </a:solidFill>
                <a:latin typeface="Arial" panose="020B0604020202020204" pitchFamily="34" charset="0"/>
              </a:rPr>
              <a:t>Ha egy szerkezetet egyszerre többféle egyszerű igénybevétel terhel, összetett igénybevételről beszélünk.</a:t>
            </a:r>
          </a:p>
          <a:p>
            <a:pPr>
              <a:buNone/>
              <a:defRPr/>
            </a:pPr>
            <a:r>
              <a:rPr lang="hu-HU" sz="2000" b="1" dirty="0">
                <a:solidFill>
                  <a:srgbClr val="663300"/>
                </a:solidFill>
              </a:rPr>
              <a:t>			</a:t>
            </a:r>
          </a:p>
        </p:txBody>
      </p:sp>
    </p:spTree>
    <p:extLst>
      <p:ext uri="{BB962C8B-B14F-4D97-AF65-F5344CB8AC3E}">
        <p14:creationId xmlns:p14="http://schemas.microsoft.com/office/powerpoint/2010/main" val="884843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52650" y="188914"/>
            <a:ext cx="7886700" cy="854075"/>
          </a:xfrm>
        </p:spPr>
        <p:txBody>
          <a:bodyPr rtlCol="0">
            <a:normAutofit/>
          </a:bodyPr>
          <a:lstStyle/>
          <a:p>
            <a:pPr>
              <a:defRPr/>
            </a:pPr>
            <a:r>
              <a:rPr lang="hu-HU" sz="4000" b="1" i="1" dirty="0">
                <a:solidFill>
                  <a:srgbClr val="0070C0"/>
                </a:solidFill>
                <a:effectLst>
                  <a:outerShdw blurRad="38100" dist="38100" dir="2700000" algn="tl">
                    <a:srgbClr val="000000">
                      <a:alpha val="43137"/>
                    </a:srgbClr>
                  </a:outerShdw>
                </a:effectLst>
              </a:rPr>
              <a:t>A nyomaték</a:t>
            </a:r>
          </a:p>
        </p:txBody>
      </p:sp>
      <p:sp>
        <p:nvSpPr>
          <p:cNvPr id="12291" name="Rectangle 3"/>
          <p:cNvSpPr>
            <a:spLocks noGrp="1" noChangeArrowheads="1"/>
          </p:cNvSpPr>
          <p:nvPr>
            <p:ph idx="1"/>
          </p:nvPr>
        </p:nvSpPr>
        <p:spPr>
          <a:xfrm>
            <a:off x="1703389" y="908050"/>
            <a:ext cx="8785225" cy="2592388"/>
          </a:xfrm>
        </p:spPr>
        <p:txBody>
          <a:bodyPr rtlCol="0">
            <a:noAutofit/>
          </a:bodyPr>
          <a:lstStyle/>
          <a:p>
            <a:pPr>
              <a:buNone/>
              <a:defRPr/>
            </a:pPr>
            <a:r>
              <a:rPr lang="hu-HU" b="1" dirty="0">
                <a:solidFill>
                  <a:srgbClr val="0070C0"/>
                </a:solidFill>
              </a:rPr>
              <a:t>Az erő forgatóhatását forgatónyomatéknak nevezzük. </a:t>
            </a:r>
          </a:p>
          <a:p>
            <a:pPr>
              <a:buNone/>
              <a:defRPr/>
            </a:pPr>
            <a:r>
              <a:rPr lang="hu-HU" b="1" i="1" dirty="0">
                <a:solidFill>
                  <a:srgbClr val="0070C0"/>
                </a:solidFill>
                <a:effectLst>
                  <a:outerShdw blurRad="38100" dist="38100" dir="2700000" algn="tl">
                    <a:srgbClr val="000000">
                      <a:alpha val="43137"/>
                    </a:srgbClr>
                  </a:outerShdw>
                </a:effectLst>
              </a:rPr>
              <a:t>Jele: </a:t>
            </a:r>
            <a:r>
              <a:rPr lang="hu-HU" b="1" dirty="0">
                <a:solidFill>
                  <a:srgbClr val="0070C0"/>
                </a:solidFill>
              </a:rPr>
              <a:t>M</a:t>
            </a:r>
          </a:p>
          <a:p>
            <a:pPr>
              <a:buNone/>
              <a:defRPr/>
            </a:pPr>
            <a:r>
              <a:rPr lang="hu-HU" b="1" i="1" dirty="0">
                <a:solidFill>
                  <a:srgbClr val="0070C0"/>
                </a:solidFill>
                <a:effectLst>
                  <a:outerShdw blurRad="38100" dist="38100" dir="2700000" algn="tl">
                    <a:srgbClr val="000000">
                      <a:alpha val="43137"/>
                    </a:srgbClr>
                  </a:outerShdw>
                </a:effectLst>
              </a:rPr>
              <a:t>Mértékegysége:</a:t>
            </a:r>
            <a:r>
              <a:rPr lang="hu-HU" b="1" dirty="0">
                <a:solidFill>
                  <a:srgbClr val="0070C0"/>
                </a:solidFill>
              </a:rPr>
              <a:t> Nm</a:t>
            </a:r>
          </a:p>
          <a:p>
            <a:pPr marL="0" indent="0">
              <a:buNone/>
              <a:defRPr/>
            </a:pPr>
            <a:r>
              <a:rPr lang="hu-HU" b="1" i="1" dirty="0">
                <a:solidFill>
                  <a:srgbClr val="0070C0"/>
                </a:solidFill>
                <a:effectLst>
                  <a:outerShdw blurRad="38100" dist="38100" dir="2700000" algn="tl">
                    <a:srgbClr val="000000">
                      <a:alpha val="43137"/>
                    </a:srgbClr>
                  </a:outerShdw>
                </a:effectLst>
              </a:rPr>
              <a:t>Számítása:</a:t>
            </a:r>
            <a:r>
              <a:rPr lang="hu-HU" b="1" dirty="0">
                <a:solidFill>
                  <a:srgbClr val="0070C0"/>
                </a:solidFill>
              </a:rPr>
              <a:t> A forgatónyomatékot bármely vonatkoztatási pontra számíthatjuk, az erőnek és a vonatkoztatási ponttól mért távolságának szorzatával.</a:t>
            </a:r>
          </a:p>
          <a:p>
            <a:pPr>
              <a:buNone/>
              <a:defRPr/>
            </a:pPr>
            <a:endParaRPr lang="hu-HU" b="1" dirty="0">
              <a:solidFill>
                <a:srgbClr val="0070C0"/>
              </a:solidFill>
            </a:endParaRPr>
          </a:p>
        </p:txBody>
      </p:sp>
      <p:sp>
        <p:nvSpPr>
          <p:cNvPr id="12292" name="Text Box 4"/>
          <p:cNvSpPr txBox="1">
            <a:spLocks noChangeArrowheads="1"/>
          </p:cNvSpPr>
          <p:nvPr/>
        </p:nvSpPr>
        <p:spPr bwMode="auto">
          <a:xfrm>
            <a:off x="6888164" y="4435475"/>
            <a:ext cx="2663825" cy="711200"/>
          </a:xfrm>
          <a:prstGeom prst="rect">
            <a:avLst/>
          </a:prstGeom>
          <a:noFill/>
          <a:ln w="9525">
            <a:noFill/>
            <a:miter lim="800000"/>
            <a:headEnd/>
            <a:tailEnd/>
          </a:ln>
          <a:effectLst>
            <a:outerShdw dist="143684" dir="2700000" algn="ctr" rotWithShape="0">
              <a:schemeClr val="bg2">
                <a:alpha val="50000"/>
              </a:schemeClr>
            </a:outerShdw>
          </a:effec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defRPr/>
            </a:pPr>
            <a:r>
              <a:rPr lang="hu-HU" sz="4000" dirty="0">
                <a:solidFill>
                  <a:srgbClr val="0070C0"/>
                </a:solidFill>
                <a:effectLst>
                  <a:outerShdw blurRad="38100" dist="38100" dir="2700000" algn="tl">
                    <a:srgbClr val="000000">
                      <a:alpha val="43137"/>
                    </a:srgbClr>
                  </a:outerShdw>
                </a:effectLst>
              </a:rPr>
              <a:t>M</a:t>
            </a:r>
            <a:r>
              <a:rPr lang="hu-HU" sz="4000" baseline="-25000" dirty="0">
                <a:solidFill>
                  <a:srgbClr val="0070C0"/>
                </a:solidFill>
                <a:effectLst>
                  <a:outerShdw blurRad="38100" dist="38100" dir="2700000" algn="tl">
                    <a:srgbClr val="000000">
                      <a:alpha val="43137"/>
                    </a:srgbClr>
                  </a:outerShdw>
                </a:effectLst>
              </a:rPr>
              <a:t>A</a:t>
            </a:r>
            <a:r>
              <a:rPr lang="hu-HU" sz="4000" dirty="0">
                <a:solidFill>
                  <a:srgbClr val="0070C0"/>
                </a:solidFill>
                <a:effectLst>
                  <a:outerShdw blurRad="38100" dist="38100" dir="2700000" algn="tl">
                    <a:srgbClr val="000000">
                      <a:alpha val="43137"/>
                    </a:srgbClr>
                  </a:outerShdw>
                </a:effectLst>
              </a:rPr>
              <a:t> = F * a</a:t>
            </a:r>
          </a:p>
        </p:txBody>
      </p:sp>
      <p:sp>
        <p:nvSpPr>
          <p:cNvPr id="13317" name="Text Box 5"/>
          <p:cNvSpPr txBox="1">
            <a:spLocks noChangeArrowheads="1"/>
          </p:cNvSpPr>
          <p:nvPr/>
        </p:nvSpPr>
        <p:spPr bwMode="auto">
          <a:xfrm>
            <a:off x="1981200" y="5661025"/>
            <a:ext cx="80581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800" i="0">
                <a:solidFill>
                  <a:srgbClr val="0070C0"/>
                </a:solidFill>
              </a:rPr>
              <a:t>F erő nyomatékát határozza meg A pontra, mely „a” távolságra van az erőtől.</a:t>
            </a:r>
          </a:p>
        </p:txBody>
      </p:sp>
      <p:cxnSp>
        <p:nvCxnSpPr>
          <p:cNvPr id="3" name="Egyenes összekötő nyíllal 2"/>
          <p:cNvCxnSpPr/>
          <p:nvPr/>
        </p:nvCxnSpPr>
        <p:spPr>
          <a:xfrm flipV="1">
            <a:off x="3143250" y="4654551"/>
            <a:ext cx="1873250" cy="498475"/>
          </a:xfrm>
          <a:prstGeom prst="straightConnector1">
            <a:avLst/>
          </a:prstGeom>
          <a:ln w="1905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Egyenes összekötő 4"/>
          <p:cNvCxnSpPr/>
          <p:nvPr/>
        </p:nvCxnSpPr>
        <p:spPr>
          <a:xfrm flipH="1" flipV="1">
            <a:off x="2855914" y="4146551"/>
            <a:ext cx="287337" cy="1000125"/>
          </a:xfrm>
          <a:prstGeom prst="line">
            <a:avLst/>
          </a:prstGeom>
          <a:ln w="22225">
            <a:tailEnd type="oval"/>
          </a:ln>
        </p:spPr>
        <p:style>
          <a:lnRef idx="1">
            <a:schemeClr val="accent1"/>
          </a:lnRef>
          <a:fillRef idx="0">
            <a:schemeClr val="accent1"/>
          </a:fillRef>
          <a:effectRef idx="0">
            <a:schemeClr val="accent1"/>
          </a:effectRef>
          <a:fontRef idx="minor">
            <a:schemeClr val="tx1"/>
          </a:fontRef>
        </p:style>
      </p:cxnSp>
      <p:sp>
        <p:nvSpPr>
          <p:cNvPr id="13" name="Bal oldali kapcsos zárójel 12"/>
          <p:cNvSpPr/>
          <p:nvPr/>
        </p:nvSpPr>
        <p:spPr>
          <a:xfrm rot="20563849">
            <a:off x="2644775" y="4175125"/>
            <a:ext cx="350838" cy="1055688"/>
          </a:xfrm>
          <a:prstGeom prst="leftBrace">
            <a:avLst>
              <a:gd name="adj1" fmla="val 8333"/>
              <a:gd name="adj2" fmla="val 48898"/>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hu-HU"/>
          </a:p>
        </p:txBody>
      </p:sp>
      <p:sp>
        <p:nvSpPr>
          <p:cNvPr id="13321" name="Szövegdoboz 13"/>
          <p:cNvSpPr txBox="1">
            <a:spLocks noChangeArrowheads="1"/>
          </p:cNvSpPr>
          <p:nvPr/>
        </p:nvSpPr>
        <p:spPr bwMode="auto">
          <a:xfrm>
            <a:off x="2152650" y="4654551"/>
            <a:ext cx="439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400">
                <a:solidFill>
                  <a:srgbClr val="0070C0"/>
                </a:solidFill>
              </a:rPr>
              <a:t>a</a:t>
            </a:r>
          </a:p>
        </p:txBody>
      </p:sp>
      <p:sp>
        <p:nvSpPr>
          <p:cNvPr id="13322" name="Szövegdoboz 14"/>
          <p:cNvSpPr txBox="1">
            <a:spLocks noChangeArrowheads="1"/>
          </p:cNvSpPr>
          <p:nvPr/>
        </p:nvSpPr>
        <p:spPr bwMode="auto">
          <a:xfrm>
            <a:off x="2646363" y="3609975"/>
            <a:ext cx="4429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800">
                <a:solidFill>
                  <a:srgbClr val="0070C0"/>
                </a:solidFill>
              </a:rPr>
              <a:t>A</a:t>
            </a:r>
          </a:p>
        </p:txBody>
      </p:sp>
      <p:sp>
        <p:nvSpPr>
          <p:cNvPr id="13323" name="Szövegdoboz 15"/>
          <p:cNvSpPr txBox="1">
            <a:spLocks noChangeArrowheads="1"/>
          </p:cNvSpPr>
          <p:nvPr/>
        </p:nvSpPr>
        <p:spPr bwMode="auto">
          <a:xfrm>
            <a:off x="3857626" y="4379914"/>
            <a:ext cx="404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800">
                <a:solidFill>
                  <a:srgbClr val="0070C0"/>
                </a:solidFill>
              </a:rPr>
              <a:t>F</a:t>
            </a:r>
          </a:p>
        </p:txBody>
      </p:sp>
    </p:spTree>
    <p:extLst>
      <p:ext uri="{BB962C8B-B14F-4D97-AF65-F5344CB8AC3E}">
        <p14:creationId xmlns:p14="http://schemas.microsoft.com/office/powerpoint/2010/main" val="205313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88" name="Group 52"/>
          <p:cNvGraphicFramePr>
            <a:graphicFrameLocks noGrp="1"/>
          </p:cNvGraphicFramePr>
          <p:nvPr/>
        </p:nvGraphicFramePr>
        <p:xfrm>
          <a:off x="496888" y="333375"/>
          <a:ext cx="11064875" cy="5765486"/>
        </p:xfrm>
        <a:graphic>
          <a:graphicData uri="http://schemas.openxmlformats.org/drawingml/2006/table">
            <a:tbl>
              <a:tblPr/>
              <a:tblGrid>
                <a:gridCol w="2767012"/>
                <a:gridCol w="2765425"/>
                <a:gridCol w="2767013"/>
                <a:gridCol w="2765425"/>
              </a:tblGrid>
              <a:tr h="53181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SI alapegységek</a:t>
                      </a: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2F2F2"/>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mértékegység neve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mennyiség neve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mennyiség jele</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méter</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hossz</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 </a:t>
                      </a:r>
                      <a:r>
                        <a:rPr kumimoji="0" lang="hu-HU" sz="2400" b="1" i="0" u="none" strike="noStrike" cap="none" normalizeH="0" baseline="0" smtClean="0">
                          <a:ln>
                            <a:noFill/>
                          </a:ln>
                          <a:solidFill>
                            <a:schemeClr val="tx1"/>
                          </a:solidFill>
                          <a:effectLst/>
                          <a:latin typeface="Arial" charset="0"/>
                          <a:cs typeface="Arial" charset="0"/>
                        </a:rPr>
                        <a:t>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kilogramm</a:t>
                      </a:r>
                      <a:r>
                        <a:rPr kumimoji="0" lang="hu-HU" sz="2400" b="0" i="0" u="none" strike="noStrike" cap="none" normalizeH="0" baseline="0" smtClean="0">
                          <a:ln>
                            <a:noFill/>
                          </a:ln>
                          <a:solidFill>
                            <a:schemeClr val="tx1"/>
                          </a:solidFill>
                          <a:effectLst/>
                          <a:latin typeface="Arial" charset="0"/>
                          <a:cs typeface="Arial" charset="0"/>
                        </a:rPr>
                        <a:t>*</a:t>
                      </a: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kg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tömeg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másodperc</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idő</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928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amper</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A</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elektromos áramerősség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I</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kelvin</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K</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abszolút hőmérséklet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T</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mól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mol</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anyagmennyiség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n</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r h="531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kandela</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cd</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0" i="0" u="none" strike="noStrike" cap="none" normalizeH="0" baseline="0" smtClean="0">
                          <a:ln>
                            <a:noFill/>
                          </a:ln>
                          <a:solidFill>
                            <a:srgbClr val="0B0080"/>
                          </a:solidFill>
                          <a:effectLst/>
                          <a:latin typeface="Arial" charset="0"/>
                          <a:cs typeface="Arial" charset="0"/>
                        </a:rPr>
                        <a:t>fényerősség</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I</a:t>
                      </a:r>
                      <a:r>
                        <a:rPr kumimoji="0" lang="hu-HU" sz="2400" b="1" i="0" u="none" strike="noStrike" cap="none" normalizeH="0" baseline="-25000" smtClean="0">
                          <a:ln>
                            <a:noFill/>
                          </a:ln>
                          <a:solidFill>
                            <a:schemeClr val="tx1"/>
                          </a:solidFill>
                          <a:effectLst/>
                          <a:latin typeface="Arial" charset="0"/>
                          <a:cs typeface="Arial" charset="0"/>
                        </a:rPr>
                        <a:t>v</a:t>
                      </a:r>
                      <a:endParaRPr kumimoji="0" lang="hu-HU" sz="2400" b="0" i="0" u="none" strike="noStrike" cap="none" normalizeH="0" baseline="0" smtClean="0">
                        <a:ln>
                          <a:noFill/>
                        </a:ln>
                        <a:solidFill>
                          <a:schemeClr val="tx1"/>
                        </a:solidFill>
                        <a:effectLst/>
                        <a:latin typeface="Arial" charset="0"/>
                        <a:cs typeface="Arial" charset="0"/>
                      </a:endParaRPr>
                    </a:p>
                  </a:txBody>
                  <a:tcPr anchor="ctr" horzOverflow="overflow">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Tree>
    <p:extLst>
      <p:ext uri="{BB962C8B-B14F-4D97-AF65-F5344CB8AC3E}">
        <p14:creationId xmlns:p14="http://schemas.microsoft.com/office/powerpoint/2010/main" val="648775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779463" y="484188"/>
            <a:ext cx="10348912" cy="3341687"/>
          </a:xfrm>
          <a:noFill/>
        </p:spPr>
        <p:txBody>
          <a:bodyPr wrap="square" numCol="1" anchorCtr="0" compatLnSpc="1">
            <a:prstTxWarp prst="textNoShape">
              <a:avLst/>
            </a:prstTxWarp>
          </a:bodyPr>
          <a:lstStyle/>
          <a:p>
            <a:pPr algn="ctr"/>
            <a:r>
              <a:rPr lang="hu-HU" b="1" cap="none" dirty="0" smtClean="0">
                <a:solidFill>
                  <a:schemeClr val="tx1"/>
                </a:solidFill>
                <a:latin typeface="Arial" charset="0"/>
              </a:rPr>
              <a:t>IGÉNYBEVÉTELEK</a:t>
            </a:r>
            <a:endParaRPr lang="hu-HU" b="1" cap="none" dirty="0" smtClean="0">
              <a:solidFill>
                <a:schemeClr val="tx1"/>
              </a:solidFill>
              <a:latin typeface="Arial" charset="0"/>
            </a:endParaRPr>
          </a:p>
        </p:txBody>
      </p:sp>
    </p:spTree>
    <p:extLst>
      <p:ext uri="{BB962C8B-B14F-4D97-AF65-F5344CB8AC3E}">
        <p14:creationId xmlns:p14="http://schemas.microsoft.com/office/powerpoint/2010/main" val="2820231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4248" y="401320"/>
            <a:ext cx="8229600" cy="1066800"/>
          </a:xfrm>
        </p:spPr>
        <p:txBody>
          <a:bodyPr>
            <a:noAutofit/>
          </a:bodyPr>
          <a:lstStyle/>
          <a:p>
            <a:pPr eaLnBrk="1" hangingPunct="1"/>
            <a:r>
              <a:rPr lang="hu-HU" sz="4000" b="1" i="1" dirty="0">
                <a:solidFill>
                  <a:srgbClr val="0070C0"/>
                </a:solidFill>
                <a:effectLst>
                  <a:outerShdw blurRad="38100" dist="38100" dir="2700000" algn="tl">
                    <a:srgbClr val="000000">
                      <a:alpha val="43137"/>
                    </a:srgbClr>
                  </a:outerShdw>
                </a:effectLst>
              </a:rPr>
              <a:t>Az igénybevétel az  időbeli változása alapján lehet</a:t>
            </a:r>
            <a:r>
              <a:rPr lang="hu-HU" sz="4000" b="1" i="1" dirty="0" smtClean="0">
                <a:solidFill>
                  <a:srgbClr val="0070C0"/>
                </a:solidFill>
                <a:effectLst>
                  <a:outerShdw blurRad="38100" dist="38100" dir="2700000" algn="tl">
                    <a:srgbClr val="000000">
                      <a:alpha val="43137"/>
                    </a:srgbClr>
                  </a:outerShdw>
                </a:effectLst>
              </a:rPr>
              <a:t>:</a:t>
            </a:r>
            <a:endParaRPr lang="hu-HU" sz="4000" b="1" i="1" dirty="0">
              <a:solidFill>
                <a:srgbClr val="0070C0"/>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p:txBody>
          <a:bodyPr>
            <a:normAutofit/>
          </a:bodyPr>
          <a:lstStyle/>
          <a:p>
            <a:pPr>
              <a:lnSpc>
                <a:spcPct val="80000"/>
              </a:lnSpc>
              <a:defRPr/>
            </a:pPr>
            <a:r>
              <a:rPr lang="hu-HU" sz="2800" b="1" i="1" dirty="0">
                <a:solidFill>
                  <a:srgbClr val="0070C0"/>
                </a:solidFill>
                <a:latin typeface="Arial" panose="020B0604020202020204" pitchFamily="34" charset="0"/>
              </a:rPr>
              <a:t>statikus, ha az igénybevétel időben állandó, vagy csak igen lassan, egyenletesen változik, </a:t>
            </a:r>
          </a:p>
          <a:p>
            <a:pPr>
              <a:lnSpc>
                <a:spcPct val="80000"/>
              </a:lnSpc>
              <a:defRPr/>
            </a:pPr>
            <a:r>
              <a:rPr lang="hu-HU" sz="2800" b="1" i="1" dirty="0">
                <a:solidFill>
                  <a:srgbClr val="0070C0"/>
                </a:solidFill>
                <a:latin typeface="Arial" panose="020B0604020202020204" pitchFamily="34" charset="0"/>
              </a:rPr>
              <a:t>dinamikus , ha  a terhelés időben változik, hirtelen, ütésszerű, lökésszerű pl. motorok indítása, ütközés stb. </a:t>
            </a:r>
          </a:p>
          <a:p>
            <a:pPr>
              <a:lnSpc>
                <a:spcPct val="80000"/>
              </a:lnSpc>
              <a:defRPr/>
            </a:pPr>
            <a:r>
              <a:rPr lang="hu-HU" sz="2800" b="1" i="1" dirty="0">
                <a:solidFill>
                  <a:srgbClr val="0070C0"/>
                </a:solidFill>
                <a:latin typeface="Arial" panose="020B0604020202020204" pitchFamily="34" charset="0"/>
              </a:rPr>
              <a:t>fárasztó, ha az igénybevétel időben változik, és sokszor ismétlődik.</a:t>
            </a:r>
          </a:p>
          <a:p>
            <a:pPr marL="0" indent="0">
              <a:lnSpc>
                <a:spcPct val="80000"/>
              </a:lnSpc>
              <a:buNone/>
              <a:defRPr/>
            </a:pPr>
            <a:endParaRPr lang="hu-HU" sz="2200" b="1" i="1" dirty="0">
              <a:solidFill>
                <a:srgbClr val="0070C0"/>
              </a:solidFill>
              <a:latin typeface="Arial" panose="020B0604020202020204" pitchFamily="34" charset="0"/>
            </a:endParaRPr>
          </a:p>
        </p:txBody>
      </p:sp>
    </p:spTree>
    <p:extLst>
      <p:ext uri="{BB962C8B-B14F-4D97-AF65-F5344CB8AC3E}">
        <p14:creationId xmlns:p14="http://schemas.microsoft.com/office/powerpoint/2010/main" val="5115839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02360" y="108712"/>
            <a:ext cx="10058400" cy="1648968"/>
          </a:xfrm>
        </p:spPr>
        <p:txBody>
          <a:bodyPr rtlCol="0">
            <a:normAutofit/>
          </a:bodyPr>
          <a:lstStyle/>
          <a:p>
            <a:pPr algn="ctr">
              <a:defRPr/>
            </a:pPr>
            <a:r>
              <a:rPr lang="hu-HU" sz="4000" b="1" i="1" dirty="0">
                <a:solidFill>
                  <a:srgbClr val="0070C0"/>
                </a:solidFill>
                <a:effectLst>
                  <a:outerShdw blurRad="38100" dist="38100" dir="2700000" algn="tl">
                    <a:srgbClr val="000000">
                      <a:alpha val="43137"/>
                    </a:srgbClr>
                  </a:outerShdw>
                </a:effectLst>
              </a:rPr>
              <a:t>A feszültség</a:t>
            </a:r>
          </a:p>
        </p:txBody>
      </p:sp>
      <p:sp>
        <p:nvSpPr>
          <p:cNvPr id="17411" name="Rectangle 3"/>
          <p:cNvSpPr>
            <a:spLocks noGrp="1" noChangeArrowheads="1"/>
          </p:cNvSpPr>
          <p:nvPr>
            <p:ph idx="1"/>
          </p:nvPr>
        </p:nvSpPr>
        <p:spPr>
          <a:xfrm>
            <a:off x="447040" y="1757680"/>
            <a:ext cx="11369040" cy="4248150"/>
          </a:xfrm>
        </p:spPr>
        <p:txBody>
          <a:bodyPr rtlCol="0">
            <a:noAutofit/>
          </a:bodyPr>
          <a:lstStyle/>
          <a:p>
            <a:pPr marL="0" indent="0">
              <a:buNone/>
              <a:defRPr/>
            </a:pPr>
            <a:r>
              <a:rPr lang="hu-HU" sz="2200" b="1" i="1" dirty="0">
                <a:solidFill>
                  <a:srgbClr val="0070C0"/>
                </a:solidFill>
                <a:latin typeface="Arial" panose="020B0604020202020204" pitchFamily="34" charset="0"/>
              </a:rPr>
              <a:t>Egy testben külső erők hatására a keresztmetszetet egész területén megoszló belső erők lépnek fel. A felületegységre jutó belső erőt </a:t>
            </a: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feszültségnek </a:t>
            </a:r>
            <a:r>
              <a:rPr lang="hu-HU" sz="2200" b="1" i="1" dirty="0">
                <a:solidFill>
                  <a:srgbClr val="0070C0"/>
                </a:solidFill>
                <a:latin typeface="Arial" panose="020B0604020202020204" pitchFamily="34" charset="0"/>
              </a:rPr>
              <a:t>nevezzük.</a:t>
            </a: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A feszültség  vektormennyiség.</a:t>
            </a:r>
          </a:p>
          <a:p>
            <a:pPr marL="0" indent="0">
              <a:buNone/>
              <a:defRPr/>
            </a:pPr>
            <a:r>
              <a:rPr lang="hu-HU" sz="2200" b="1" i="1" dirty="0">
                <a:solidFill>
                  <a:srgbClr val="0070C0"/>
                </a:solidFill>
                <a:latin typeface="Arial" panose="020B0604020202020204" pitchFamily="34" charset="0"/>
              </a:rPr>
              <a:t>A feszültség összetevőkre bontható, így lehet a keresztmetszet merőleges hatásvonalú (normális) és a keresztmetszet síkjába eső (csúsztató feszültség).</a:t>
            </a: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Jele: </a:t>
            </a:r>
            <a:r>
              <a:rPr lang="el-GR" sz="2200" b="1" i="1" dirty="0">
                <a:solidFill>
                  <a:srgbClr val="0070C0"/>
                </a:solidFill>
                <a:latin typeface="Arial" panose="020B0604020202020204" pitchFamily="34" charset="0"/>
              </a:rPr>
              <a:t>σ</a:t>
            </a:r>
            <a:r>
              <a:rPr lang="hu-HU" sz="2200" b="1" i="1" dirty="0">
                <a:solidFill>
                  <a:srgbClr val="0070C0"/>
                </a:solidFill>
                <a:latin typeface="Arial" panose="020B0604020202020204" pitchFamily="34" charset="0"/>
              </a:rPr>
              <a:t> és </a:t>
            </a:r>
            <a:r>
              <a:rPr lang="hu-HU" sz="2400" b="1" i="1" dirty="0">
                <a:solidFill>
                  <a:srgbClr val="0070C0"/>
                </a:solidFill>
                <a:latin typeface="Arial" panose="020B0604020202020204" pitchFamily="34" charset="0"/>
                <a:sym typeface="Symbol" panose="05050102010706020507" pitchFamily="18" charset="2"/>
              </a:rPr>
              <a:t></a:t>
            </a:r>
            <a:endParaRPr lang="el-GR" sz="2400" b="1" i="1" dirty="0">
              <a:solidFill>
                <a:srgbClr val="0070C0"/>
              </a:solidFill>
              <a:latin typeface="Arial" panose="020B0604020202020204" pitchFamily="34" charset="0"/>
            </a:endParaRPr>
          </a:p>
          <a:p>
            <a:pPr marL="0" indent="0">
              <a:buNone/>
              <a:defRPr/>
            </a:pPr>
            <a:r>
              <a:rPr lang="hu-HU" sz="2200" b="1" i="1" dirty="0">
                <a:solidFill>
                  <a:srgbClr val="0070C0"/>
                </a:solidFill>
                <a:effectLst>
                  <a:outerShdw blurRad="38100" dist="38100" dir="2700000" algn="tl">
                    <a:srgbClr val="000000">
                      <a:alpha val="43137"/>
                    </a:srgbClr>
                  </a:outerShdw>
                </a:effectLst>
                <a:latin typeface="Arial" panose="020B0604020202020204" pitchFamily="34" charset="0"/>
              </a:rPr>
              <a:t>Mértékegysége:  </a:t>
            </a:r>
            <a:r>
              <a:rPr lang="hu-HU" sz="2200" b="1" i="1" dirty="0">
                <a:solidFill>
                  <a:srgbClr val="0070C0"/>
                </a:solidFill>
                <a:latin typeface="Arial" panose="020B0604020202020204" pitchFamily="34" charset="0"/>
              </a:rPr>
              <a:t>N/m2=Pa; N/mm2  = </a:t>
            </a:r>
            <a:r>
              <a:rPr lang="hu-HU" sz="2200" b="1" i="1" dirty="0" err="1">
                <a:solidFill>
                  <a:srgbClr val="0070C0"/>
                </a:solidFill>
                <a:latin typeface="Arial" panose="020B0604020202020204" pitchFamily="34" charset="0"/>
              </a:rPr>
              <a:t>MPa</a:t>
            </a:r>
            <a:endParaRPr lang="hu-HU" sz="2200" b="1" i="1" dirty="0">
              <a:solidFill>
                <a:srgbClr val="0070C0"/>
              </a:solidFill>
              <a:latin typeface="Arial" panose="020B0604020202020204" pitchFamily="34" charset="0"/>
            </a:endParaRPr>
          </a:p>
          <a:p>
            <a:pPr marL="0" indent="0">
              <a:buNone/>
              <a:defRPr/>
            </a:pPr>
            <a:r>
              <a:rPr lang="hu-HU" sz="2200" b="1" i="1" dirty="0">
                <a:solidFill>
                  <a:srgbClr val="0070C0"/>
                </a:solidFill>
                <a:latin typeface="Arial" panose="020B0604020202020204" pitchFamily="34" charset="0"/>
              </a:rPr>
              <a:t>A megengedett feszültség az a feszültség, amelynek a hatására az anyag nem deformálódik.</a:t>
            </a:r>
          </a:p>
        </p:txBody>
      </p:sp>
    </p:spTree>
    <p:extLst>
      <p:ext uri="{BB962C8B-B14F-4D97-AF65-F5344CB8AC3E}">
        <p14:creationId xmlns:p14="http://schemas.microsoft.com/office/powerpoint/2010/main" val="3699186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46611"/>
            <a:ext cx="10058400" cy="1609344"/>
          </a:xfrm>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Húzó- és nyomófeszültség</a:t>
            </a:r>
          </a:p>
        </p:txBody>
      </p:sp>
      <p:sp>
        <p:nvSpPr>
          <p:cNvPr id="19459" name="Line 4"/>
          <p:cNvSpPr>
            <a:spLocks noChangeShapeType="1"/>
          </p:cNvSpPr>
          <p:nvPr/>
        </p:nvSpPr>
        <p:spPr bwMode="auto">
          <a:xfrm flipH="1">
            <a:off x="2640013" y="1916114"/>
            <a:ext cx="0" cy="4103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0" name="Rectangle 5"/>
          <p:cNvSpPr>
            <a:spLocks noChangeArrowheads="1"/>
          </p:cNvSpPr>
          <p:nvPr/>
        </p:nvSpPr>
        <p:spPr bwMode="auto">
          <a:xfrm>
            <a:off x="2640014" y="3213100"/>
            <a:ext cx="25923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1" name="Rectangle 6"/>
          <p:cNvSpPr>
            <a:spLocks noChangeArrowheads="1"/>
          </p:cNvSpPr>
          <p:nvPr/>
        </p:nvSpPr>
        <p:spPr bwMode="auto">
          <a:xfrm>
            <a:off x="2640013" y="2060576"/>
            <a:ext cx="338455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2" name="Rectangle 7"/>
          <p:cNvSpPr>
            <a:spLocks noChangeArrowheads="1"/>
          </p:cNvSpPr>
          <p:nvPr/>
        </p:nvSpPr>
        <p:spPr bwMode="auto">
          <a:xfrm>
            <a:off x="2640013" y="4437063"/>
            <a:ext cx="1943100"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
        <p:nvSpPr>
          <p:cNvPr id="19463" name="Line 8"/>
          <p:cNvSpPr>
            <a:spLocks noChangeShapeType="1"/>
          </p:cNvSpPr>
          <p:nvPr/>
        </p:nvSpPr>
        <p:spPr bwMode="auto">
          <a:xfrm>
            <a:off x="2279651" y="3573463"/>
            <a:ext cx="3097213"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4" name="Line 9"/>
          <p:cNvSpPr>
            <a:spLocks noChangeShapeType="1"/>
          </p:cNvSpPr>
          <p:nvPr/>
        </p:nvSpPr>
        <p:spPr bwMode="auto">
          <a:xfrm>
            <a:off x="2279650" y="4868863"/>
            <a:ext cx="252095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5" name="Line 10"/>
          <p:cNvSpPr>
            <a:spLocks noChangeShapeType="1"/>
          </p:cNvSpPr>
          <p:nvPr/>
        </p:nvSpPr>
        <p:spPr bwMode="auto">
          <a:xfrm>
            <a:off x="2351088" y="2349500"/>
            <a:ext cx="3960812"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6" name="Line 11"/>
          <p:cNvSpPr>
            <a:spLocks noChangeShapeType="1"/>
          </p:cNvSpPr>
          <p:nvPr/>
        </p:nvSpPr>
        <p:spPr bwMode="auto">
          <a:xfrm>
            <a:off x="6024563" y="2349500"/>
            <a:ext cx="576262"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7" name="Line 12"/>
          <p:cNvSpPr>
            <a:spLocks noChangeShapeType="1"/>
          </p:cNvSpPr>
          <p:nvPr/>
        </p:nvSpPr>
        <p:spPr bwMode="auto">
          <a:xfrm flipH="1">
            <a:off x="4583114" y="4868863"/>
            <a:ext cx="720725"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8" name="Line 13"/>
          <p:cNvSpPr>
            <a:spLocks noChangeShapeType="1"/>
          </p:cNvSpPr>
          <p:nvPr/>
        </p:nvSpPr>
        <p:spPr bwMode="auto">
          <a:xfrm flipV="1">
            <a:off x="2640013" y="134143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9" name="Line 14"/>
          <p:cNvSpPr>
            <a:spLocks noChangeShapeType="1"/>
          </p:cNvSpPr>
          <p:nvPr/>
        </p:nvSpPr>
        <p:spPr bwMode="auto">
          <a:xfrm flipV="1">
            <a:off x="6024563" y="1268414"/>
            <a:ext cx="0" cy="865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0" name="Line 15"/>
          <p:cNvSpPr>
            <a:spLocks noChangeShapeType="1"/>
          </p:cNvSpPr>
          <p:nvPr/>
        </p:nvSpPr>
        <p:spPr bwMode="auto">
          <a:xfrm flipV="1">
            <a:off x="5232400" y="2781300"/>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1" name="Line 16"/>
          <p:cNvSpPr>
            <a:spLocks noChangeShapeType="1"/>
          </p:cNvSpPr>
          <p:nvPr/>
        </p:nvSpPr>
        <p:spPr bwMode="auto">
          <a:xfrm>
            <a:off x="6024563" y="25654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2" name="Line 17"/>
          <p:cNvSpPr>
            <a:spLocks noChangeShapeType="1"/>
          </p:cNvSpPr>
          <p:nvPr/>
        </p:nvSpPr>
        <p:spPr bwMode="auto">
          <a:xfrm flipV="1">
            <a:off x="4583113" y="4005264"/>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3" name="Line 18"/>
          <p:cNvSpPr>
            <a:spLocks noChangeShapeType="1"/>
          </p:cNvSpPr>
          <p:nvPr/>
        </p:nvSpPr>
        <p:spPr bwMode="auto">
          <a:xfrm>
            <a:off x="5232400" y="3789363"/>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4" name="Line 19"/>
          <p:cNvSpPr>
            <a:spLocks noChangeShapeType="1"/>
          </p:cNvSpPr>
          <p:nvPr/>
        </p:nvSpPr>
        <p:spPr bwMode="auto">
          <a:xfrm>
            <a:off x="4583113" y="5229226"/>
            <a:ext cx="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5" name="Line 21"/>
          <p:cNvSpPr>
            <a:spLocks noChangeShapeType="1"/>
          </p:cNvSpPr>
          <p:nvPr/>
        </p:nvSpPr>
        <p:spPr bwMode="auto">
          <a:xfrm>
            <a:off x="2063751" y="4868863"/>
            <a:ext cx="576263"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6" name="Line 22"/>
          <p:cNvSpPr>
            <a:spLocks noChangeShapeType="1"/>
          </p:cNvSpPr>
          <p:nvPr/>
        </p:nvSpPr>
        <p:spPr bwMode="auto">
          <a:xfrm flipH="1">
            <a:off x="1919289" y="2349500"/>
            <a:ext cx="720725" cy="0"/>
          </a:xfrm>
          <a:prstGeom prst="line">
            <a:avLst/>
          </a:prstGeom>
          <a:noFill/>
          <a:ln w="508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7" name="Line 23"/>
          <p:cNvSpPr>
            <a:spLocks noChangeShapeType="1"/>
          </p:cNvSpPr>
          <p:nvPr/>
        </p:nvSpPr>
        <p:spPr bwMode="auto">
          <a:xfrm flipH="1">
            <a:off x="2351089" y="141287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8" name="Line 24"/>
          <p:cNvSpPr>
            <a:spLocks noChangeShapeType="1"/>
          </p:cNvSpPr>
          <p:nvPr/>
        </p:nvSpPr>
        <p:spPr bwMode="auto">
          <a:xfrm flipH="1">
            <a:off x="2351089" y="170021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9" name="Line 25"/>
          <p:cNvSpPr>
            <a:spLocks noChangeShapeType="1"/>
          </p:cNvSpPr>
          <p:nvPr/>
        </p:nvSpPr>
        <p:spPr bwMode="auto">
          <a:xfrm flipH="1">
            <a:off x="2351089" y="1989139"/>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0" name="Line 26"/>
          <p:cNvSpPr>
            <a:spLocks noChangeShapeType="1"/>
          </p:cNvSpPr>
          <p:nvPr/>
        </p:nvSpPr>
        <p:spPr bwMode="auto">
          <a:xfrm flipH="1">
            <a:off x="2351089" y="25654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1" name="Line 27"/>
          <p:cNvSpPr>
            <a:spLocks noChangeShapeType="1"/>
          </p:cNvSpPr>
          <p:nvPr/>
        </p:nvSpPr>
        <p:spPr bwMode="auto">
          <a:xfrm flipH="1">
            <a:off x="2351089" y="27813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2" name="Line 28"/>
          <p:cNvSpPr>
            <a:spLocks noChangeShapeType="1"/>
          </p:cNvSpPr>
          <p:nvPr/>
        </p:nvSpPr>
        <p:spPr bwMode="auto">
          <a:xfrm flipH="1">
            <a:off x="2351089" y="314166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3" name="Line 29"/>
          <p:cNvSpPr>
            <a:spLocks noChangeShapeType="1"/>
          </p:cNvSpPr>
          <p:nvPr/>
        </p:nvSpPr>
        <p:spPr bwMode="auto">
          <a:xfrm flipH="1">
            <a:off x="2351089" y="3429000"/>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4" name="Line 30"/>
          <p:cNvSpPr>
            <a:spLocks noChangeShapeType="1"/>
          </p:cNvSpPr>
          <p:nvPr/>
        </p:nvSpPr>
        <p:spPr bwMode="auto">
          <a:xfrm flipH="1">
            <a:off x="2351089" y="3716339"/>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5" name="Line 31"/>
          <p:cNvSpPr>
            <a:spLocks noChangeShapeType="1"/>
          </p:cNvSpPr>
          <p:nvPr/>
        </p:nvSpPr>
        <p:spPr bwMode="auto">
          <a:xfrm flipH="1">
            <a:off x="2351089" y="39338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6" name="Line 32"/>
          <p:cNvSpPr>
            <a:spLocks noChangeShapeType="1"/>
          </p:cNvSpPr>
          <p:nvPr/>
        </p:nvSpPr>
        <p:spPr bwMode="auto">
          <a:xfrm flipH="1">
            <a:off x="2351089" y="227647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7" name="Line 33"/>
          <p:cNvSpPr>
            <a:spLocks noChangeShapeType="1"/>
          </p:cNvSpPr>
          <p:nvPr/>
        </p:nvSpPr>
        <p:spPr bwMode="auto">
          <a:xfrm flipH="1">
            <a:off x="2351089" y="41497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8" name="Line 34"/>
          <p:cNvSpPr>
            <a:spLocks noChangeShapeType="1"/>
          </p:cNvSpPr>
          <p:nvPr/>
        </p:nvSpPr>
        <p:spPr bwMode="auto">
          <a:xfrm flipH="1">
            <a:off x="2351089" y="4437064"/>
            <a:ext cx="288925"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9" name="Line 35"/>
          <p:cNvSpPr>
            <a:spLocks noChangeShapeType="1"/>
          </p:cNvSpPr>
          <p:nvPr/>
        </p:nvSpPr>
        <p:spPr bwMode="auto">
          <a:xfrm flipH="1">
            <a:off x="2351089" y="50133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0" name="Line 36"/>
          <p:cNvSpPr>
            <a:spLocks noChangeShapeType="1"/>
          </p:cNvSpPr>
          <p:nvPr/>
        </p:nvSpPr>
        <p:spPr bwMode="auto">
          <a:xfrm flipH="1">
            <a:off x="2351089" y="52292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1" name="Line 37"/>
          <p:cNvSpPr>
            <a:spLocks noChangeShapeType="1"/>
          </p:cNvSpPr>
          <p:nvPr/>
        </p:nvSpPr>
        <p:spPr bwMode="auto">
          <a:xfrm flipH="1">
            <a:off x="2351089" y="5445125"/>
            <a:ext cx="2889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2" name="Line 39"/>
          <p:cNvSpPr>
            <a:spLocks noChangeShapeType="1"/>
          </p:cNvSpPr>
          <p:nvPr/>
        </p:nvSpPr>
        <p:spPr bwMode="auto">
          <a:xfrm>
            <a:off x="2640014" y="1773238"/>
            <a:ext cx="3311525"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3" name="Line 40"/>
          <p:cNvSpPr>
            <a:spLocks noChangeShapeType="1"/>
          </p:cNvSpPr>
          <p:nvPr/>
        </p:nvSpPr>
        <p:spPr bwMode="auto">
          <a:xfrm>
            <a:off x="5232401" y="2852738"/>
            <a:ext cx="792163"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4" name="Line 41"/>
          <p:cNvSpPr>
            <a:spLocks noChangeShapeType="1"/>
          </p:cNvSpPr>
          <p:nvPr/>
        </p:nvSpPr>
        <p:spPr bwMode="auto">
          <a:xfrm>
            <a:off x="4583114" y="4149725"/>
            <a:ext cx="649287"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5" name="Line 42"/>
          <p:cNvSpPr>
            <a:spLocks noChangeShapeType="1"/>
          </p:cNvSpPr>
          <p:nvPr/>
        </p:nvSpPr>
        <p:spPr bwMode="auto">
          <a:xfrm>
            <a:off x="2640013" y="5661025"/>
            <a:ext cx="1871662"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6" name="Line 43"/>
          <p:cNvSpPr>
            <a:spLocks noChangeShapeType="1"/>
          </p:cNvSpPr>
          <p:nvPr/>
        </p:nvSpPr>
        <p:spPr bwMode="auto">
          <a:xfrm>
            <a:off x="3503613" y="2060576"/>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7" name="Line 44"/>
          <p:cNvSpPr>
            <a:spLocks noChangeShapeType="1"/>
          </p:cNvSpPr>
          <p:nvPr/>
        </p:nvSpPr>
        <p:spPr bwMode="auto">
          <a:xfrm>
            <a:off x="3503613" y="3213100"/>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8" name="Line 45"/>
          <p:cNvSpPr>
            <a:spLocks noChangeShapeType="1"/>
          </p:cNvSpPr>
          <p:nvPr/>
        </p:nvSpPr>
        <p:spPr bwMode="auto">
          <a:xfrm>
            <a:off x="3503613" y="4437063"/>
            <a:ext cx="0"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9" name="Line 46"/>
          <p:cNvSpPr>
            <a:spLocks noChangeShapeType="1"/>
          </p:cNvSpPr>
          <p:nvPr/>
        </p:nvSpPr>
        <p:spPr bwMode="auto">
          <a:xfrm>
            <a:off x="3863975" y="2060576"/>
            <a:ext cx="0" cy="576263"/>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0" name="Line 47"/>
          <p:cNvSpPr>
            <a:spLocks noChangeShapeType="1"/>
          </p:cNvSpPr>
          <p:nvPr/>
        </p:nvSpPr>
        <p:spPr bwMode="auto">
          <a:xfrm>
            <a:off x="3143250" y="4437063"/>
            <a:ext cx="0" cy="863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1" name="Line 50"/>
          <p:cNvSpPr>
            <a:spLocks noChangeShapeType="1"/>
          </p:cNvSpPr>
          <p:nvPr/>
        </p:nvSpPr>
        <p:spPr bwMode="auto">
          <a:xfrm>
            <a:off x="3503613" y="2133600"/>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2" name="Line 51"/>
          <p:cNvSpPr>
            <a:spLocks noChangeShapeType="1"/>
          </p:cNvSpPr>
          <p:nvPr/>
        </p:nvSpPr>
        <p:spPr bwMode="auto">
          <a:xfrm>
            <a:off x="3503613" y="2276475"/>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3" name="Line 52"/>
          <p:cNvSpPr>
            <a:spLocks noChangeShapeType="1"/>
          </p:cNvSpPr>
          <p:nvPr/>
        </p:nvSpPr>
        <p:spPr bwMode="auto">
          <a:xfrm>
            <a:off x="3503613" y="2420938"/>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4" name="Line 53"/>
          <p:cNvSpPr>
            <a:spLocks noChangeShapeType="1"/>
          </p:cNvSpPr>
          <p:nvPr/>
        </p:nvSpPr>
        <p:spPr bwMode="auto">
          <a:xfrm>
            <a:off x="3503613" y="2565400"/>
            <a:ext cx="36036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5" name="Line 54"/>
          <p:cNvSpPr>
            <a:spLocks noChangeShapeType="1"/>
          </p:cNvSpPr>
          <p:nvPr/>
        </p:nvSpPr>
        <p:spPr bwMode="auto">
          <a:xfrm flipH="1">
            <a:off x="3143251" y="4508500"/>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6" name="Line 55"/>
          <p:cNvSpPr>
            <a:spLocks noChangeShapeType="1"/>
          </p:cNvSpPr>
          <p:nvPr/>
        </p:nvSpPr>
        <p:spPr bwMode="auto">
          <a:xfrm flipH="1">
            <a:off x="3143251" y="46529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7" name="Line 56"/>
          <p:cNvSpPr>
            <a:spLocks noChangeShapeType="1"/>
          </p:cNvSpPr>
          <p:nvPr/>
        </p:nvSpPr>
        <p:spPr bwMode="auto">
          <a:xfrm flipH="1">
            <a:off x="3143251" y="48688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8" name="Line 57"/>
          <p:cNvSpPr>
            <a:spLocks noChangeShapeType="1"/>
          </p:cNvSpPr>
          <p:nvPr/>
        </p:nvSpPr>
        <p:spPr bwMode="auto">
          <a:xfrm flipH="1">
            <a:off x="3143251" y="5084763"/>
            <a:ext cx="36036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9" name="Text Box 58"/>
          <p:cNvSpPr txBox="1">
            <a:spLocks noChangeArrowheads="1"/>
          </p:cNvSpPr>
          <p:nvPr/>
        </p:nvSpPr>
        <p:spPr bwMode="auto">
          <a:xfrm>
            <a:off x="4079875" y="11969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1</a:t>
            </a:r>
          </a:p>
        </p:txBody>
      </p:sp>
      <p:sp>
        <p:nvSpPr>
          <p:cNvPr id="19510" name="Text Box 59"/>
          <p:cNvSpPr txBox="1">
            <a:spLocks noChangeArrowheads="1"/>
          </p:cNvSpPr>
          <p:nvPr/>
        </p:nvSpPr>
        <p:spPr bwMode="auto">
          <a:xfrm>
            <a:off x="1774825" y="1700214"/>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1" name="Text Box 60"/>
          <p:cNvSpPr txBox="1">
            <a:spLocks noChangeArrowheads="1"/>
          </p:cNvSpPr>
          <p:nvPr/>
        </p:nvSpPr>
        <p:spPr bwMode="auto">
          <a:xfrm>
            <a:off x="6383339" y="1773239"/>
            <a:ext cx="4333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a:p>
            <a:pPr eaLnBrk="1" hangingPunct="1">
              <a:spcBef>
                <a:spcPct val="50000"/>
              </a:spcBef>
            </a:pPr>
            <a:endParaRPr lang="hu-HU" sz="2000"/>
          </a:p>
        </p:txBody>
      </p:sp>
      <p:sp>
        <p:nvSpPr>
          <p:cNvPr id="19512" name="Text Box 61"/>
          <p:cNvSpPr txBox="1">
            <a:spLocks noChangeArrowheads="1"/>
          </p:cNvSpPr>
          <p:nvPr/>
        </p:nvSpPr>
        <p:spPr bwMode="auto">
          <a:xfrm>
            <a:off x="1774825" y="4365626"/>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3" name="Text Box 62"/>
          <p:cNvSpPr txBox="1">
            <a:spLocks noChangeArrowheads="1"/>
          </p:cNvSpPr>
          <p:nvPr/>
        </p:nvSpPr>
        <p:spPr bwMode="auto">
          <a:xfrm>
            <a:off x="4872039" y="5084764"/>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F</a:t>
            </a:r>
          </a:p>
        </p:txBody>
      </p:sp>
      <p:sp>
        <p:nvSpPr>
          <p:cNvPr id="19514" name="Text Box 63"/>
          <p:cNvSpPr txBox="1">
            <a:spLocks noChangeArrowheads="1"/>
          </p:cNvSpPr>
          <p:nvPr/>
        </p:nvSpPr>
        <p:spPr bwMode="auto">
          <a:xfrm>
            <a:off x="5448300" y="3141664"/>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 </a:t>
            </a:r>
            <a:r>
              <a:rPr lang="el-GR" sz="2000">
                <a:cs typeface="Arial" panose="020B0604020202020204" pitchFamily="34" charset="0"/>
              </a:rPr>
              <a:t>Δ</a:t>
            </a:r>
            <a:r>
              <a:rPr lang="hu-HU" sz="2000"/>
              <a:t>l</a:t>
            </a:r>
          </a:p>
        </p:txBody>
      </p:sp>
      <p:sp>
        <p:nvSpPr>
          <p:cNvPr id="19515" name="Text Box 64"/>
          <p:cNvSpPr txBox="1">
            <a:spLocks noChangeArrowheads="1"/>
          </p:cNvSpPr>
          <p:nvPr/>
        </p:nvSpPr>
        <p:spPr bwMode="auto">
          <a:xfrm>
            <a:off x="4727575" y="4292601"/>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 -</a:t>
            </a:r>
            <a:r>
              <a:rPr lang="el-GR" sz="2000">
                <a:cs typeface="Arial" panose="020B0604020202020204" pitchFamily="34" charset="0"/>
              </a:rPr>
              <a:t>Δ</a:t>
            </a:r>
            <a:r>
              <a:rPr lang="hu-HU" sz="2000"/>
              <a:t>l</a:t>
            </a:r>
          </a:p>
        </p:txBody>
      </p:sp>
      <p:sp>
        <p:nvSpPr>
          <p:cNvPr id="19516" name="Text Box 65"/>
          <p:cNvSpPr txBox="1">
            <a:spLocks noChangeArrowheads="1"/>
          </p:cNvSpPr>
          <p:nvPr/>
        </p:nvSpPr>
        <p:spPr bwMode="auto">
          <a:xfrm>
            <a:off x="3287713" y="587692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1</a:t>
            </a:r>
          </a:p>
        </p:txBody>
      </p:sp>
      <p:sp>
        <p:nvSpPr>
          <p:cNvPr id="19517" name="Text Box 66"/>
          <p:cNvSpPr txBox="1">
            <a:spLocks noChangeArrowheads="1"/>
          </p:cNvSpPr>
          <p:nvPr/>
        </p:nvSpPr>
        <p:spPr bwMode="auto">
          <a:xfrm>
            <a:off x="3575050" y="2708276"/>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a:t>l</a:t>
            </a:r>
            <a:r>
              <a:rPr lang="hu-HU" sz="2000" baseline="-25000"/>
              <a:t>0</a:t>
            </a:r>
          </a:p>
        </p:txBody>
      </p:sp>
      <p:sp>
        <p:nvSpPr>
          <p:cNvPr id="19518" name="Text Box 68"/>
          <p:cNvSpPr txBox="1">
            <a:spLocks noChangeArrowheads="1"/>
          </p:cNvSpPr>
          <p:nvPr/>
        </p:nvSpPr>
        <p:spPr bwMode="auto">
          <a:xfrm>
            <a:off x="7248525" y="2276475"/>
            <a:ext cx="27368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000" i="0">
                <a:solidFill>
                  <a:srgbClr val="663300"/>
                </a:solidFill>
              </a:rPr>
              <a:t>Számítása:</a:t>
            </a:r>
          </a:p>
          <a:p>
            <a:pPr eaLnBrk="1" hangingPunct="1">
              <a:spcBef>
                <a:spcPct val="50000"/>
              </a:spcBef>
            </a:pPr>
            <a:endParaRPr lang="hu-HU" sz="2000" i="0">
              <a:solidFill>
                <a:srgbClr val="663300"/>
              </a:solidFill>
            </a:endParaRPr>
          </a:p>
          <a:p>
            <a:pPr eaLnBrk="1" hangingPunct="1">
              <a:lnSpc>
                <a:spcPct val="30000"/>
              </a:lnSpc>
              <a:spcBef>
                <a:spcPct val="50000"/>
              </a:spcBef>
            </a:pPr>
            <a:r>
              <a:rPr lang="hu-HU" sz="2800" i="0">
                <a:solidFill>
                  <a:srgbClr val="663300"/>
                </a:solidFill>
              </a:rPr>
              <a:t>	  F</a:t>
            </a:r>
          </a:p>
          <a:p>
            <a:pPr eaLnBrk="1" hangingPunct="1">
              <a:lnSpc>
                <a:spcPct val="30000"/>
              </a:lnSpc>
              <a:spcBef>
                <a:spcPct val="50000"/>
              </a:spcBef>
            </a:pPr>
            <a:r>
              <a:rPr lang="el-GR" sz="2800" i="0">
                <a:solidFill>
                  <a:srgbClr val="663300"/>
                </a:solidFill>
                <a:cs typeface="Arial" panose="020B0604020202020204" pitchFamily="34" charset="0"/>
              </a:rPr>
              <a:t>σ</a:t>
            </a:r>
            <a:r>
              <a:rPr lang="hu-HU" sz="2800" i="0">
                <a:solidFill>
                  <a:srgbClr val="663300"/>
                </a:solidFill>
              </a:rPr>
              <a:t>   =</a:t>
            </a:r>
          </a:p>
          <a:p>
            <a:pPr eaLnBrk="1" hangingPunct="1">
              <a:lnSpc>
                <a:spcPct val="30000"/>
              </a:lnSpc>
              <a:spcBef>
                <a:spcPct val="50000"/>
              </a:spcBef>
            </a:pPr>
            <a:r>
              <a:rPr lang="hu-HU" sz="2800" i="0">
                <a:solidFill>
                  <a:srgbClr val="663300"/>
                </a:solidFill>
              </a:rPr>
              <a:t> 	  A</a:t>
            </a:r>
          </a:p>
          <a:p>
            <a:pPr eaLnBrk="1" hangingPunct="1">
              <a:lnSpc>
                <a:spcPct val="30000"/>
              </a:lnSpc>
              <a:spcBef>
                <a:spcPct val="50000"/>
              </a:spcBef>
            </a:pPr>
            <a:endParaRPr lang="hu-HU" sz="2800" i="0">
              <a:solidFill>
                <a:srgbClr val="663300"/>
              </a:solidFill>
            </a:endParaRPr>
          </a:p>
          <a:p>
            <a:pPr eaLnBrk="1" hangingPunct="1">
              <a:lnSpc>
                <a:spcPct val="50000"/>
              </a:lnSpc>
              <a:spcBef>
                <a:spcPct val="50000"/>
              </a:spcBef>
            </a:pPr>
            <a:r>
              <a:rPr lang="hu-HU" sz="2000" i="0">
                <a:solidFill>
                  <a:srgbClr val="663300"/>
                </a:solidFill>
              </a:rPr>
              <a:t>Mértékegysége:</a:t>
            </a:r>
          </a:p>
          <a:p>
            <a:pPr eaLnBrk="1" hangingPunct="1">
              <a:lnSpc>
                <a:spcPct val="50000"/>
              </a:lnSpc>
              <a:spcBef>
                <a:spcPct val="50000"/>
              </a:spcBef>
            </a:pPr>
            <a:endParaRPr lang="hu-HU" sz="2000" i="0">
              <a:solidFill>
                <a:srgbClr val="663300"/>
              </a:solidFill>
            </a:endParaRPr>
          </a:p>
          <a:p>
            <a:pPr eaLnBrk="1" hangingPunct="1">
              <a:lnSpc>
                <a:spcPct val="50000"/>
              </a:lnSpc>
              <a:spcBef>
                <a:spcPct val="50000"/>
              </a:spcBef>
            </a:pPr>
            <a:r>
              <a:rPr lang="hu-HU" sz="2800" i="0">
                <a:solidFill>
                  <a:srgbClr val="663300"/>
                </a:solidFill>
              </a:rPr>
              <a:t>        N/m</a:t>
            </a:r>
            <a:r>
              <a:rPr lang="hu-HU" sz="2800" i="0" baseline="30000">
                <a:solidFill>
                  <a:srgbClr val="663300"/>
                </a:solidFill>
              </a:rPr>
              <a:t>2</a:t>
            </a:r>
          </a:p>
        </p:txBody>
      </p:sp>
      <p:sp>
        <p:nvSpPr>
          <p:cNvPr id="19519" name="Line 69"/>
          <p:cNvSpPr>
            <a:spLocks noChangeShapeType="1"/>
          </p:cNvSpPr>
          <p:nvPr/>
        </p:nvSpPr>
        <p:spPr bwMode="auto">
          <a:xfrm>
            <a:off x="8183563" y="3644900"/>
            <a:ext cx="863600" cy="0"/>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20" name="Text Box 71"/>
          <p:cNvSpPr txBox="1">
            <a:spLocks noChangeArrowheads="1"/>
          </p:cNvSpPr>
          <p:nvPr/>
        </p:nvSpPr>
        <p:spPr bwMode="auto">
          <a:xfrm>
            <a:off x="4151314" y="2060576"/>
            <a:ext cx="50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a:t>
            </a:r>
            <a:r>
              <a:rPr lang="el-GR">
                <a:cs typeface="Arial" panose="020B0604020202020204" pitchFamily="34" charset="0"/>
              </a:rPr>
              <a:t>σ</a:t>
            </a:r>
          </a:p>
        </p:txBody>
      </p:sp>
      <p:sp>
        <p:nvSpPr>
          <p:cNvPr id="19521" name="Text Box 72"/>
          <p:cNvSpPr txBox="1">
            <a:spLocks noChangeArrowheads="1"/>
          </p:cNvSpPr>
          <p:nvPr/>
        </p:nvSpPr>
        <p:spPr bwMode="auto">
          <a:xfrm>
            <a:off x="3719513" y="4581526"/>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a:t>-</a:t>
            </a:r>
            <a:r>
              <a:rPr lang="el-GR">
                <a:cs typeface="Arial" panose="020B0604020202020204" pitchFamily="34" charset="0"/>
              </a:rPr>
              <a:t>σ</a:t>
            </a:r>
          </a:p>
        </p:txBody>
      </p:sp>
    </p:spTree>
    <p:extLst>
      <p:ext uri="{BB962C8B-B14F-4D97-AF65-F5344CB8AC3E}">
        <p14:creationId xmlns:p14="http://schemas.microsoft.com/office/powerpoint/2010/main" val="1828412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F326CC-A813-48F0-A083-92AEDF35DD78}" type="slidenum">
              <a:rPr lang="hu-HU"/>
              <a:pPr/>
              <a:t>24</a:t>
            </a:fld>
            <a:endParaRPr lang="hu-HU"/>
          </a:p>
        </p:txBody>
      </p:sp>
      <p:sp>
        <p:nvSpPr>
          <p:cNvPr id="8195" name="Rectangle 2"/>
          <p:cNvSpPr>
            <a:spLocks noGrp="1" noChangeArrowheads="1"/>
          </p:cNvSpPr>
          <p:nvPr>
            <p:ph type="title"/>
          </p:nvPr>
        </p:nvSpPr>
        <p:spPr>
          <a:xfrm>
            <a:off x="1981200" y="274638"/>
            <a:ext cx="8229600" cy="633412"/>
          </a:xfrm>
        </p:spPr>
        <p:txBody>
          <a:bodyPr>
            <a:noAutofit/>
          </a:bodyPr>
          <a:lstStyle/>
          <a:p>
            <a:r>
              <a:rPr lang="hu-HU" sz="4000" b="1" i="1" dirty="0">
                <a:solidFill>
                  <a:srgbClr val="0070C0"/>
                </a:solidFill>
                <a:effectLst>
                  <a:outerShdw blurRad="38100" dist="38100" dir="2700000" algn="tl">
                    <a:srgbClr val="000000">
                      <a:alpha val="43137"/>
                    </a:srgbClr>
                  </a:outerShdw>
                </a:effectLst>
              </a:rPr>
              <a:t>Szakítóvizsgálat</a:t>
            </a:r>
          </a:p>
        </p:txBody>
      </p:sp>
      <p:sp>
        <p:nvSpPr>
          <p:cNvPr id="8196" name="Rectangle 3"/>
          <p:cNvSpPr>
            <a:spLocks noGrp="1" noChangeArrowheads="1"/>
          </p:cNvSpPr>
          <p:nvPr>
            <p:ph type="body" sz="half" idx="1"/>
          </p:nvPr>
        </p:nvSpPr>
        <p:spPr>
          <a:xfrm>
            <a:off x="1631950" y="1550989"/>
            <a:ext cx="1187450" cy="579437"/>
          </a:xfrm>
        </p:spPr>
        <p:txBody>
          <a:bodyPr/>
          <a:lstStyle/>
          <a:p>
            <a:pPr eaLnBrk="1" hangingPunct="1">
              <a:buFontTx/>
              <a:buNone/>
            </a:pPr>
            <a:r>
              <a:rPr lang="hu-HU" b="1" smtClean="0"/>
              <a:t>Elve:</a:t>
            </a:r>
            <a:r>
              <a:rPr lang="hu-HU" sz="2800"/>
              <a:t> </a:t>
            </a:r>
          </a:p>
        </p:txBody>
      </p:sp>
      <p:graphicFrame>
        <p:nvGraphicFramePr>
          <p:cNvPr id="8197" name="Object 4"/>
          <p:cNvGraphicFramePr>
            <a:graphicFrameLocks noGrp="1" noChangeAspect="1"/>
          </p:cNvGraphicFramePr>
          <p:nvPr>
            <p:ph type="clipArt" sz="half" idx="2"/>
          </p:nvPr>
        </p:nvGraphicFramePr>
        <p:xfrm>
          <a:off x="2566988" y="974726"/>
          <a:ext cx="7777162" cy="5711825"/>
        </p:xfrm>
        <a:graphic>
          <a:graphicData uri="http://schemas.openxmlformats.org/presentationml/2006/ole">
            <mc:AlternateContent xmlns:mc="http://schemas.openxmlformats.org/markup-compatibility/2006">
              <mc:Choice xmlns:v="urn:schemas-microsoft-com:vml" Requires="v">
                <p:oleObj spid="_x0000_s1032" name="Kép" r:id="rId3" imgW="5391912" imgH="3753612" progId="Word.Picture.8">
                  <p:embed/>
                </p:oleObj>
              </mc:Choice>
              <mc:Fallback>
                <p:oleObj name="Kép" r:id="rId3" imgW="5391912" imgH="375361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8" y="974726"/>
                        <a:ext cx="7777162" cy="571182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67526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Szakítógépek</a:t>
            </a:r>
          </a:p>
        </p:txBody>
      </p:sp>
      <p:pic>
        <p:nvPicPr>
          <p:cNvPr id="6" name="1_3.m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a:xfrm>
            <a:off x="8639175" y="3177857"/>
            <a:ext cx="3552825" cy="3024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_2.mpg">
            <a:hlinkClick r:id="" action="ppaction://media"/>
          </p:cNvPr>
          <p:cNvPicPr>
            <a:picLocks noRot="1" noChangeAspect="1" noChangeArrowheads="1"/>
          </p:cNvPicPr>
          <p:nvPr>
            <a:videoFile r:link="rId2"/>
          </p:nvPr>
        </p:nvPicPr>
        <p:blipFill>
          <a:blip r:embed="rId5">
            <a:extLst>
              <a:ext uri="{28A0092B-C50C-407E-A947-70E740481C1C}">
                <a14:useLocalDpi xmlns:a14="http://schemas.microsoft.com/office/drawing/2010/main" val="0"/>
              </a:ext>
            </a:extLst>
          </a:blip>
          <a:srcRect/>
          <a:stretch>
            <a:fillRect/>
          </a:stretch>
        </p:blipFill>
        <p:spPr>
          <a:xfrm>
            <a:off x="6684645" y="0"/>
            <a:ext cx="3552825" cy="3024187"/>
          </a:xfrm>
          <a:prstGeom prst="rect">
            <a:avLst/>
          </a:prstGeom>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06364" y="1244282"/>
            <a:ext cx="3330575" cy="554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3566795" y="3177857"/>
            <a:ext cx="4894263" cy="3611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0121382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9608" y="0"/>
            <a:ext cx="10058400" cy="1609344"/>
          </a:xfrm>
        </p:spPr>
        <p:txBody>
          <a:bodyPr>
            <a:normAutofit/>
          </a:bodyPr>
          <a:lstStyle/>
          <a:p>
            <a:r>
              <a:rPr lang="hu-HU" sz="4000" b="1" i="1" dirty="0">
                <a:solidFill>
                  <a:srgbClr val="0070C0"/>
                </a:solidFill>
                <a:effectLst>
                  <a:outerShdw blurRad="38100" dist="38100" dir="2700000" algn="tl">
                    <a:srgbClr val="000000">
                      <a:alpha val="43137"/>
                    </a:srgbClr>
                  </a:outerShdw>
                </a:effectLst>
              </a:rPr>
              <a:t>Szakítógépek</a:t>
            </a:r>
          </a:p>
        </p:txBody>
      </p:sp>
      <p:pic>
        <p:nvPicPr>
          <p:cNvPr id="5" name="Picture 4" descr="DSCN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 y="1289304"/>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96830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0"/>
            <a:ext cx="6319520" cy="1143000"/>
          </a:xfrm>
        </p:spPr>
        <p:txBody>
          <a:bodyPr>
            <a:noAutofit/>
          </a:bodyPr>
          <a:lstStyle/>
          <a:p>
            <a:r>
              <a:rPr lang="hu-HU" sz="4000" b="1" i="1" dirty="0" err="1">
                <a:solidFill>
                  <a:srgbClr val="0070C0"/>
                </a:solidFill>
                <a:effectLst>
                  <a:outerShdw blurRad="38100" dist="38100" dir="2700000" algn="tl">
                    <a:srgbClr val="000000">
                      <a:alpha val="43137"/>
                    </a:srgbClr>
                  </a:outerShdw>
                </a:effectLst>
              </a:rPr>
              <a:t>Szakítópróbatest</a:t>
            </a:r>
            <a:endParaRPr lang="hu-HU" sz="4000" b="1" i="1" dirty="0">
              <a:solidFill>
                <a:srgbClr val="0070C0"/>
              </a:solidFill>
              <a:effectLst>
                <a:outerShdw blurRad="38100" dist="38100" dir="2700000" algn="tl">
                  <a:srgbClr val="000000">
                    <a:alpha val="43137"/>
                  </a:srgbClr>
                </a:outerShdw>
              </a:effectLst>
            </a:endParaRPr>
          </a:p>
        </p:txBody>
      </p:sp>
      <p:pic>
        <p:nvPicPr>
          <p:cNvPr id="12291" name="Picture 3" descr="Image0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15100" y="642620"/>
            <a:ext cx="3810000" cy="2857500"/>
          </a:xfrm>
        </p:spPr>
      </p:pic>
      <p:pic>
        <p:nvPicPr>
          <p:cNvPr id="12292" name="Picture 4" descr="Image06"/>
          <p:cNvPicPr>
            <a:picLocks noChangeAspect="1" noChangeArrowheads="1"/>
          </p:cNvPicPr>
          <p:nvPr/>
        </p:nvPicPr>
        <p:blipFill>
          <a:blip r:embed="rId3">
            <a:extLst>
              <a:ext uri="{28A0092B-C50C-407E-A947-70E740481C1C}">
                <a14:useLocalDpi xmlns:a14="http://schemas.microsoft.com/office/drawing/2010/main" val="0"/>
              </a:ext>
            </a:extLst>
          </a:blip>
          <a:srcRect t="5000"/>
          <a:stretch>
            <a:fillRect/>
          </a:stretch>
        </p:blipFill>
        <p:spPr bwMode="auto">
          <a:xfrm>
            <a:off x="6515100" y="37338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Image03"/>
          <p:cNvPicPr>
            <a:picLocks noChangeAspect="1" noChangeArrowheads="1"/>
          </p:cNvPicPr>
          <p:nvPr/>
        </p:nvPicPr>
        <p:blipFill>
          <a:blip r:embed="rId4">
            <a:extLst>
              <a:ext uri="{28A0092B-C50C-407E-A947-70E740481C1C}">
                <a14:useLocalDpi xmlns:a14="http://schemas.microsoft.com/office/drawing/2010/main" val="0"/>
              </a:ext>
            </a:extLst>
          </a:blip>
          <a:srcRect t="27499"/>
          <a:stretch>
            <a:fillRect/>
          </a:stretch>
        </p:blipFill>
        <p:spPr bwMode="auto">
          <a:xfrm>
            <a:off x="1981200" y="1219200"/>
            <a:ext cx="406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Image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581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6896100" y="2819400"/>
            <a:ext cx="3048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sz="2400" dirty="0">
                <a:latin typeface="Times New Roman" panose="02020603050405020304" pitchFamily="18" charset="0"/>
              </a:rPr>
              <a:t>Menetes befogás</a:t>
            </a:r>
          </a:p>
        </p:txBody>
      </p:sp>
      <p:sp>
        <p:nvSpPr>
          <p:cNvPr id="12296" name="Text Box 8"/>
          <p:cNvSpPr txBox="1">
            <a:spLocks noChangeArrowheads="1"/>
          </p:cNvSpPr>
          <p:nvPr/>
        </p:nvSpPr>
        <p:spPr bwMode="auto">
          <a:xfrm>
            <a:off x="2851150" y="3352800"/>
            <a:ext cx="2286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hu-HU" sz="2400" dirty="0">
                <a:latin typeface="Times New Roman" panose="02020603050405020304" pitchFamily="18" charset="0"/>
              </a:rPr>
              <a:t>Lemez próbatest</a:t>
            </a:r>
          </a:p>
        </p:txBody>
      </p:sp>
      <p:sp>
        <p:nvSpPr>
          <p:cNvPr id="12297" name="Text Box 9"/>
          <p:cNvSpPr txBox="1">
            <a:spLocks noChangeArrowheads="1"/>
          </p:cNvSpPr>
          <p:nvPr/>
        </p:nvSpPr>
        <p:spPr bwMode="auto">
          <a:xfrm>
            <a:off x="7086600" y="5791200"/>
            <a:ext cx="2667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hu-HU" sz="2400">
                <a:latin typeface="Times New Roman" panose="02020603050405020304" pitchFamily="18" charset="0"/>
              </a:rPr>
              <a:t>betonacél</a:t>
            </a:r>
          </a:p>
        </p:txBody>
      </p:sp>
    </p:spTree>
    <p:extLst>
      <p:ext uri="{BB962C8B-B14F-4D97-AF65-F5344CB8AC3E}">
        <p14:creationId xmlns:p14="http://schemas.microsoft.com/office/powerpoint/2010/main" val="42398243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00289" y="387351"/>
            <a:ext cx="7761287" cy="989013"/>
          </a:xfrm>
        </p:spPr>
        <p:txBody>
          <a:bodyPr>
            <a:normAutofit/>
          </a:bodyPr>
          <a:lstStyle/>
          <a:p>
            <a:r>
              <a:rPr lang="hu-HU" sz="4000" b="1" i="1" dirty="0">
                <a:solidFill>
                  <a:srgbClr val="0070C0"/>
                </a:solidFill>
                <a:effectLst>
                  <a:outerShdw blurRad="38100" dist="38100" dir="2700000" algn="tl">
                    <a:srgbClr val="000000">
                      <a:alpha val="43137"/>
                    </a:srgbClr>
                  </a:outerShdw>
                </a:effectLst>
              </a:rPr>
              <a:t>Szakító diagram</a:t>
            </a:r>
          </a:p>
        </p:txBody>
      </p:sp>
      <p:sp>
        <p:nvSpPr>
          <p:cNvPr id="13315" name="Rectangle 3"/>
          <p:cNvSpPr>
            <a:spLocks noGrp="1" noChangeArrowheads="1"/>
          </p:cNvSpPr>
          <p:nvPr>
            <p:ph type="body" sz="half" idx="1"/>
          </p:nvPr>
        </p:nvSpPr>
        <p:spPr>
          <a:xfrm>
            <a:off x="508000" y="2235200"/>
            <a:ext cx="11074400" cy="2296160"/>
          </a:xfrm>
        </p:spPr>
        <p:txBody>
          <a:bodyPr/>
          <a:lstStyle/>
          <a:p>
            <a:pPr eaLnBrk="1" hangingPunct="1"/>
            <a:r>
              <a:rPr lang="hu-HU" sz="2800" b="1" i="1" dirty="0">
                <a:solidFill>
                  <a:srgbClr val="0070C0"/>
                </a:solidFill>
                <a:latin typeface="Arial" panose="020B0604020202020204" pitchFamily="34" charset="0"/>
              </a:rPr>
              <a:t>A szakítógép a próbatest összes megnyúlásának függvényében rajzolja meg a próbatest által felvett erőt. A  függőleges tengelyen az erőt (jele: F)  </a:t>
            </a:r>
            <a:r>
              <a:rPr lang="hu-HU" sz="2800" b="1" i="1" dirty="0" err="1">
                <a:solidFill>
                  <a:srgbClr val="0070C0"/>
                </a:solidFill>
                <a:latin typeface="Arial" panose="020B0604020202020204" pitchFamily="34" charset="0"/>
              </a:rPr>
              <a:t>N-ban</a:t>
            </a:r>
            <a:r>
              <a:rPr lang="hu-HU" sz="2800" b="1" i="1" dirty="0">
                <a:solidFill>
                  <a:srgbClr val="0070C0"/>
                </a:solidFill>
                <a:latin typeface="Arial" panose="020B0604020202020204" pitchFamily="34" charset="0"/>
              </a:rPr>
              <a:t> vagy </a:t>
            </a:r>
            <a:r>
              <a:rPr lang="hu-HU" sz="2800" b="1" i="1" dirty="0" err="1">
                <a:solidFill>
                  <a:srgbClr val="0070C0"/>
                </a:solidFill>
                <a:latin typeface="Arial" panose="020B0604020202020204" pitchFamily="34" charset="0"/>
              </a:rPr>
              <a:t>kN-ban</a:t>
            </a:r>
            <a:r>
              <a:rPr lang="hu-HU" sz="2800" b="1" i="1" dirty="0">
                <a:solidFill>
                  <a:srgbClr val="0070C0"/>
                </a:solidFill>
                <a:latin typeface="Arial" panose="020B0604020202020204" pitchFamily="34" charset="0"/>
              </a:rPr>
              <a:t>, a vízszintes tengelyen pedig a jeltávolság megnyúlását (jele:</a:t>
            </a:r>
            <a:r>
              <a:rPr lang="hu-HU" sz="2800" b="1" i="1" dirty="0">
                <a:solidFill>
                  <a:srgbClr val="0070C0"/>
                </a:solidFill>
                <a:latin typeface="Arial" panose="020B0604020202020204" pitchFamily="34" charset="0"/>
                <a:sym typeface="Symbol" panose="05050102010706020507" pitchFamily="18" charset="2"/>
              </a:rPr>
              <a:t></a:t>
            </a:r>
            <a:r>
              <a:rPr lang="hu-HU" sz="2800" b="1" i="1" dirty="0">
                <a:solidFill>
                  <a:srgbClr val="0070C0"/>
                </a:solidFill>
                <a:latin typeface="Arial" panose="020B0604020202020204" pitchFamily="34" charset="0"/>
              </a:rPr>
              <a:t>L) tüntetjük fel mm-ben</a:t>
            </a:r>
            <a:r>
              <a:rPr lang="hu-HU" sz="2800" dirty="0">
                <a:solidFill>
                  <a:schemeClr val="tx2"/>
                </a:solidFill>
              </a:rPr>
              <a:t>.</a:t>
            </a:r>
          </a:p>
        </p:txBody>
      </p:sp>
    </p:spTree>
    <p:extLst>
      <p:ext uri="{BB962C8B-B14F-4D97-AF65-F5344CB8AC3E}">
        <p14:creationId xmlns:p14="http://schemas.microsoft.com/office/powerpoint/2010/main" val="33859204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10058400" cy="1147679"/>
          </a:xfrm>
        </p:spPr>
        <p:txBody>
          <a:bodyPr>
            <a:normAutofit/>
          </a:bodyPr>
          <a:lstStyle/>
          <a:p>
            <a:r>
              <a:rPr lang="hu-HU" sz="4000" b="1" i="1" dirty="0" smtClean="0">
                <a:solidFill>
                  <a:srgbClr val="0070C0"/>
                </a:solidFill>
                <a:effectLst>
                  <a:outerShdw blurRad="38100" dist="38100" dir="2700000" algn="tl">
                    <a:srgbClr val="000000">
                      <a:alpha val="43137"/>
                    </a:srgbClr>
                  </a:outerShdw>
                </a:effectLst>
              </a:rPr>
              <a:t>Szakítódiagram szakaszai</a:t>
            </a:r>
            <a:endParaRPr lang="hu-HU" sz="4000" b="1" i="1" dirty="0">
              <a:solidFill>
                <a:srgbClr val="0070C0"/>
              </a:solidFill>
              <a:effectLst>
                <a:outerShdw blurRad="38100" dist="38100" dir="2700000" algn="tl">
                  <a:srgbClr val="000000">
                    <a:alpha val="43137"/>
                  </a:srgbClr>
                </a:outerShdw>
              </a:effectLst>
            </a:endParaRPr>
          </a:p>
        </p:txBody>
      </p:sp>
      <p:pic>
        <p:nvPicPr>
          <p:cNvPr id="20483" name="Picture 5" descr="diagra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1771016"/>
            <a:ext cx="4453445" cy="475712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7"/>
          <p:cNvSpPr txBox="1">
            <a:spLocks noChangeArrowheads="1"/>
          </p:cNvSpPr>
          <p:nvPr/>
        </p:nvSpPr>
        <p:spPr bwMode="auto">
          <a:xfrm>
            <a:off x="4297680" y="895833"/>
            <a:ext cx="789432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r>
              <a:rPr lang="hu-HU" sz="2400" dirty="0">
                <a:solidFill>
                  <a:srgbClr val="0070C0"/>
                </a:solidFill>
              </a:rPr>
              <a:t>I.     Egyenletes megnyúlás szakasza, az alakváltozás rugalmas. Az alakváltozás és a feszültség lineáris összefüggésben van. </a:t>
            </a:r>
            <a:br>
              <a:rPr lang="hu-HU" sz="2400" dirty="0">
                <a:solidFill>
                  <a:srgbClr val="0070C0"/>
                </a:solidFill>
              </a:rPr>
            </a:br>
            <a:r>
              <a:rPr lang="hu-HU" sz="2400" dirty="0">
                <a:solidFill>
                  <a:srgbClr val="0070C0"/>
                </a:solidFill>
                <a:sym typeface="Symbol" panose="05050102010706020507" pitchFamily="18" charset="2"/>
              </a:rPr>
              <a:t></a:t>
            </a:r>
            <a:r>
              <a:rPr lang="hu-HU" sz="2400" dirty="0">
                <a:solidFill>
                  <a:srgbClr val="0070C0"/>
                </a:solidFill>
              </a:rPr>
              <a:t> =  E .</a:t>
            </a:r>
            <a:r>
              <a:rPr lang="hu-HU" sz="2400" dirty="0">
                <a:solidFill>
                  <a:srgbClr val="0070C0"/>
                </a:solidFill>
                <a:sym typeface="Symbol" panose="05050102010706020507" pitchFamily="18" charset="2"/>
              </a:rPr>
              <a:t></a:t>
            </a:r>
            <a:r>
              <a:rPr lang="hu-HU" sz="2400" dirty="0">
                <a:solidFill>
                  <a:srgbClr val="0070C0"/>
                </a:solidFill>
              </a:rPr>
              <a:t>  (Hooke törvény )</a:t>
            </a:r>
          </a:p>
          <a:p>
            <a:endParaRPr lang="hu-HU" sz="2400" dirty="0" smtClean="0">
              <a:solidFill>
                <a:srgbClr val="0070C0"/>
              </a:solidFill>
            </a:endParaRPr>
          </a:p>
          <a:p>
            <a:r>
              <a:rPr lang="hu-HU" sz="2400" dirty="0" smtClean="0">
                <a:solidFill>
                  <a:srgbClr val="0070C0"/>
                </a:solidFill>
              </a:rPr>
              <a:t>II-III</a:t>
            </a:r>
            <a:r>
              <a:rPr lang="hu-HU" sz="2400" dirty="0">
                <a:solidFill>
                  <a:srgbClr val="0070C0"/>
                </a:solidFill>
              </a:rPr>
              <a:t>.   Maradó alakváltozás szakasza. </a:t>
            </a:r>
            <a:br>
              <a:rPr lang="hu-HU" sz="2400" dirty="0">
                <a:solidFill>
                  <a:srgbClr val="0070C0"/>
                </a:solidFill>
              </a:rPr>
            </a:br>
            <a:r>
              <a:rPr lang="hu-HU" sz="2400" dirty="0">
                <a:solidFill>
                  <a:srgbClr val="0070C0"/>
                </a:solidFill>
              </a:rPr>
              <a:t>II.     </a:t>
            </a:r>
            <a:r>
              <a:rPr lang="hu-HU" sz="2400" dirty="0" err="1">
                <a:solidFill>
                  <a:srgbClr val="0070C0"/>
                </a:solidFill>
              </a:rPr>
              <a:t>Fe</a:t>
            </a:r>
            <a:r>
              <a:rPr lang="hu-HU" sz="2400" dirty="0">
                <a:solidFill>
                  <a:srgbClr val="0070C0"/>
                </a:solidFill>
              </a:rPr>
              <a:t>  erő hatására a próbatest az erő növelése nélkül nyúlik. Ezt a nyúlást folyásnak nevezzük. Maradó alakváltozás. </a:t>
            </a:r>
            <a:br>
              <a:rPr lang="hu-HU" sz="2400" dirty="0">
                <a:solidFill>
                  <a:srgbClr val="0070C0"/>
                </a:solidFill>
              </a:rPr>
            </a:br>
            <a:endParaRPr lang="hu-HU" sz="2400" dirty="0" smtClean="0">
              <a:solidFill>
                <a:srgbClr val="0070C0"/>
              </a:solidFill>
            </a:endParaRPr>
          </a:p>
          <a:p>
            <a:r>
              <a:rPr lang="hu-HU" sz="2400" dirty="0" smtClean="0">
                <a:solidFill>
                  <a:srgbClr val="0070C0"/>
                </a:solidFill>
              </a:rPr>
              <a:t>III</a:t>
            </a:r>
            <a:r>
              <a:rPr lang="hu-HU" sz="2400" dirty="0">
                <a:solidFill>
                  <a:srgbClr val="0070C0"/>
                </a:solidFill>
              </a:rPr>
              <a:t>.  </a:t>
            </a:r>
            <a:r>
              <a:rPr lang="hu-HU" sz="2400" dirty="0" err="1">
                <a:solidFill>
                  <a:srgbClr val="0070C0"/>
                </a:solidFill>
              </a:rPr>
              <a:t>Fm</a:t>
            </a:r>
            <a:r>
              <a:rPr lang="hu-HU" sz="2400" dirty="0">
                <a:solidFill>
                  <a:srgbClr val="0070C0"/>
                </a:solidFill>
              </a:rPr>
              <a:t>  a húzóerő maximuma, a  szakítóerő. Egyenletes alakváltozás szakasza. </a:t>
            </a:r>
            <a:br>
              <a:rPr lang="hu-HU" sz="2400" dirty="0">
                <a:solidFill>
                  <a:srgbClr val="0070C0"/>
                </a:solidFill>
              </a:rPr>
            </a:br>
            <a:r>
              <a:rPr lang="hu-HU" sz="2400" dirty="0" smtClean="0">
                <a:solidFill>
                  <a:srgbClr val="0070C0"/>
                </a:solidFill>
              </a:rPr>
              <a:t>IV</a:t>
            </a:r>
            <a:r>
              <a:rPr lang="hu-HU" sz="2400" dirty="0">
                <a:solidFill>
                  <a:srgbClr val="0070C0"/>
                </a:solidFill>
              </a:rPr>
              <a:t>.  Kontrakciós szakasz.</a:t>
            </a:r>
          </a:p>
          <a:p>
            <a:r>
              <a:rPr lang="hu-HU" sz="2400" dirty="0">
                <a:solidFill>
                  <a:srgbClr val="0070C0"/>
                </a:solidFill>
              </a:rPr>
              <a:t>Csökkenő erőhatásra bekövetkező nyúlás. </a:t>
            </a:r>
            <a:r>
              <a:rPr lang="hu-HU" sz="2400" dirty="0" err="1">
                <a:solidFill>
                  <a:srgbClr val="0070C0"/>
                </a:solidFill>
              </a:rPr>
              <a:t>Fu</a:t>
            </a:r>
            <a:r>
              <a:rPr lang="hu-HU" sz="2400" dirty="0">
                <a:solidFill>
                  <a:srgbClr val="0070C0"/>
                </a:solidFill>
              </a:rPr>
              <a:t> erő hatására jön létre a szakadás. </a:t>
            </a:r>
            <a:endParaRPr lang="hu-HU" sz="2400" dirty="0" smtClean="0">
              <a:solidFill>
                <a:srgbClr val="0070C0"/>
              </a:solidFill>
            </a:endParaRPr>
          </a:p>
          <a:p>
            <a:r>
              <a:rPr lang="hu-HU" sz="2400" dirty="0" smtClean="0">
                <a:solidFill>
                  <a:srgbClr val="0070C0"/>
                </a:solidFill>
              </a:rPr>
              <a:t>Képlény </a:t>
            </a:r>
            <a:r>
              <a:rPr lang="hu-HU" sz="2400" dirty="0">
                <a:solidFill>
                  <a:srgbClr val="0070C0"/>
                </a:solidFill>
              </a:rPr>
              <a:t>alakváltozás. </a:t>
            </a:r>
          </a:p>
        </p:txBody>
      </p:sp>
    </p:spTree>
    <p:extLst>
      <p:ext uri="{BB962C8B-B14F-4D97-AF65-F5344CB8AC3E}">
        <p14:creationId xmlns:p14="http://schemas.microsoft.com/office/powerpoint/2010/main" val="220698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514350" y="246063"/>
          <a:ext cx="11352213" cy="6315075"/>
        </p:xfrm>
        <a:graphic>
          <a:graphicData uri="http://schemas.openxmlformats.org/drawingml/2006/table">
            <a:tbl>
              <a:tblPr/>
              <a:tblGrid>
                <a:gridCol w="2836863"/>
                <a:gridCol w="2838450"/>
                <a:gridCol w="2838450"/>
                <a:gridCol w="2838450"/>
              </a:tblGrid>
              <a:tr h="485775">
                <a:tc gridSpan="4">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SI-prefixumok</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485775">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Előtag</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grid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Szorzó</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r>
              <a:tr h="485775">
                <a:tc vMerge="1">
                  <a:txBody>
                    <a:bodyPr/>
                    <a:lstStyle/>
                    <a:p>
                      <a:endParaRPr lang="hu-HU"/>
                    </a:p>
                  </a:txBody>
                  <a:tcPr/>
                </a:tc>
                <a:tc vMerge="1">
                  <a:txBody>
                    <a:bodyPr/>
                    <a:lstStyle/>
                    <a:p>
                      <a:endParaRPr lang="hu-HU"/>
                    </a:p>
                  </a:txBody>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hatvánnyal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számnévvel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yotta-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24</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kvadrillió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zetta-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exa-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18</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peta-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15</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tera-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giga-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G</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9</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milliárd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mega-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6</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kilo-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10³</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ezer</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hekto-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10²</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r>
              <a:tr h="485775">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deka-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da (dk)</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tíz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r>
            </a:tbl>
          </a:graphicData>
        </a:graphic>
      </p:graphicFrame>
    </p:spTree>
    <p:extLst>
      <p:ext uri="{BB962C8B-B14F-4D97-AF65-F5344CB8AC3E}">
        <p14:creationId xmlns:p14="http://schemas.microsoft.com/office/powerpoint/2010/main" val="3220139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57B788-F7B7-4EA3-BB47-BAB9BFACCAEA}" type="slidenum">
              <a:rPr lang="hu-HU"/>
              <a:pPr/>
              <a:t>30</a:t>
            </a:fld>
            <a:endParaRPr lang="hu-HU"/>
          </a:p>
        </p:txBody>
      </p:sp>
      <p:sp>
        <p:nvSpPr>
          <p:cNvPr id="20483" name="Rectangle 2"/>
          <p:cNvSpPr>
            <a:spLocks noGrp="1" noChangeArrowheads="1"/>
          </p:cNvSpPr>
          <p:nvPr>
            <p:ph type="title"/>
          </p:nvPr>
        </p:nvSpPr>
        <p:spPr>
          <a:xfrm>
            <a:off x="629920" y="0"/>
            <a:ext cx="10972800" cy="964882"/>
          </a:xfrm>
        </p:spPr>
        <p:txBody>
          <a:bodyPr>
            <a:normAutofit/>
          </a:bodyPr>
          <a:lstStyle/>
          <a:p>
            <a:r>
              <a:rPr lang="hu-HU" sz="4000" b="1" i="1" dirty="0">
                <a:solidFill>
                  <a:srgbClr val="0070C0"/>
                </a:solidFill>
                <a:effectLst>
                  <a:outerShdw blurRad="38100" dist="38100" dir="2700000" algn="tl">
                    <a:srgbClr val="000000">
                      <a:alpha val="43137"/>
                    </a:srgbClr>
                  </a:outerShdw>
                </a:effectLst>
              </a:rPr>
              <a:t>Különböző anyagok szakítódiagramjai</a:t>
            </a:r>
          </a:p>
        </p:txBody>
      </p:sp>
      <p:graphicFrame>
        <p:nvGraphicFramePr>
          <p:cNvPr id="20485" name="Object 4"/>
          <p:cNvGraphicFramePr>
            <a:graphicFrameLocks noGrp="1" noChangeAspect="1"/>
          </p:cNvGraphicFramePr>
          <p:nvPr>
            <p:ph type="clipArt" sz="half" idx="2"/>
            <p:extLst>
              <p:ext uri="{D42A27DB-BD31-4B8C-83A1-F6EECF244321}">
                <p14:modId xmlns:p14="http://schemas.microsoft.com/office/powerpoint/2010/main" val="1801333944"/>
              </p:ext>
            </p:extLst>
          </p:nvPr>
        </p:nvGraphicFramePr>
        <p:xfrm>
          <a:off x="1630680" y="1014734"/>
          <a:ext cx="8971280" cy="5208197"/>
        </p:xfrm>
        <a:graphic>
          <a:graphicData uri="http://schemas.openxmlformats.org/presentationml/2006/ole">
            <mc:AlternateContent xmlns:mc="http://schemas.openxmlformats.org/markup-compatibility/2006">
              <mc:Choice xmlns:v="urn:schemas-microsoft-com:vml" Requires="v">
                <p:oleObj spid="_x0000_s8201" name="Document" r:id="rId3" imgW="3746810" imgH="2174882" progId="Word.Document.8">
                  <p:embed/>
                </p:oleObj>
              </mc:Choice>
              <mc:Fallback>
                <p:oleObj name="Document" r:id="rId3" imgW="3746810" imgH="2174882" progId="Word.Document.8">
                  <p:embed/>
                  <p:pic>
                    <p:nvPicPr>
                      <p:cNvPr id="0" name=""/>
                      <p:cNvPicPr>
                        <a:picLocks noChangeAspect="1" noChangeArrowheads="1"/>
                      </p:cNvPicPr>
                      <p:nvPr/>
                    </p:nvPicPr>
                    <p:blipFill>
                      <a:blip r:embed="rId4"/>
                      <a:srcRect/>
                      <a:stretch>
                        <a:fillRect/>
                      </a:stretch>
                    </p:blipFill>
                    <p:spPr bwMode="auto">
                      <a:xfrm>
                        <a:off x="1630680" y="1014734"/>
                        <a:ext cx="8971280" cy="5208197"/>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0326073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hu-HU" sz="4000" b="1" i="1" dirty="0">
                <a:solidFill>
                  <a:srgbClr val="0070C0"/>
                </a:solidFill>
                <a:effectLst>
                  <a:outerShdw blurRad="38100" dist="38100" dir="2700000" algn="tl">
                    <a:srgbClr val="000000">
                      <a:alpha val="43137"/>
                    </a:srgbClr>
                  </a:outerShdw>
                </a:effectLst>
              </a:rPr>
              <a:t>Rideg törés</a:t>
            </a:r>
          </a:p>
        </p:txBody>
      </p:sp>
      <p:pic>
        <p:nvPicPr>
          <p:cNvPr id="22531" name="Picture 3" descr="fracture copy"/>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2689225" y="1600201"/>
            <a:ext cx="6813550" cy="4525963"/>
          </a:xfrm>
        </p:spPr>
      </p:pic>
    </p:spTree>
    <p:extLst>
      <p:ext uri="{BB962C8B-B14F-4D97-AF65-F5344CB8AC3E}">
        <p14:creationId xmlns:p14="http://schemas.microsoft.com/office/powerpoint/2010/main" val="281533227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 számának helye 5"/>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19406A-863A-4E1A-AAB6-163A6750C517}" type="slidenum">
              <a:rPr lang="hu-HU"/>
              <a:pPr/>
              <a:t>32</a:t>
            </a:fld>
            <a:endParaRPr lang="hu-HU"/>
          </a:p>
        </p:txBody>
      </p:sp>
      <p:sp>
        <p:nvSpPr>
          <p:cNvPr id="19459" name="Rectangle 2"/>
          <p:cNvSpPr>
            <a:spLocks noGrp="1" noChangeArrowheads="1"/>
          </p:cNvSpPr>
          <p:nvPr>
            <p:ph type="title"/>
          </p:nvPr>
        </p:nvSpPr>
        <p:spPr>
          <a:xfrm>
            <a:off x="1076960" y="274639"/>
            <a:ext cx="9014778" cy="1074737"/>
          </a:xfrm>
        </p:spPr>
        <p:txBody>
          <a:bodyPr>
            <a:noAutofit/>
          </a:bodyPr>
          <a:lstStyle/>
          <a:p>
            <a:r>
              <a:rPr lang="hu-HU" sz="4000" b="1" i="1" dirty="0">
                <a:solidFill>
                  <a:srgbClr val="0070C0"/>
                </a:solidFill>
                <a:effectLst>
                  <a:outerShdw blurRad="38100" dist="38100" dir="2700000" algn="tl">
                    <a:srgbClr val="000000">
                      <a:alpha val="43137"/>
                    </a:srgbClr>
                  </a:outerShdw>
                </a:effectLst>
              </a:rPr>
              <a:t>Hengeres lágyacél szakítása</a:t>
            </a:r>
          </a:p>
        </p:txBody>
      </p:sp>
      <p:pic>
        <p:nvPicPr>
          <p:cNvPr id="19460" name="Picture 3" descr="Image02"/>
          <p:cNvPicPr>
            <a:picLocks noGrp="1" noChangeAspect="1" noChangeArrowheads="1"/>
          </p:cNvPicPr>
          <p:nvPr>
            <p:ph type="dgm" idx="1"/>
          </p:nvPr>
        </p:nvPicPr>
        <p:blipFill>
          <a:blip r:embed="rId2">
            <a:extLst>
              <a:ext uri="{28A0092B-C50C-407E-A947-70E740481C1C}">
                <a14:useLocalDpi xmlns:a14="http://schemas.microsoft.com/office/drawing/2010/main" val="0"/>
              </a:ext>
            </a:extLst>
          </a:blip>
          <a:srcRect/>
          <a:stretch>
            <a:fillRect/>
          </a:stretch>
        </p:blipFill>
        <p:spPr>
          <a:xfrm>
            <a:off x="2971800" y="1581150"/>
            <a:ext cx="6400800" cy="4800600"/>
          </a:xfrm>
        </p:spPr>
      </p:pic>
    </p:spTree>
    <p:extLst>
      <p:ext uri="{BB962C8B-B14F-4D97-AF65-F5344CB8AC3E}">
        <p14:creationId xmlns:p14="http://schemas.microsoft.com/office/powerpoint/2010/main" val="143482756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 számának helye 6"/>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2824DF-FCD4-47E3-9C65-F8B63E9A6D4C}" type="slidenum">
              <a:rPr lang="hu-HU"/>
              <a:pPr/>
              <a:t>33</a:t>
            </a:fld>
            <a:endParaRPr lang="hu-HU"/>
          </a:p>
        </p:txBody>
      </p:sp>
      <p:sp>
        <p:nvSpPr>
          <p:cNvPr id="25603" name="Rectangle 2"/>
          <p:cNvSpPr>
            <a:spLocks noGrp="1" noChangeArrowheads="1"/>
          </p:cNvSpPr>
          <p:nvPr>
            <p:ph type="title"/>
          </p:nvPr>
        </p:nvSpPr>
        <p:spPr>
          <a:xfrm>
            <a:off x="81280" y="274638"/>
            <a:ext cx="11968480" cy="1143000"/>
          </a:xfrm>
        </p:spPr>
        <p:txBody>
          <a:bodyPr>
            <a:noAutofit/>
          </a:bodyPr>
          <a:lstStyle/>
          <a:p>
            <a:pPr algn="ctr"/>
            <a:r>
              <a:rPr lang="hu-HU" sz="4000" b="1" i="1" dirty="0">
                <a:solidFill>
                  <a:srgbClr val="0070C0"/>
                </a:solidFill>
                <a:effectLst>
                  <a:outerShdw blurRad="38100" dist="38100" dir="2700000" algn="tl">
                    <a:srgbClr val="000000">
                      <a:alpha val="43137"/>
                    </a:srgbClr>
                  </a:outerShdw>
                </a:effectLst>
              </a:rPr>
              <a:t>Normál feszültség hatására bekövetkező törés</a:t>
            </a:r>
          </a:p>
        </p:txBody>
      </p:sp>
      <p:sp>
        <p:nvSpPr>
          <p:cNvPr id="25604" name="Rectangle 3"/>
          <p:cNvSpPr>
            <a:spLocks noGrp="1" noChangeArrowheads="1"/>
          </p:cNvSpPr>
          <p:nvPr>
            <p:ph type="body" sz="half" idx="1"/>
          </p:nvPr>
        </p:nvSpPr>
        <p:spPr>
          <a:xfrm>
            <a:off x="1981201" y="1600201"/>
            <a:ext cx="4035425" cy="4525963"/>
          </a:xfrm>
        </p:spPr>
        <p:txBody>
          <a:bodyPr/>
          <a:lstStyle/>
          <a:p>
            <a:pPr eaLnBrk="1" hangingPunct="1"/>
            <a:endParaRPr lang="hu-HU" sz="2800"/>
          </a:p>
        </p:txBody>
      </p:sp>
      <p:pic>
        <p:nvPicPr>
          <p:cNvPr id="25605" name="Picture 4" descr="normals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614488"/>
            <a:ext cx="3957637"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ractur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r="8000"/>
          <a:stretch>
            <a:fillRect/>
          </a:stretch>
        </p:blipFill>
        <p:spPr>
          <a:xfrm>
            <a:off x="5815014" y="2563814"/>
            <a:ext cx="4194175" cy="3108325"/>
          </a:xfrm>
        </p:spPr>
      </p:pic>
    </p:spTree>
    <p:extLst>
      <p:ext uri="{BB962C8B-B14F-4D97-AF65-F5344CB8AC3E}">
        <p14:creationId xmlns:p14="http://schemas.microsoft.com/office/powerpoint/2010/main" val="38439016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lgn="ctr"/>
            <a:r>
              <a:rPr lang="hu-HU" sz="4000" b="1" i="1" dirty="0">
                <a:solidFill>
                  <a:srgbClr val="0070C0"/>
                </a:solidFill>
                <a:effectLst>
                  <a:outerShdw blurRad="38100" dist="38100" dir="2700000" algn="tl">
                    <a:srgbClr val="000000">
                      <a:alpha val="43137"/>
                    </a:srgbClr>
                  </a:outerShdw>
                </a:effectLst>
              </a:rPr>
              <a:t>Műanyagok szakítódiagramja</a:t>
            </a:r>
          </a:p>
        </p:txBody>
      </p:sp>
      <p:sp>
        <p:nvSpPr>
          <p:cNvPr id="28675" name="Rectangle 3"/>
          <p:cNvSpPr>
            <a:spLocks noGrp="1" noChangeArrowheads="1"/>
          </p:cNvSpPr>
          <p:nvPr>
            <p:ph type="body" sz="half" idx="1"/>
          </p:nvPr>
        </p:nvSpPr>
        <p:spPr>
          <a:xfrm>
            <a:off x="1178561" y="1608137"/>
            <a:ext cx="4035425" cy="4525963"/>
          </a:xfrm>
        </p:spPr>
        <p:txBody>
          <a:bodyPr>
            <a:normAutofit/>
          </a:bodyPr>
          <a:lstStyle/>
          <a:p>
            <a:r>
              <a:rPr lang="hu-HU" sz="2800" b="1" i="1" dirty="0">
                <a:solidFill>
                  <a:srgbClr val="0070C0"/>
                </a:solidFill>
                <a:latin typeface="Arial" panose="020B0604020202020204" pitchFamily="34" charset="0"/>
              </a:rPr>
              <a:t>a rideg anyag pl. hőre nem lágyuló műanyagok</a:t>
            </a:r>
          </a:p>
          <a:p>
            <a:endParaRPr lang="hu-HU" sz="2800" b="1" i="1" dirty="0">
              <a:solidFill>
                <a:srgbClr val="0070C0"/>
              </a:solidFill>
              <a:latin typeface="Arial" panose="020B0604020202020204" pitchFamily="34" charset="0"/>
            </a:endParaRPr>
          </a:p>
          <a:p>
            <a:r>
              <a:rPr lang="hu-HU" sz="2800" b="1" i="1" dirty="0">
                <a:solidFill>
                  <a:srgbClr val="0070C0"/>
                </a:solidFill>
                <a:latin typeface="Arial" panose="020B0604020202020204" pitchFamily="34" charset="0"/>
              </a:rPr>
              <a:t>b. szívós pl. PA</a:t>
            </a:r>
          </a:p>
          <a:p>
            <a:endParaRPr lang="hu-HU" sz="2800" b="1" i="1" dirty="0">
              <a:solidFill>
                <a:srgbClr val="0070C0"/>
              </a:solidFill>
              <a:latin typeface="Arial" panose="020B0604020202020204" pitchFamily="34" charset="0"/>
            </a:endParaRPr>
          </a:p>
          <a:p>
            <a:r>
              <a:rPr lang="hu-HU" sz="2800" b="1" i="1" dirty="0">
                <a:solidFill>
                  <a:srgbClr val="0070C0"/>
                </a:solidFill>
                <a:latin typeface="Arial" panose="020B0604020202020204" pitchFamily="34" charset="0"/>
              </a:rPr>
              <a:t>c. lágy anyag pl. PE</a:t>
            </a:r>
          </a:p>
          <a:p>
            <a:endParaRPr lang="hu-HU" sz="2800" b="1" i="1" dirty="0">
              <a:solidFill>
                <a:srgbClr val="0070C0"/>
              </a:solidFill>
              <a:latin typeface="Arial" panose="020B0604020202020204" pitchFamily="34" charset="0"/>
            </a:endParaRPr>
          </a:p>
        </p:txBody>
      </p:sp>
      <p:pic>
        <p:nvPicPr>
          <p:cNvPr id="28676" name="Picture 4" descr="muanyagszak"/>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08662" y="1950720"/>
            <a:ext cx="4970335" cy="4183380"/>
          </a:xfrm>
        </p:spPr>
      </p:pic>
    </p:spTree>
    <p:extLst>
      <p:ext uri="{BB962C8B-B14F-4D97-AF65-F5344CB8AC3E}">
        <p14:creationId xmlns:p14="http://schemas.microsoft.com/office/powerpoint/2010/main" val="1031561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 y="149472"/>
            <a:ext cx="11968480" cy="1609344"/>
          </a:xfrm>
        </p:spPr>
        <p:txBody>
          <a:bodyPr>
            <a:normAutofit/>
          </a:bodyPr>
          <a:lstStyle/>
          <a:p>
            <a:pPr algn="ctr" eaLnBrk="1" hangingPunct="1"/>
            <a:r>
              <a:rPr lang="hu-HU" sz="4000" b="1" i="1" dirty="0">
                <a:solidFill>
                  <a:srgbClr val="0070C0"/>
                </a:solidFill>
                <a:effectLst>
                  <a:outerShdw blurRad="38100" dist="38100" dir="2700000" algn="tl">
                    <a:srgbClr val="000000">
                      <a:alpha val="43137"/>
                    </a:srgbClr>
                  </a:outerShdw>
                </a:effectLst>
              </a:rPr>
              <a:t>Szakítóvizsgálattal megállapítható jellemzők</a:t>
            </a:r>
          </a:p>
        </p:txBody>
      </p:sp>
      <p:pic>
        <p:nvPicPr>
          <p:cNvPr id="21507" name="Picture 21" descr="mert-egy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909499" y="2926178"/>
            <a:ext cx="112395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8" name="Picture 24" descr="mert-egy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909499" y="1743989"/>
            <a:ext cx="1123950" cy="762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8"/>
          <p:cNvSpPr txBox="1">
            <a:spLocks noChangeArrowheads="1"/>
          </p:cNvSpPr>
          <p:nvPr/>
        </p:nvSpPr>
        <p:spPr bwMode="auto">
          <a:xfrm>
            <a:off x="1755902" y="1844676"/>
            <a:ext cx="33320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2800" dirty="0">
                <a:solidFill>
                  <a:srgbClr val="0070C0"/>
                </a:solidFill>
              </a:rPr>
              <a:t>Szakítószilárdság:</a:t>
            </a:r>
          </a:p>
        </p:txBody>
      </p:sp>
      <p:pic>
        <p:nvPicPr>
          <p:cNvPr id="21510" name="Picture 10" descr="szak-sz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857" y="1809000"/>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1"/>
          <p:cNvSpPr txBox="1">
            <a:spLocks noChangeArrowheads="1"/>
          </p:cNvSpPr>
          <p:nvPr/>
        </p:nvSpPr>
        <p:spPr bwMode="auto">
          <a:xfrm>
            <a:off x="1755902" y="3068639"/>
            <a:ext cx="2755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Folyáshatár:</a:t>
            </a:r>
          </a:p>
        </p:txBody>
      </p:sp>
      <p:pic>
        <p:nvPicPr>
          <p:cNvPr id="21512" name="Picture 13" descr="foly-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857" y="2949249"/>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4"/>
          <p:cNvSpPr txBox="1">
            <a:spLocks noChangeArrowheads="1"/>
          </p:cNvSpPr>
          <p:nvPr/>
        </p:nvSpPr>
        <p:spPr bwMode="auto">
          <a:xfrm>
            <a:off x="1755902" y="4292601"/>
            <a:ext cx="34866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Szakadási nyúlás:</a:t>
            </a:r>
          </a:p>
        </p:txBody>
      </p:sp>
      <p:pic>
        <p:nvPicPr>
          <p:cNvPr id="21514" name="Picture 16" descr="szak_nyul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4165202"/>
            <a:ext cx="2247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7"/>
          <p:cNvSpPr txBox="1">
            <a:spLocks noChangeArrowheads="1"/>
          </p:cNvSpPr>
          <p:nvPr/>
        </p:nvSpPr>
        <p:spPr bwMode="auto">
          <a:xfrm>
            <a:off x="1755902" y="5373689"/>
            <a:ext cx="28287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a:spcBef>
                <a:spcPct val="50000"/>
              </a:spcBef>
            </a:pPr>
            <a:r>
              <a:rPr lang="hu-HU" sz="2800" dirty="0">
                <a:solidFill>
                  <a:srgbClr val="0070C0"/>
                </a:solidFill>
              </a:rPr>
              <a:t>Kontrakció:</a:t>
            </a:r>
          </a:p>
        </p:txBody>
      </p:sp>
      <p:pic>
        <p:nvPicPr>
          <p:cNvPr id="21516" name="Picture 19" descr="kotr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857" y="5267869"/>
            <a:ext cx="2247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Text Box 26"/>
          <p:cNvSpPr txBox="1">
            <a:spLocks noChangeArrowheads="1"/>
          </p:cNvSpPr>
          <p:nvPr/>
        </p:nvSpPr>
        <p:spPr bwMode="auto">
          <a:xfrm>
            <a:off x="7572757" y="4164383"/>
            <a:ext cx="64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3200" dirty="0"/>
              <a:t>%</a:t>
            </a:r>
          </a:p>
        </p:txBody>
      </p:sp>
      <p:sp>
        <p:nvSpPr>
          <p:cNvPr id="21518" name="Text Box 27"/>
          <p:cNvSpPr txBox="1">
            <a:spLocks noChangeArrowheads="1"/>
          </p:cNvSpPr>
          <p:nvPr/>
        </p:nvSpPr>
        <p:spPr bwMode="auto">
          <a:xfrm>
            <a:off x="7577360" y="5323287"/>
            <a:ext cx="6492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hu-HU" sz="3200" dirty="0"/>
              <a:t>%</a:t>
            </a:r>
          </a:p>
        </p:txBody>
      </p:sp>
    </p:spTree>
    <p:extLst>
      <p:ext uri="{BB962C8B-B14F-4D97-AF65-F5344CB8AC3E}">
        <p14:creationId xmlns:p14="http://schemas.microsoft.com/office/powerpoint/2010/main" val="4202428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39368" y="47752"/>
            <a:ext cx="10058400" cy="1201928"/>
          </a:xfrm>
        </p:spPr>
        <p:txBody>
          <a:bodyPr>
            <a:normAutofit/>
          </a:bodyPr>
          <a:lstStyle/>
          <a:p>
            <a:pPr eaLnBrk="1" hangingPunct="1"/>
            <a:r>
              <a:rPr lang="hu-HU" sz="4000" b="1" i="1" dirty="0">
                <a:solidFill>
                  <a:srgbClr val="0070C0"/>
                </a:solidFill>
                <a:effectLst>
                  <a:outerShdw blurRad="38100" dist="38100" dir="2700000" algn="tl">
                    <a:srgbClr val="000000">
                      <a:alpha val="43137"/>
                    </a:srgbClr>
                  </a:outerShdw>
                </a:effectLst>
              </a:rPr>
              <a:t>Hooke-törvény</a:t>
            </a:r>
          </a:p>
        </p:txBody>
      </p:sp>
      <p:sp>
        <p:nvSpPr>
          <p:cNvPr id="3" name="Szövegdoboz 2"/>
          <p:cNvSpPr txBox="1"/>
          <p:nvPr/>
        </p:nvSpPr>
        <p:spPr>
          <a:xfrm>
            <a:off x="182880" y="1005840"/>
            <a:ext cx="11450320" cy="6063198"/>
          </a:xfrm>
          <a:prstGeom prst="rect">
            <a:avLst/>
          </a:prstGeom>
          <a:noFill/>
        </p:spPr>
        <p:txBody>
          <a:bodyPr wrap="square" rtlCol="0">
            <a:spAutoFit/>
          </a:bodyPr>
          <a:lstStyle/>
          <a:p>
            <a:r>
              <a:rPr lang="hu-HU" sz="2800" b="1" i="1" dirty="0">
                <a:solidFill>
                  <a:srgbClr val="0070C0"/>
                </a:solidFill>
                <a:latin typeface="Arial" panose="020B0604020202020204" pitchFamily="34" charset="0"/>
              </a:rPr>
              <a:t>Hooke-törvénye a </a:t>
            </a:r>
            <a:r>
              <a:rPr lang="el-GR" sz="2800" b="1" i="1" dirty="0">
                <a:solidFill>
                  <a:srgbClr val="0070C0"/>
                </a:solidFill>
                <a:latin typeface="Arial" panose="020B0604020202020204" pitchFamily="34" charset="0"/>
              </a:rPr>
              <a:t>σ</a:t>
            </a:r>
            <a:r>
              <a:rPr lang="hu-HU" sz="2800" b="1" i="1" dirty="0">
                <a:solidFill>
                  <a:srgbClr val="0070C0"/>
                </a:solidFill>
                <a:latin typeface="Arial" panose="020B0604020202020204" pitchFamily="34" charset="0"/>
              </a:rPr>
              <a:t>= f(</a:t>
            </a:r>
            <a:r>
              <a:rPr lang="el-GR" sz="2800" b="1" i="1" dirty="0">
                <a:solidFill>
                  <a:srgbClr val="0070C0"/>
                </a:solidFill>
                <a:latin typeface="Arial" panose="020B0604020202020204" pitchFamily="34" charset="0"/>
              </a:rPr>
              <a:t>ε</a:t>
            </a:r>
            <a:r>
              <a:rPr lang="hu-HU" sz="2800" b="1" i="1" dirty="0">
                <a:solidFill>
                  <a:srgbClr val="0070C0"/>
                </a:solidFill>
                <a:latin typeface="Arial" panose="020B0604020202020204" pitchFamily="34" charset="0"/>
              </a:rPr>
              <a:t>) függvénykapcsolatot vizsgálja</a:t>
            </a:r>
          </a:p>
          <a:p>
            <a:r>
              <a:rPr lang="hu-HU" sz="2800" b="1" i="1" dirty="0">
                <a:solidFill>
                  <a:srgbClr val="0070C0"/>
                </a:solidFill>
                <a:latin typeface="Arial" panose="020B0604020202020204" pitchFamily="34" charset="0"/>
              </a:rPr>
              <a:t>Az egyenletes nyúlás szakaszában a fajlagos nyúlás egyenesen arányos a feszültséggel</a:t>
            </a:r>
            <a:r>
              <a:rPr lang="hu-HU" sz="2800" b="1" i="1" dirty="0" smtClean="0">
                <a:solidFill>
                  <a:srgbClr val="0070C0"/>
                </a:solidFill>
                <a:latin typeface="Arial" panose="020B0604020202020204" pitchFamily="34" charset="0"/>
              </a:rPr>
              <a:t>.</a:t>
            </a:r>
            <a:r>
              <a:rPr lang="hu-HU" sz="2800" b="1" i="1" dirty="0">
                <a:solidFill>
                  <a:srgbClr val="0070C0"/>
                </a:solidFill>
                <a:latin typeface="Arial" panose="020B0604020202020204" pitchFamily="34" charset="0"/>
              </a:rPr>
              <a:t> E=</a:t>
            </a:r>
            <a:r>
              <a:rPr lang="hu-HU" sz="2800" b="1" i="1" dirty="0">
                <a:solidFill>
                  <a:srgbClr val="0070C0"/>
                </a:solidFill>
                <a:latin typeface="Arial" panose="020B0604020202020204" pitchFamily="34" charset="0"/>
                <a:sym typeface="Symbol" panose="05050102010706020507" pitchFamily="18" charset="2"/>
              </a:rPr>
              <a:t></a:t>
            </a:r>
            <a:r>
              <a:rPr lang="hu-HU" sz="2800" b="1" i="1" dirty="0">
                <a:solidFill>
                  <a:srgbClr val="0070C0"/>
                </a:solidFill>
                <a:latin typeface="Arial" panose="020B0604020202020204" pitchFamily="34" charset="0"/>
              </a:rPr>
              <a:t>/</a:t>
            </a:r>
            <a:r>
              <a:rPr lang="hu-HU" sz="2800" b="1" i="1" dirty="0">
                <a:solidFill>
                  <a:srgbClr val="0070C0"/>
                </a:solidFill>
                <a:latin typeface="Arial" panose="020B0604020202020204" pitchFamily="34" charset="0"/>
                <a:sym typeface="Symbol" panose="05050102010706020507" pitchFamily="18" charset="2"/>
              </a:rPr>
              <a:t></a:t>
            </a:r>
          </a:p>
          <a:p>
            <a:endParaRPr lang="hu-HU" sz="2800" b="1" i="1" dirty="0" smtClean="0">
              <a:solidFill>
                <a:srgbClr val="0070C0"/>
              </a:solidFill>
              <a:latin typeface="Arial" panose="020B0604020202020204" pitchFamily="34" charset="0"/>
            </a:endParaRPr>
          </a:p>
          <a:p>
            <a:r>
              <a:rPr lang="hu-HU" sz="2800" b="1" i="1" dirty="0" smtClean="0">
                <a:solidFill>
                  <a:srgbClr val="0070C0"/>
                </a:solidFill>
                <a:latin typeface="Arial" panose="020B0604020202020204" pitchFamily="34" charset="0"/>
              </a:rPr>
              <a:t>feszültség:</a:t>
            </a:r>
            <a:endParaRPr lang="hu-HU" sz="2800" b="1" i="1" dirty="0">
              <a:solidFill>
                <a:srgbClr val="0070C0"/>
              </a:solidFill>
              <a:latin typeface="Arial" panose="020B0604020202020204" pitchFamily="34" charset="0"/>
            </a:endParaRPr>
          </a:p>
          <a:p>
            <a:endParaRPr lang="hu-HU" sz="2800" b="1" i="1" dirty="0">
              <a:solidFill>
                <a:srgbClr val="0070C0"/>
              </a:solidFill>
              <a:latin typeface="Arial" panose="020B0604020202020204" pitchFamily="34" charset="0"/>
            </a:endParaRPr>
          </a:p>
          <a:p>
            <a:r>
              <a:rPr lang="hu-HU" sz="2800" b="1" i="1" dirty="0" smtClean="0">
                <a:solidFill>
                  <a:srgbClr val="0070C0"/>
                </a:solidFill>
                <a:latin typeface="Arial" panose="020B0604020202020204" pitchFamily="34" charset="0"/>
              </a:rPr>
              <a:t>fajlagos nyúlás: </a:t>
            </a:r>
            <a:r>
              <a:rPr lang="el-GR" sz="3600" i="1" dirty="0">
                <a:solidFill>
                  <a:srgbClr val="0070C0"/>
                </a:solidFill>
                <a:latin typeface="Arial" panose="020B0604020202020204" pitchFamily="34" charset="0"/>
              </a:rPr>
              <a:t>ε</a:t>
            </a:r>
            <a:r>
              <a:rPr lang="hu-HU" sz="2800" b="1" i="1" dirty="0">
                <a:solidFill>
                  <a:srgbClr val="0070C0"/>
                </a:solidFill>
                <a:latin typeface="Arial" panose="020B0604020202020204" pitchFamily="34" charset="0"/>
              </a:rPr>
              <a:t>=  </a:t>
            </a:r>
          </a:p>
          <a:p>
            <a:pPr indent="849313" algn="just"/>
            <a:endParaRPr lang="hu-HU" sz="2800" b="1" i="1" dirty="0">
              <a:solidFill>
                <a:srgbClr val="0070C0"/>
              </a:solidFill>
              <a:latin typeface="Arial" panose="020B0604020202020204" pitchFamily="34" charset="0"/>
            </a:endParaRPr>
          </a:p>
          <a:p>
            <a:pPr marL="985838" indent="-985838" algn="just"/>
            <a:r>
              <a:rPr lang="hu-HU" sz="2800" b="1" i="1" dirty="0" smtClean="0">
                <a:solidFill>
                  <a:srgbClr val="0070C0"/>
                </a:solidFill>
                <a:latin typeface="Arial" panose="020B0604020202020204" pitchFamily="34" charset="0"/>
              </a:rPr>
              <a:t>Ahol: F </a:t>
            </a:r>
            <a:r>
              <a:rPr lang="hu-HU" sz="2800" b="1" i="1" dirty="0">
                <a:solidFill>
                  <a:srgbClr val="0070C0"/>
                </a:solidFill>
                <a:latin typeface="Arial" panose="020B0604020202020204" pitchFamily="34" charset="0"/>
              </a:rPr>
              <a:t>az </a:t>
            </a:r>
            <a:r>
              <a:rPr lang="hu-HU" sz="2800" b="1" i="1" dirty="0" smtClean="0">
                <a:solidFill>
                  <a:srgbClr val="0070C0"/>
                </a:solidFill>
                <a:latin typeface="Arial" panose="020B0604020202020204" pitchFamily="34" charset="0"/>
              </a:rPr>
              <a:t>erő</a:t>
            </a:r>
          </a:p>
          <a:p>
            <a:pPr marL="985838" indent="-985838" algn="just"/>
            <a:r>
              <a:rPr lang="hu-HU" sz="2800" b="1" i="1" dirty="0">
                <a:solidFill>
                  <a:srgbClr val="0070C0"/>
                </a:solidFill>
                <a:latin typeface="Arial" panose="020B0604020202020204" pitchFamily="34" charset="0"/>
              </a:rPr>
              <a:t>	</a:t>
            </a:r>
            <a:r>
              <a:rPr lang="hu-HU" sz="2800" b="1" i="1" dirty="0" smtClean="0">
                <a:solidFill>
                  <a:srgbClr val="0070C0"/>
                </a:solidFill>
                <a:latin typeface="Arial" panose="020B0604020202020204" pitchFamily="34" charset="0"/>
              </a:rPr>
              <a:t>E </a:t>
            </a:r>
            <a:r>
              <a:rPr lang="hu-HU" sz="2800" b="1" i="1" dirty="0">
                <a:solidFill>
                  <a:srgbClr val="0070C0"/>
                </a:solidFill>
                <a:latin typeface="Arial" panose="020B0604020202020204" pitchFamily="34" charset="0"/>
              </a:rPr>
              <a:t>rugalmassági (modulus) </a:t>
            </a:r>
            <a:r>
              <a:rPr lang="hu-HU" sz="2800" b="1" i="1" dirty="0" smtClean="0">
                <a:solidFill>
                  <a:srgbClr val="0070C0"/>
                </a:solidFill>
                <a:latin typeface="Arial" panose="020B0604020202020204" pitchFamily="34" charset="0"/>
              </a:rPr>
              <a:t>tényező</a:t>
            </a:r>
          </a:p>
          <a:p>
            <a:pPr marL="985838" indent="-985838" algn="just"/>
            <a:r>
              <a:rPr lang="hu-HU" sz="2800" b="1" i="1" dirty="0" smtClean="0">
                <a:solidFill>
                  <a:srgbClr val="0070C0"/>
                </a:solidFill>
                <a:latin typeface="Arial" panose="020B0604020202020204" pitchFamily="34" charset="0"/>
              </a:rPr>
              <a:t>	</a:t>
            </a:r>
            <a:r>
              <a:rPr lang="el-GR" sz="2800" b="1" i="1" dirty="0" smtClean="0">
                <a:solidFill>
                  <a:srgbClr val="0070C0"/>
                </a:solidFill>
                <a:latin typeface="Arial" panose="020B0604020202020204" pitchFamily="34" charset="0"/>
              </a:rPr>
              <a:t>Δ</a:t>
            </a:r>
            <a:r>
              <a:rPr lang="hu-HU" sz="2800" b="1" i="1" dirty="0">
                <a:solidFill>
                  <a:srgbClr val="0070C0"/>
                </a:solidFill>
                <a:latin typeface="Arial" panose="020B0604020202020204" pitchFamily="34" charset="0"/>
              </a:rPr>
              <a:t>l a relatív </a:t>
            </a:r>
            <a:r>
              <a:rPr lang="hu-HU" sz="2800" b="1" i="1" dirty="0" smtClean="0">
                <a:solidFill>
                  <a:srgbClr val="0070C0"/>
                </a:solidFill>
                <a:latin typeface="Arial" panose="020B0604020202020204" pitchFamily="34" charset="0"/>
              </a:rPr>
              <a:t>megnyúlás</a:t>
            </a:r>
          </a:p>
          <a:p>
            <a:pPr marL="985838" indent="-985838" algn="just"/>
            <a:r>
              <a:rPr lang="hu-HU" sz="2800" b="1" i="1" dirty="0" smtClean="0">
                <a:solidFill>
                  <a:srgbClr val="0070C0"/>
                </a:solidFill>
                <a:latin typeface="Arial" panose="020B0604020202020204" pitchFamily="34" charset="0"/>
              </a:rPr>
              <a:t>	</a:t>
            </a:r>
            <a:r>
              <a:rPr lang="hu-HU" sz="2800" b="1" i="1" dirty="0" err="1" smtClean="0">
                <a:solidFill>
                  <a:srgbClr val="0070C0"/>
                </a:solidFill>
                <a:latin typeface="Arial" panose="020B0604020202020204" pitchFamily="34" charset="0"/>
              </a:rPr>
              <a:t>lo</a:t>
            </a:r>
            <a:r>
              <a:rPr lang="hu-HU" sz="2800" b="1" i="1" dirty="0" smtClean="0">
                <a:solidFill>
                  <a:srgbClr val="0070C0"/>
                </a:solidFill>
                <a:latin typeface="Arial" panose="020B0604020202020204" pitchFamily="34" charset="0"/>
              </a:rPr>
              <a:t> </a:t>
            </a:r>
            <a:r>
              <a:rPr lang="hu-HU" sz="2800" b="1" i="1" dirty="0">
                <a:solidFill>
                  <a:srgbClr val="0070C0"/>
                </a:solidFill>
                <a:latin typeface="Arial" panose="020B0604020202020204" pitchFamily="34" charset="0"/>
              </a:rPr>
              <a:t>a kezdeti </a:t>
            </a:r>
            <a:r>
              <a:rPr lang="hu-HU" sz="2800" b="1" i="1" dirty="0" smtClean="0">
                <a:solidFill>
                  <a:srgbClr val="0070C0"/>
                </a:solidFill>
                <a:latin typeface="Arial" panose="020B0604020202020204" pitchFamily="34" charset="0"/>
              </a:rPr>
              <a:t>hossz</a:t>
            </a:r>
          </a:p>
          <a:p>
            <a:pPr marL="985838" indent="-985838" algn="just"/>
            <a:r>
              <a:rPr lang="hu-HU" sz="2800" b="1" i="1" dirty="0" smtClean="0">
                <a:solidFill>
                  <a:srgbClr val="0070C0"/>
                </a:solidFill>
                <a:latin typeface="Arial" panose="020B0604020202020204" pitchFamily="34" charset="0"/>
              </a:rPr>
              <a:t>	</a:t>
            </a:r>
            <a:r>
              <a:rPr lang="el-GR" sz="2800" b="1" i="1" dirty="0" smtClean="0">
                <a:solidFill>
                  <a:srgbClr val="0070C0"/>
                </a:solidFill>
                <a:latin typeface="Arial" panose="020B0604020202020204" pitchFamily="34" charset="0"/>
              </a:rPr>
              <a:t>ε</a:t>
            </a:r>
            <a:r>
              <a:rPr lang="hu-HU" sz="2800" b="1" i="1" dirty="0" smtClean="0">
                <a:solidFill>
                  <a:srgbClr val="0070C0"/>
                </a:solidFill>
                <a:latin typeface="Arial" panose="020B0604020202020204" pitchFamily="34" charset="0"/>
              </a:rPr>
              <a:t> </a:t>
            </a:r>
            <a:r>
              <a:rPr lang="hu-HU" sz="2800" b="1" i="1" dirty="0">
                <a:solidFill>
                  <a:srgbClr val="0070C0"/>
                </a:solidFill>
                <a:latin typeface="Arial" panose="020B0604020202020204" pitchFamily="34" charset="0"/>
              </a:rPr>
              <a:t>fajlagos nyúlás</a:t>
            </a:r>
          </a:p>
          <a:p>
            <a:endParaRPr lang="hu-HU" sz="1600" dirty="0" smtClean="0"/>
          </a:p>
        </p:txBody>
      </p:sp>
      <p:graphicFrame>
        <p:nvGraphicFramePr>
          <p:cNvPr id="8" name="Object 6"/>
          <p:cNvGraphicFramePr>
            <a:graphicFrameLocks noChangeAspect="1"/>
          </p:cNvGraphicFramePr>
          <p:nvPr>
            <p:extLst>
              <p:ext uri="{D42A27DB-BD31-4B8C-83A1-F6EECF244321}">
                <p14:modId xmlns:p14="http://schemas.microsoft.com/office/powerpoint/2010/main" val="441618779"/>
              </p:ext>
            </p:extLst>
          </p:nvPr>
        </p:nvGraphicFramePr>
        <p:xfrm>
          <a:off x="2133511" y="2559282"/>
          <a:ext cx="2343911" cy="729374"/>
        </p:xfrm>
        <a:graphic>
          <a:graphicData uri="http://schemas.openxmlformats.org/presentationml/2006/ole">
            <mc:AlternateContent xmlns:mc="http://schemas.openxmlformats.org/markup-compatibility/2006">
              <mc:Choice xmlns:v="urn:schemas-microsoft-com:vml" Requires="v">
                <p:oleObj spid="_x0000_s16400" name="Equation" r:id="rId3" imgW="571320" imgH="177480" progId="Equation.3">
                  <p:embed/>
                </p:oleObj>
              </mc:Choice>
              <mc:Fallback>
                <p:oleObj name="Equation" r:id="rId3" imgW="571320" imgH="177480" progId="Equation.3">
                  <p:embed/>
                  <p:pic>
                    <p:nvPicPr>
                      <p:cNvPr id="0" name=""/>
                      <p:cNvPicPr>
                        <a:picLocks noChangeAspect="1" noChangeArrowheads="1"/>
                      </p:cNvPicPr>
                      <p:nvPr/>
                    </p:nvPicPr>
                    <p:blipFill>
                      <a:blip r:embed="rId4"/>
                      <a:srcRect/>
                      <a:stretch>
                        <a:fillRect/>
                      </a:stretch>
                    </p:blipFill>
                    <p:spPr bwMode="auto">
                      <a:xfrm>
                        <a:off x="2133511" y="2559282"/>
                        <a:ext cx="2343911" cy="729374"/>
                      </a:xfrm>
                      <a:prstGeom prst="rect">
                        <a:avLst/>
                      </a:prstGeom>
                      <a:noFill/>
                      <a:ln>
                        <a:noFill/>
                      </a:ln>
                      <a:effectLst/>
                    </p:spPr>
                  </p:pic>
                </p:oleObj>
              </mc:Fallback>
            </mc:AlternateContent>
          </a:graphicData>
        </a:graphic>
      </p:graphicFrame>
      <p:graphicFrame>
        <p:nvGraphicFramePr>
          <p:cNvPr id="10" name="Object 7"/>
          <p:cNvGraphicFramePr>
            <a:graphicFrameLocks noGrp="1" noChangeAspect="1"/>
          </p:cNvGraphicFramePr>
          <p:nvPr>
            <p:ph sz="half" idx="4294967295"/>
            <p:extLst>
              <p:ext uri="{D42A27DB-BD31-4B8C-83A1-F6EECF244321}">
                <p14:modId xmlns:p14="http://schemas.microsoft.com/office/powerpoint/2010/main" val="3187298667"/>
              </p:ext>
            </p:extLst>
          </p:nvPr>
        </p:nvGraphicFramePr>
        <p:xfrm>
          <a:off x="3488347" y="3504069"/>
          <a:ext cx="860133" cy="953793"/>
        </p:xfrm>
        <a:graphic>
          <a:graphicData uri="http://schemas.openxmlformats.org/presentationml/2006/ole">
            <mc:AlternateContent xmlns:mc="http://schemas.openxmlformats.org/markup-compatibility/2006">
              <mc:Choice xmlns:v="urn:schemas-microsoft-com:vml" Requires="v">
                <p:oleObj spid="_x0000_s16401" name="Egyenlet" r:id="rId5" imgW="164957" imgH="253780" progId="Equation.3">
                  <p:embed/>
                </p:oleObj>
              </mc:Choice>
              <mc:Fallback>
                <p:oleObj name="Egyenlet" r:id="rId5" imgW="164957" imgH="2537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8347" y="3504069"/>
                        <a:ext cx="860133" cy="9537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94605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hu-HU" b="1" smtClean="0">
                <a:solidFill>
                  <a:srgbClr val="663300"/>
                </a:solidFill>
              </a:rPr>
              <a:t>A hajlítás</a:t>
            </a:r>
          </a:p>
        </p:txBody>
      </p:sp>
      <p:sp>
        <p:nvSpPr>
          <p:cNvPr id="23555" name="Rectangle 3"/>
          <p:cNvSpPr>
            <a:spLocks noGrp="1" noChangeArrowheads="1"/>
          </p:cNvSpPr>
          <p:nvPr>
            <p:ph type="body" sz="half" idx="1"/>
          </p:nvPr>
        </p:nvSpPr>
        <p:spPr>
          <a:xfrm>
            <a:off x="539751" y="2901950"/>
            <a:ext cx="11245849" cy="3527425"/>
          </a:xfrm>
        </p:spPr>
        <p:txBody>
          <a:bodyPr>
            <a:normAutofit fontScale="85000" lnSpcReduction="20000"/>
          </a:bodyPr>
          <a:lstStyle/>
          <a:p>
            <a:pPr marL="0" indent="0" eaLnBrk="1" hangingPunct="1">
              <a:buFontTx/>
              <a:buNone/>
            </a:pPr>
            <a:r>
              <a:rPr lang="hu-HU" sz="2800" b="1" i="1" dirty="0">
                <a:solidFill>
                  <a:srgbClr val="0070C0"/>
                </a:solidFill>
                <a:latin typeface="Arial" panose="020B0604020202020204" pitchFamily="34" charset="0"/>
              </a:rPr>
              <a:t>Állandó keresztmetszetű egyenes rudat a végein közös síkban fekvő, azonos nagyságú, ellentétes értelmű </a:t>
            </a:r>
            <a:r>
              <a:rPr lang="hu-HU" sz="2800" b="1" i="1" dirty="0" err="1">
                <a:solidFill>
                  <a:srgbClr val="0070C0"/>
                </a:solidFill>
                <a:latin typeface="Arial" panose="020B0604020202020204" pitchFamily="34" charset="0"/>
              </a:rPr>
              <a:t>Mh</a:t>
            </a:r>
            <a:r>
              <a:rPr lang="hu-HU" sz="2800" b="1" i="1" dirty="0">
                <a:solidFill>
                  <a:srgbClr val="0070C0"/>
                </a:solidFill>
                <a:latin typeface="Arial" panose="020B0604020202020204" pitchFamily="34" charset="0"/>
              </a:rPr>
              <a:t> nyomatékú erőpárok terhelnek.</a:t>
            </a:r>
          </a:p>
          <a:p>
            <a:pPr marL="0" indent="0" eaLnBrk="1" hangingPunct="1">
              <a:buFontTx/>
              <a:buNone/>
            </a:pPr>
            <a:r>
              <a:rPr lang="hu-HU" sz="2800" b="1" i="1" dirty="0">
                <a:solidFill>
                  <a:srgbClr val="0070C0"/>
                </a:solidFill>
                <a:latin typeface="Arial" panose="020B0604020202020204" pitchFamily="34" charset="0"/>
              </a:rPr>
              <a:t>A hajlítás tengelyében a feszültség 0, a szélső szálban pedig a legnagyobb</a:t>
            </a:r>
          </a:p>
          <a:p>
            <a:pPr marL="0" indent="0" eaLnBrk="1" hangingPunct="1">
              <a:buFontTx/>
              <a:buNone/>
            </a:pPr>
            <a:r>
              <a:rPr lang="hu-HU" sz="2800" b="1" i="1" dirty="0">
                <a:solidFill>
                  <a:srgbClr val="0070C0"/>
                </a:solidFill>
                <a:latin typeface="Arial" panose="020B0604020202020204" pitchFamily="34" charset="0"/>
              </a:rPr>
              <a:t>A hajlítás alapegyenlete:</a:t>
            </a:r>
          </a:p>
          <a:p>
            <a:pPr marL="0" indent="0" eaLnBrk="1" hangingPunct="1">
              <a:lnSpc>
                <a:spcPct val="70000"/>
              </a:lnSpc>
              <a:buFontTx/>
              <a:buNone/>
            </a:pPr>
            <a:r>
              <a:rPr lang="hu-HU" sz="2800" b="1" i="1" dirty="0">
                <a:solidFill>
                  <a:srgbClr val="0070C0"/>
                </a:solidFill>
                <a:latin typeface="Arial" panose="020B0604020202020204" pitchFamily="34" charset="0"/>
              </a:rPr>
              <a:t>					   </a:t>
            </a:r>
            <a:r>
              <a:rPr lang="hu-HU" sz="2800" b="1" i="1" dirty="0" err="1">
                <a:solidFill>
                  <a:srgbClr val="0070C0"/>
                </a:solidFill>
                <a:latin typeface="Arial" panose="020B0604020202020204" pitchFamily="34" charset="0"/>
              </a:rPr>
              <a:t>Mh</a:t>
            </a:r>
            <a:endParaRPr lang="hu-HU" sz="2800" b="1" i="1" dirty="0">
              <a:solidFill>
                <a:srgbClr val="0070C0"/>
              </a:solidFill>
              <a:latin typeface="Arial" panose="020B0604020202020204" pitchFamily="34" charset="0"/>
            </a:endParaRPr>
          </a:p>
          <a:p>
            <a:pPr marL="0" indent="0" eaLnBrk="1" hangingPunct="1">
              <a:lnSpc>
                <a:spcPct val="70000"/>
              </a:lnSpc>
              <a:buFontTx/>
              <a:buNone/>
            </a:pPr>
            <a:r>
              <a:rPr lang="hu-HU" sz="2800" b="1" i="1" dirty="0">
                <a:solidFill>
                  <a:srgbClr val="0070C0"/>
                </a:solidFill>
                <a:latin typeface="Arial" panose="020B0604020202020204" pitchFamily="34" charset="0"/>
              </a:rPr>
              <a:t>				</a:t>
            </a:r>
            <a:r>
              <a:rPr lang="el-GR" sz="2800" b="1" i="1" dirty="0">
                <a:solidFill>
                  <a:srgbClr val="0070C0"/>
                </a:solidFill>
                <a:latin typeface="Arial" panose="020B0604020202020204" pitchFamily="34" charset="0"/>
              </a:rPr>
              <a:t>σ</a:t>
            </a:r>
            <a:r>
              <a:rPr lang="hu-HU" sz="2800" b="1" i="1" dirty="0" err="1">
                <a:solidFill>
                  <a:srgbClr val="0070C0"/>
                </a:solidFill>
                <a:latin typeface="Arial" panose="020B0604020202020204" pitchFamily="34" charset="0"/>
              </a:rPr>
              <a:t>max</a:t>
            </a:r>
            <a:r>
              <a:rPr lang="hu-HU" sz="2800" b="1" i="1" dirty="0">
                <a:solidFill>
                  <a:srgbClr val="0070C0"/>
                </a:solidFill>
                <a:latin typeface="Arial" panose="020B0604020202020204" pitchFamily="34" charset="0"/>
              </a:rPr>
              <a:t> =</a:t>
            </a:r>
          </a:p>
          <a:p>
            <a:pPr marL="0" indent="0" eaLnBrk="1" hangingPunct="1">
              <a:lnSpc>
                <a:spcPct val="70000"/>
              </a:lnSpc>
              <a:buFontTx/>
              <a:buNone/>
            </a:pPr>
            <a:r>
              <a:rPr lang="hu-HU" sz="2800" b="1" i="1" dirty="0">
                <a:solidFill>
                  <a:srgbClr val="0070C0"/>
                </a:solidFill>
                <a:latin typeface="Arial" panose="020B0604020202020204" pitchFamily="34" charset="0"/>
              </a:rPr>
              <a:t>   					    K</a:t>
            </a:r>
          </a:p>
          <a:p>
            <a:pPr marL="0" indent="0" eaLnBrk="1" hangingPunct="1">
              <a:lnSpc>
                <a:spcPct val="70000"/>
              </a:lnSpc>
              <a:buFontTx/>
              <a:buNone/>
            </a:pPr>
            <a:endParaRPr lang="hu-HU" sz="2800" b="1" i="1" dirty="0">
              <a:solidFill>
                <a:srgbClr val="0070C0"/>
              </a:solidFill>
              <a:latin typeface="Arial" panose="020B0604020202020204" pitchFamily="34" charset="0"/>
            </a:endParaRPr>
          </a:p>
          <a:p>
            <a:pPr marL="0" indent="0">
              <a:buNone/>
            </a:pPr>
            <a:r>
              <a:rPr lang="hu-HU" sz="2800" b="1" i="1" dirty="0">
                <a:solidFill>
                  <a:srgbClr val="0070C0"/>
                </a:solidFill>
                <a:latin typeface="Arial" panose="020B0604020202020204" pitchFamily="34" charset="0"/>
              </a:rPr>
              <a:t>K Keresztmetszeti tényező, amely a keresztmetszet alakjára és méreteire, és a szélső szál távolságára utal.</a:t>
            </a:r>
            <a:endParaRPr lang="el-GR" sz="2800" b="1" i="1" dirty="0">
              <a:solidFill>
                <a:srgbClr val="0070C0"/>
              </a:solidFill>
              <a:latin typeface="Arial" panose="020B0604020202020204" pitchFamily="34" charset="0"/>
            </a:endParaRPr>
          </a:p>
          <a:p>
            <a:pPr marL="0" indent="0" eaLnBrk="1" hangingPunct="1">
              <a:buFontTx/>
              <a:buNone/>
            </a:pPr>
            <a:endParaRPr lang="hu-HU" sz="1800" b="1" dirty="0">
              <a:solidFill>
                <a:srgbClr val="663300"/>
              </a:solidFill>
            </a:endParaRPr>
          </a:p>
        </p:txBody>
      </p:sp>
      <p:pic>
        <p:nvPicPr>
          <p:cNvPr id="23556" name="Picture 5" descr="hajlít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59151" y="1125538"/>
            <a:ext cx="5184775" cy="17764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Line 4"/>
          <p:cNvSpPr>
            <a:spLocks noChangeShapeType="1"/>
          </p:cNvSpPr>
          <p:nvPr/>
        </p:nvSpPr>
        <p:spPr bwMode="auto">
          <a:xfrm>
            <a:off x="5390198" y="4767263"/>
            <a:ext cx="792162"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623891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hu-HU" sz="4000" b="1">
                <a:solidFill>
                  <a:srgbClr val="663300"/>
                </a:solidFill>
              </a:rPr>
              <a:t>Tartó támasztóerőinek méretezése</a:t>
            </a:r>
          </a:p>
        </p:txBody>
      </p:sp>
      <p:sp>
        <p:nvSpPr>
          <p:cNvPr id="17411" name="Rectangle 3"/>
          <p:cNvSpPr>
            <a:spLocks noGrp="1" noChangeArrowheads="1"/>
          </p:cNvSpPr>
          <p:nvPr>
            <p:ph idx="1"/>
          </p:nvPr>
        </p:nvSpPr>
        <p:spPr/>
        <p:txBody>
          <a:bodyPr rtlCol="0">
            <a:normAutofit fontScale="85000" lnSpcReduction="20000"/>
          </a:bodyPr>
          <a:lstStyle/>
          <a:p>
            <a:pPr>
              <a:buNone/>
              <a:defRPr/>
            </a:pPr>
            <a:r>
              <a:rPr lang="hu-HU" sz="2000" b="1">
                <a:solidFill>
                  <a:srgbClr val="663300"/>
                </a:solidFill>
              </a:rPr>
              <a:t>Méretezés tiszta hajlításra:</a:t>
            </a:r>
          </a:p>
          <a:p>
            <a:pPr>
              <a:buNone/>
              <a:defRPr/>
            </a:pPr>
            <a:r>
              <a:rPr lang="hu-HU" sz="2000" b="1">
                <a:solidFill>
                  <a:srgbClr val="663300"/>
                </a:solidFill>
              </a:rPr>
              <a:t>Feszültség szempontjából a tiszta hajlítással terhelt rudakat az alapegyenlet felhasználásával méretezzük (ellenőrizzük).</a:t>
            </a:r>
          </a:p>
          <a:p>
            <a:pPr>
              <a:buNone/>
              <a:defRPr/>
            </a:pPr>
            <a:endParaRPr lang="hu-HU" sz="2000" b="1">
              <a:solidFill>
                <a:srgbClr val="663300"/>
              </a:solidFill>
            </a:endParaRPr>
          </a:p>
          <a:p>
            <a:pPr>
              <a:buNone/>
              <a:defRPr/>
            </a:pPr>
            <a:r>
              <a:rPr lang="hu-HU" sz="2000" b="1">
                <a:solidFill>
                  <a:srgbClr val="663300"/>
                </a:solidFill>
              </a:rPr>
              <a:t>Először a szükséges keresztmetszeti tényezőt számítjuk ki a terhelés és a megengedett feszültség ismeretében.</a:t>
            </a:r>
          </a:p>
          <a:p>
            <a:pPr>
              <a:buNone/>
              <a:defRPr/>
            </a:pPr>
            <a:endParaRPr lang="hu-HU" sz="2000" b="1">
              <a:solidFill>
                <a:srgbClr val="663300"/>
              </a:solidFill>
            </a:endParaRPr>
          </a:p>
          <a:p>
            <a:pPr>
              <a:lnSpc>
                <a:spcPct val="70000"/>
              </a:lnSpc>
              <a:buNone/>
              <a:defRPr/>
            </a:pPr>
            <a:r>
              <a:rPr lang="hu-HU" sz="2000" b="1">
                <a:solidFill>
                  <a:srgbClr val="663300"/>
                </a:solidFill>
              </a:rPr>
              <a:t>				       M</a:t>
            </a:r>
            <a:r>
              <a:rPr lang="hu-HU" sz="2000" b="1" baseline="-25000">
                <a:solidFill>
                  <a:srgbClr val="663300"/>
                </a:solidFill>
                <a:cs typeface="Arial" panose="020B0604020202020204" pitchFamily="34" charset="0"/>
              </a:rPr>
              <a:t>h</a:t>
            </a:r>
          </a:p>
          <a:p>
            <a:pPr>
              <a:lnSpc>
                <a:spcPct val="70000"/>
              </a:lnSpc>
              <a:buNone/>
              <a:defRPr/>
            </a:pPr>
            <a:r>
              <a:rPr lang="hu-HU" sz="2000" b="1">
                <a:solidFill>
                  <a:srgbClr val="663300"/>
                </a:solidFill>
              </a:rPr>
              <a:t>			</a:t>
            </a:r>
            <a:r>
              <a:rPr lang="hu-HU" sz="2000" b="1">
                <a:solidFill>
                  <a:srgbClr val="663300"/>
                </a:solidFill>
                <a:cs typeface="Arial" panose="020B0604020202020204" pitchFamily="34" charset="0"/>
              </a:rPr>
              <a:t>K</a:t>
            </a:r>
            <a:r>
              <a:rPr lang="hu-HU" sz="2000" b="1" baseline="-25000">
                <a:solidFill>
                  <a:srgbClr val="663300"/>
                </a:solidFill>
                <a:cs typeface="Arial" panose="020B0604020202020204" pitchFamily="34" charset="0"/>
              </a:rPr>
              <a:t>szüks</a:t>
            </a:r>
            <a:r>
              <a:rPr lang="hu-HU" sz="2000" b="1">
                <a:solidFill>
                  <a:srgbClr val="663300"/>
                </a:solidFill>
                <a:cs typeface="Arial" panose="020B0604020202020204" pitchFamily="34" charset="0"/>
              </a:rPr>
              <a:t> =</a:t>
            </a:r>
          </a:p>
          <a:p>
            <a:pPr>
              <a:lnSpc>
                <a:spcPct val="70000"/>
              </a:lnSpc>
              <a:buNone/>
              <a:defRPr/>
            </a:pPr>
            <a:r>
              <a:rPr lang="hu-HU" sz="2000" b="1">
                <a:solidFill>
                  <a:srgbClr val="663300"/>
                </a:solidFill>
                <a:cs typeface="Arial" panose="020B0604020202020204" pitchFamily="34" charset="0"/>
              </a:rPr>
              <a:t>				      </a:t>
            </a:r>
            <a:r>
              <a:rPr lang="el-GR" sz="2000" b="1">
                <a:solidFill>
                  <a:srgbClr val="663300"/>
                </a:solidFill>
                <a:cs typeface="Arial" panose="020B0604020202020204" pitchFamily="34" charset="0"/>
              </a:rPr>
              <a:t>σ</a:t>
            </a:r>
            <a:r>
              <a:rPr lang="hu-HU" sz="2000" b="1" baseline="-25000">
                <a:solidFill>
                  <a:srgbClr val="663300"/>
                </a:solidFill>
                <a:cs typeface="Arial" panose="020B0604020202020204" pitchFamily="34" charset="0"/>
              </a:rPr>
              <a:t>meg</a:t>
            </a:r>
          </a:p>
          <a:p>
            <a:pPr>
              <a:lnSpc>
                <a:spcPct val="70000"/>
              </a:lnSpc>
              <a:buNone/>
              <a:defRPr/>
            </a:pPr>
            <a:endParaRPr lang="hu-HU" sz="2000" b="1" baseline="-25000">
              <a:solidFill>
                <a:srgbClr val="663300"/>
              </a:solidFill>
              <a:cs typeface="Arial" panose="020B0604020202020204" pitchFamily="34" charset="0"/>
            </a:endParaRPr>
          </a:p>
          <a:p>
            <a:pPr>
              <a:buNone/>
              <a:defRPr/>
            </a:pPr>
            <a:r>
              <a:rPr lang="hu-HU" sz="2000" b="1">
                <a:solidFill>
                  <a:srgbClr val="663300"/>
                </a:solidFill>
                <a:cs typeface="Arial" panose="020B0604020202020204" pitchFamily="34" charset="0"/>
              </a:rPr>
              <a:t>A keresztmetszet alakját és bizonyos méreteit szabadon választhatjuk, de a keresztmetszeti tényező értéke nem lehet kisebb a kiszámítottnál.</a:t>
            </a:r>
          </a:p>
          <a:p>
            <a:pPr>
              <a:buNone/>
              <a:defRPr/>
            </a:pPr>
            <a:r>
              <a:rPr lang="hu-HU" sz="2000" b="1">
                <a:solidFill>
                  <a:srgbClr val="663300"/>
                </a:solidFill>
                <a:cs typeface="Arial" panose="020B0604020202020204" pitchFamily="34" charset="0"/>
              </a:rPr>
              <a:t>Az adatok táblázatokból kereshetők ki.</a:t>
            </a:r>
            <a:endParaRPr lang="el-GR" sz="2000" b="1">
              <a:solidFill>
                <a:srgbClr val="663300"/>
              </a:solidFill>
              <a:cs typeface="Arial" panose="020B0604020202020204" pitchFamily="34" charset="0"/>
            </a:endParaRPr>
          </a:p>
        </p:txBody>
      </p:sp>
      <p:sp>
        <p:nvSpPr>
          <p:cNvPr id="24580" name="Line 4"/>
          <p:cNvSpPr>
            <a:spLocks noChangeShapeType="1"/>
          </p:cNvSpPr>
          <p:nvPr/>
        </p:nvSpPr>
        <p:spPr bwMode="auto">
          <a:xfrm>
            <a:off x="4029076" y="4495483"/>
            <a:ext cx="1008063"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861549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hu-HU" b="1" smtClean="0">
                <a:solidFill>
                  <a:srgbClr val="663300"/>
                </a:solidFill>
              </a:rPr>
              <a:t>A nyírófeszültség</a:t>
            </a:r>
          </a:p>
        </p:txBody>
      </p:sp>
      <p:sp>
        <p:nvSpPr>
          <p:cNvPr id="25603" name="Rectangle 3"/>
          <p:cNvSpPr>
            <a:spLocks noGrp="1" noChangeArrowheads="1"/>
          </p:cNvSpPr>
          <p:nvPr>
            <p:ph idx="1"/>
          </p:nvPr>
        </p:nvSpPr>
        <p:spPr>
          <a:xfrm>
            <a:off x="1992313" y="2133600"/>
            <a:ext cx="8229600" cy="3455988"/>
          </a:xfrm>
        </p:spPr>
        <p:txBody>
          <a:bodyPr>
            <a:normAutofit/>
          </a:bodyPr>
          <a:lstStyle/>
          <a:p>
            <a:pPr eaLnBrk="1" hangingPunct="1">
              <a:buFontTx/>
              <a:buNone/>
            </a:pPr>
            <a:r>
              <a:rPr lang="hu-HU" sz="2000" b="1">
                <a:solidFill>
                  <a:srgbClr val="663300"/>
                </a:solidFill>
              </a:rPr>
              <a:t>A nyíróerők hatására a nyírásra igénybe vett test két szomszédos keresztmetszete igyekszik elcsúszni egymáson, vagyis a keresztmetszeteken feszültségek ébrednek.</a:t>
            </a:r>
          </a:p>
          <a:p>
            <a:pPr eaLnBrk="1" hangingPunct="1">
              <a:buFontTx/>
              <a:buNone/>
            </a:pPr>
            <a:r>
              <a:rPr lang="hu-HU" sz="2000" b="1">
                <a:solidFill>
                  <a:srgbClr val="663300"/>
                </a:solidFill>
              </a:rPr>
              <a:t>Ezek nagysága a keresztmetszet mentén állandó és eredőjük a nyíróerővel tart egyensúlyt</a:t>
            </a:r>
          </a:p>
          <a:p>
            <a:pPr eaLnBrk="1" hangingPunct="1">
              <a:buFontTx/>
              <a:buNone/>
            </a:pPr>
            <a:r>
              <a:rPr lang="hu-HU" sz="2000" b="1">
                <a:solidFill>
                  <a:srgbClr val="663300"/>
                </a:solidFill>
              </a:rPr>
              <a:t>A tiszta nyírás alapegyenlete:</a:t>
            </a:r>
          </a:p>
          <a:p>
            <a:pPr eaLnBrk="1" hangingPunct="1">
              <a:lnSpc>
                <a:spcPct val="65000"/>
              </a:lnSpc>
              <a:buFontTx/>
              <a:buNone/>
            </a:pPr>
            <a:r>
              <a:rPr lang="hu-HU" sz="2000" b="1">
                <a:solidFill>
                  <a:srgbClr val="663300"/>
                </a:solidFill>
              </a:rPr>
              <a:t>					F</a:t>
            </a:r>
          </a:p>
          <a:p>
            <a:pPr eaLnBrk="1" hangingPunct="1">
              <a:lnSpc>
                <a:spcPct val="65000"/>
              </a:lnSpc>
              <a:buFontTx/>
              <a:buNone/>
            </a:pPr>
            <a:r>
              <a:rPr lang="hu-HU" sz="2000" b="1">
                <a:solidFill>
                  <a:srgbClr val="663300"/>
                </a:solidFill>
              </a:rPr>
              <a:t>				</a:t>
            </a:r>
            <a:r>
              <a:rPr lang="el-GR" sz="2000" b="1">
                <a:solidFill>
                  <a:srgbClr val="663300"/>
                </a:solidFill>
                <a:cs typeface="Arial" panose="020B0604020202020204" pitchFamily="34" charset="0"/>
              </a:rPr>
              <a:t>τ</a:t>
            </a:r>
            <a:r>
              <a:rPr lang="hu-HU" sz="2000" b="1">
                <a:solidFill>
                  <a:srgbClr val="663300"/>
                </a:solidFill>
                <a:cs typeface="Arial" panose="020B0604020202020204" pitchFamily="34" charset="0"/>
              </a:rPr>
              <a:t> =</a:t>
            </a:r>
          </a:p>
          <a:p>
            <a:pPr eaLnBrk="1" hangingPunct="1">
              <a:lnSpc>
                <a:spcPct val="65000"/>
              </a:lnSpc>
              <a:buFontTx/>
              <a:buNone/>
            </a:pPr>
            <a:r>
              <a:rPr lang="hu-HU" sz="2000" b="1">
                <a:solidFill>
                  <a:srgbClr val="663300"/>
                </a:solidFill>
                <a:cs typeface="Arial" panose="020B0604020202020204" pitchFamily="34" charset="0"/>
              </a:rPr>
              <a:t>					A</a:t>
            </a:r>
          </a:p>
          <a:p>
            <a:pPr eaLnBrk="1" hangingPunct="1">
              <a:lnSpc>
                <a:spcPct val="65000"/>
              </a:lnSpc>
              <a:buFontTx/>
              <a:buNone/>
            </a:pPr>
            <a:r>
              <a:rPr lang="hu-HU" sz="2000" b="1">
                <a:solidFill>
                  <a:srgbClr val="663300"/>
                </a:solidFill>
                <a:cs typeface="Arial" panose="020B0604020202020204" pitchFamily="34" charset="0"/>
              </a:rPr>
              <a:t>A – a keresztmetszet területe</a:t>
            </a:r>
          </a:p>
          <a:p>
            <a:pPr eaLnBrk="1" hangingPunct="1">
              <a:lnSpc>
                <a:spcPct val="65000"/>
              </a:lnSpc>
              <a:buFontTx/>
              <a:buNone/>
            </a:pPr>
            <a:endParaRPr lang="el-GR" sz="2000" b="1">
              <a:solidFill>
                <a:srgbClr val="663300"/>
              </a:solidFill>
              <a:cs typeface="Arial" panose="020B0604020202020204" pitchFamily="34" charset="0"/>
            </a:endParaRPr>
          </a:p>
        </p:txBody>
      </p:sp>
      <p:sp>
        <p:nvSpPr>
          <p:cNvPr id="25604" name="Line 4"/>
          <p:cNvSpPr>
            <a:spLocks noChangeShapeType="1"/>
          </p:cNvSpPr>
          <p:nvPr/>
        </p:nvSpPr>
        <p:spPr bwMode="auto">
          <a:xfrm>
            <a:off x="5375275" y="4508500"/>
            <a:ext cx="863600" cy="0"/>
          </a:xfrm>
          <a:prstGeom prst="line">
            <a:avLst/>
          </a:prstGeom>
          <a:noFill/>
          <a:ln w="41275">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178107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p:cNvGraphicFramePr>
            <a:graphicFrameLocks noGrp="1"/>
          </p:cNvGraphicFramePr>
          <p:nvPr/>
        </p:nvGraphicFramePr>
        <p:xfrm>
          <a:off x="627063" y="266700"/>
          <a:ext cx="10717212" cy="6046794"/>
        </p:xfrm>
        <a:graphic>
          <a:graphicData uri="http://schemas.openxmlformats.org/drawingml/2006/table">
            <a:tbl>
              <a:tblPr/>
              <a:tblGrid>
                <a:gridCol w="2679700"/>
                <a:gridCol w="2678112"/>
                <a:gridCol w="2679700"/>
                <a:gridCol w="2679700"/>
              </a:tblGrid>
              <a:tr h="465138">
                <a:tc gridSpan="4">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SI-prefixumok</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c hMerge="1">
                  <a:txBody>
                    <a:bodyPr/>
                    <a:lstStyle/>
                    <a:p>
                      <a:endParaRPr lang="hu-HU"/>
                    </a:p>
                  </a:txBody>
                  <a:tcPr/>
                </a:tc>
                <a:tc hMerge="1">
                  <a:txBody>
                    <a:bodyPr/>
                    <a:lstStyle/>
                    <a:p>
                      <a:endParaRPr lang="hu-HU"/>
                    </a:p>
                  </a:txBody>
                  <a:tcPr/>
                </a:tc>
              </a:tr>
              <a:tr h="465138">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Előtag</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row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Jele</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gridSpan="2">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1" i="0" u="none" strike="noStrike" cap="none" normalizeH="0" baseline="0" smtClean="0">
                          <a:ln>
                            <a:noFill/>
                          </a:ln>
                          <a:solidFill>
                            <a:schemeClr val="tx1"/>
                          </a:solidFill>
                          <a:effectLst/>
                          <a:latin typeface="Arial" charset="0"/>
                          <a:cs typeface="Arial" charset="0"/>
                        </a:rPr>
                        <a:t>Szorzó</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hMerge="1">
                  <a:txBody>
                    <a:bodyPr/>
                    <a:lstStyle/>
                    <a:p>
                      <a:endParaRPr lang="hu-HU"/>
                    </a:p>
                  </a:txBody>
                  <a:tcPr/>
                </a:tc>
              </a:tr>
              <a:tr h="465138">
                <a:tc vMerge="1">
                  <a:txBody>
                    <a:bodyPr/>
                    <a:lstStyle/>
                    <a:p>
                      <a:endParaRPr lang="hu-HU"/>
                    </a:p>
                  </a:txBody>
                  <a:tcPr/>
                </a:tc>
                <a:tc vMerge="1">
                  <a:txBody>
                    <a:bodyPr/>
                    <a:lstStyle/>
                    <a:p>
                      <a:endParaRPr lang="hu-HU"/>
                    </a:p>
                  </a:txBody>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hatvánnyal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számnévvel</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5F"/>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deci-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tized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centi-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c</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század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DAD2C3"/>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−3</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ezred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mikro-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µ</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−6</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nano-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n</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−9</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milliárdod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piko-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p</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−12</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femto-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f</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−15</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billiárdod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atto-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a</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−18</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zepto-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z</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−21</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trilliárdod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r h="465138">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yokto-</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y</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10</a:t>
                      </a:r>
                      <a:r>
                        <a:rPr kumimoji="0" lang="hu-HU" sz="2400" b="0" i="0" u="none" strike="noStrike" cap="none" normalizeH="0" baseline="30000" smtClean="0">
                          <a:ln>
                            <a:noFill/>
                          </a:ln>
                          <a:solidFill>
                            <a:schemeClr val="tx1"/>
                          </a:solidFill>
                          <a:effectLst/>
                          <a:latin typeface="Arial" charset="0"/>
                          <a:cs typeface="Arial" charset="0"/>
                        </a:rPr>
                        <a:t>−24</a:t>
                      </a:r>
                      <a:endParaRPr kumimoji="0" lang="hu-HU" sz="2400" b="0" i="0" u="none" strike="noStrike" cap="none" normalizeH="0" baseline="0" smtClean="0">
                        <a:ln>
                          <a:noFill/>
                        </a:ln>
                        <a:solidFill>
                          <a:schemeClr val="tx1"/>
                        </a:solidFill>
                        <a:effectLst/>
                        <a:latin typeface="Arial" charset="0"/>
                        <a:cs typeface="Arial" charset="0"/>
                      </a:endParaRP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c>
                  <a:txBody>
                    <a:bodyPr/>
                    <a:lstStyle/>
                    <a:p>
                      <a:pPr marL="0" marR="0" lvl="0" indent="0" algn="just" defTabSz="914400" rtl="0" eaLnBrk="1" fontAlgn="base" latinLnBrk="0" hangingPunct="1">
                        <a:lnSpc>
                          <a:spcPct val="107000"/>
                        </a:lnSpc>
                        <a:spcBef>
                          <a:spcPct val="0"/>
                        </a:spcBef>
                        <a:spcAft>
                          <a:spcPct val="0"/>
                        </a:spcAft>
                        <a:buClrTx/>
                        <a:buSzTx/>
                        <a:buFontTx/>
                        <a:buNone/>
                        <a:tabLst/>
                      </a:pPr>
                      <a:r>
                        <a:rPr kumimoji="0" lang="hu-HU" sz="2400" b="0" i="0" u="none" strike="noStrike" cap="none" normalizeH="0" baseline="0" smtClean="0">
                          <a:ln>
                            <a:noFill/>
                          </a:ln>
                          <a:solidFill>
                            <a:schemeClr val="tx1"/>
                          </a:solidFill>
                          <a:effectLst/>
                          <a:latin typeface="Arial" charset="0"/>
                          <a:cs typeface="Arial" charset="0"/>
                        </a:rPr>
                        <a:t>kvadrilliomod</a:t>
                      </a:r>
                    </a:p>
                  </a:txBody>
                  <a:tcPr marL="30480" marR="30480" marT="30480" marB="30480"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FFFF0"/>
                    </a:solidFill>
                  </a:tcPr>
                </a:tc>
              </a:tr>
            </a:tbl>
          </a:graphicData>
        </a:graphic>
      </p:graphicFrame>
    </p:spTree>
    <p:extLst>
      <p:ext uri="{BB962C8B-B14F-4D97-AF65-F5344CB8AC3E}">
        <p14:creationId xmlns:p14="http://schemas.microsoft.com/office/powerpoint/2010/main" val="3849856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b="1" smtClean="0">
                <a:solidFill>
                  <a:srgbClr val="663300"/>
                </a:solidFill>
              </a:rPr>
              <a:t>A csavaró feszültség</a:t>
            </a:r>
          </a:p>
        </p:txBody>
      </p:sp>
      <p:sp>
        <p:nvSpPr>
          <p:cNvPr id="26627" name="Rectangle 3"/>
          <p:cNvSpPr>
            <a:spLocks noGrp="1" noChangeArrowheads="1"/>
          </p:cNvSpPr>
          <p:nvPr>
            <p:ph idx="1"/>
          </p:nvPr>
        </p:nvSpPr>
        <p:spPr>
          <a:xfrm>
            <a:off x="1992313" y="2349501"/>
            <a:ext cx="8229600" cy="2620963"/>
          </a:xfrm>
        </p:spPr>
        <p:txBody>
          <a:bodyPr>
            <a:normAutofit fontScale="92500" lnSpcReduction="10000"/>
          </a:bodyPr>
          <a:lstStyle/>
          <a:p>
            <a:pPr eaLnBrk="1" hangingPunct="1">
              <a:buFontTx/>
              <a:buNone/>
            </a:pPr>
            <a:r>
              <a:rPr lang="hu-HU" sz="2000" b="1">
                <a:solidFill>
                  <a:srgbClr val="663300"/>
                </a:solidFill>
              </a:rPr>
              <a:t>Ha egy rúd végeit azonos nagyságú ellentétes értelmű nyomatékkal terhelik, a rúdban csavaró igénybevétel ébred.</a:t>
            </a:r>
          </a:p>
          <a:p>
            <a:pPr eaLnBrk="1" hangingPunct="1">
              <a:buFontTx/>
              <a:buNone/>
            </a:pPr>
            <a:r>
              <a:rPr lang="hu-HU" sz="2000" b="1">
                <a:solidFill>
                  <a:srgbClr val="663300"/>
                </a:solidFill>
              </a:rPr>
              <a:t>A csavarás alapegyenlete:</a:t>
            </a:r>
          </a:p>
          <a:p>
            <a:pPr eaLnBrk="1" hangingPunct="1">
              <a:lnSpc>
                <a:spcPct val="70000"/>
              </a:lnSpc>
              <a:buFontTx/>
              <a:buNone/>
            </a:pPr>
            <a:r>
              <a:rPr lang="hu-HU" sz="2000" b="1">
                <a:solidFill>
                  <a:srgbClr val="663300"/>
                </a:solidFill>
              </a:rPr>
              <a:t>					M</a:t>
            </a:r>
            <a:r>
              <a:rPr lang="hu-HU" sz="2000" b="1" baseline="-25000">
                <a:solidFill>
                  <a:srgbClr val="663300"/>
                </a:solidFill>
              </a:rPr>
              <a:t>cs</a:t>
            </a:r>
          </a:p>
          <a:p>
            <a:pPr eaLnBrk="1" hangingPunct="1">
              <a:lnSpc>
                <a:spcPct val="70000"/>
              </a:lnSpc>
              <a:buFontTx/>
              <a:buNone/>
            </a:pPr>
            <a:r>
              <a:rPr lang="hu-HU" sz="2000" b="1">
                <a:solidFill>
                  <a:srgbClr val="663300"/>
                </a:solidFill>
              </a:rPr>
              <a:t>			      </a:t>
            </a:r>
            <a:r>
              <a:rPr lang="el-GR" sz="2000" b="1">
                <a:solidFill>
                  <a:srgbClr val="663300"/>
                </a:solidFill>
                <a:cs typeface="Arial" panose="020B0604020202020204" pitchFamily="34" charset="0"/>
              </a:rPr>
              <a:t>τ</a:t>
            </a:r>
            <a:r>
              <a:rPr lang="hu-HU" sz="2000" b="1" baseline="-25000">
                <a:solidFill>
                  <a:srgbClr val="663300"/>
                </a:solidFill>
                <a:cs typeface="Arial" panose="020B0604020202020204" pitchFamily="34" charset="0"/>
              </a:rPr>
              <a:t>max</a:t>
            </a:r>
            <a:r>
              <a:rPr lang="hu-HU" sz="2000" b="1">
                <a:solidFill>
                  <a:srgbClr val="663300"/>
                </a:solidFill>
                <a:cs typeface="Arial" panose="020B0604020202020204" pitchFamily="34" charset="0"/>
              </a:rPr>
              <a:t>  =</a:t>
            </a:r>
          </a:p>
          <a:p>
            <a:pPr eaLnBrk="1" hangingPunct="1">
              <a:lnSpc>
                <a:spcPct val="70000"/>
              </a:lnSpc>
              <a:buFontTx/>
              <a:buNone/>
            </a:pPr>
            <a:r>
              <a:rPr lang="hu-HU" sz="2000" b="1">
                <a:solidFill>
                  <a:srgbClr val="663300"/>
                </a:solidFill>
                <a:cs typeface="Arial" panose="020B0604020202020204" pitchFamily="34" charset="0"/>
              </a:rPr>
              <a:t>					 K</a:t>
            </a:r>
            <a:r>
              <a:rPr lang="hu-HU" sz="2000" b="1" baseline="-25000">
                <a:solidFill>
                  <a:srgbClr val="663300"/>
                </a:solidFill>
                <a:cs typeface="Arial" panose="020B0604020202020204" pitchFamily="34" charset="0"/>
              </a:rPr>
              <a:t>p</a:t>
            </a:r>
          </a:p>
          <a:p>
            <a:pPr eaLnBrk="1" hangingPunct="1">
              <a:lnSpc>
                <a:spcPct val="70000"/>
              </a:lnSpc>
              <a:buFontTx/>
              <a:buNone/>
            </a:pPr>
            <a:endParaRPr lang="hu-HU" sz="2000" b="1">
              <a:solidFill>
                <a:srgbClr val="663300"/>
              </a:solidFill>
              <a:cs typeface="Arial" panose="020B0604020202020204" pitchFamily="34" charset="0"/>
            </a:endParaRPr>
          </a:p>
          <a:p>
            <a:pPr eaLnBrk="1" hangingPunct="1">
              <a:lnSpc>
                <a:spcPct val="70000"/>
              </a:lnSpc>
              <a:buFontTx/>
              <a:buNone/>
            </a:pPr>
            <a:r>
              <a:rPr lang="hu-HU" sz="2000" b="1">
                <a:solidFill>
                  <a:srgbClr val="663300"/>
                </a:solidFill>
                <a:cs typeface="Arial" panose="020B0604020202020204" pitchFamily="34" charset="0"/>
              </a:rPr>
              <a:t>K</a:t>
            </a:r>
            <a:r>
              <a:rPr lang="hu-HU" sz="2000" b="1" baseline="-25000">
                <a:solidFill>
                  <a:srgbClr val="663300"/>
                </a:solidFill>
                <a:cs typeface="Arial" panose="020B0604020202020204" pitchFamily="34" charset="0"/>
              </a:rPr>
              <a:t>p</a:t>
            </a:r>
            <a:r>
              <a:rPr lang="hu-HU" sz="2000" b="1">
                <a:solidFill>
                  <a:srgbClr val="663300"/>
                </a:solidFill>
                <a:cs typeface="Arial" panose="020B0604020202020204" pitchFamily="34" charset="0"/>
              </a:rPr>
              <a:t> – poláris keresztmetszeti tényező</a:t>
            </a:r>
            <a:endParaRPr lang="el-GR" sz="2000" b="1">
              <a:solidFill>
                <a:srgbClr val="663300"/>
              </a:solidFill>
              <a:cs typeface="Arial" panose="020B0604020202020204" pitchFamily="34" charset="0"/>
            </a:endParaRPr>
          </a:p>
        </p:txBody>
      </p:sp>
      <p:sp>
        <p:nvSpPr>
          <p:cNvPr id="26628" name="Line 4"/>
          <p:cNvSpPr>
            <a:spLocks noChangeShapeType="1"/>
          </p:cNvSpPr>
          <p:nvPr/>
        </p:nvSpPr>
        <p:spPr bwMode="auto">
          <a:xfrm>
            <a:off x="5303839" y="3789363"/>
            <a:ext cx="1150937" cy="0"/>
          </a:xfrm>
          <a:prstGeom prst="line">
            <a:avLst/>
          </a:prstGeom>
          <a:noFill/>
          <a:ln w="381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4378826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hu-HU" b="1" smtClean="0">
                <a:solidFill>
                  <a:srgbClr val="663300"/>
                </a:solidFill>
              </a:rPr>
              <a:t>Összetett igénybevételek</a:t>
            </a:r>
          </a:p>
        </p:txBody>
      </p:sp>
      <p:sp>
        <p:nvSpPr>
          <p:cNvPr id="27651" name="Rectangle 3"/>
          <p:cNvSpPr>
            <a:spLocks noGrp="1" noChangeArrowheads="1"/>
          </p:cNvSpPr>
          <p:nvPr>
            <p:ph idx="1"/>
          </p:nvPr>
        </p:nvSpPr>
        <p:spPr/>
        <p:txBody>
          <a:bodyPr/>
          <a:lstStyle/>
          <a:p>
            <a:pPr marL="609600" indent="-609600">
              <a:buNone/>
            </a:pPr>
            <a:r>
              <a:rPr lang="hu-HU" sz="2000" b="1">
                <a:solidFill>
                  <a:srgbClr val="663300"/>
                </a:solidFill>
              </a:rPr>
              <a:t>Ha két egyszerű igénybevétel egyidejűleg terhel egy testet összetett igénybevételről beszélünk.</a:t>
            </a:r>
          </a:p>
          <a:p>
            <a:pPr marL="609600" indent="-609600">
              <a:buNone/>
            </a:pPr>
            <a:r>
              <a:rPr lang="hu-HU" sz="2000" b="1">
                <a:solidFill>
                  <a:srgbClr val="663300"/>
                </a:solidFill>
              </a:rPr>
              <a:t>Esetei:</a:t>
            </a:r>
          </a:p>
          <a:p>
            <a:pPr marL="609600" indent="-609600">
              <a:buNone/>
            </a:pPr>
            <a:endParaRPr lang="hu-HU" sz="2000" b="1">
              <a:solidFill>
                <a:srgbClr val="663300"/>
              </a:solidFill>
            </a:endParaRPr>
          </a:p>
          <a:p>
            <a:pPr marL="609600" indent="-609600">
              <a:buFontTx/>
              <a:buAutoNum type="arabicPeriod"/>
            </a:pPr>
            <a:r>
              <a:rPr lang="hu-HU" sz="2000" b="1">
                <a:solidFill>
                  <a:srgbClr val="663300"/>
                </a:solidFill>
              </a:rPr>
              <a:t>Valamelyik egyszerű igénybevétel következtében fellépő feszültség jóval meghaladja a másikat.</a:t>
            </a:r>
          </a:p>
          <a:p>
            <a:pPr marL="609600" indent="-609600">
              <a:buFontTx/>
              <a:buAutoNum type="arabicPeriod"/>
            </a:pPr>
            <a:r>
              <a:rPr lang="hu-HU" sz="2000" b="1">
                <a:solidFill>
                  <a:srgbClr val="663300"/>
                </a:solidFill>
              </a:rPr>
              <a:t>Ha a két egyszerű igénybevétel okozta feszültségek azonosak – vagy csak </a:t>
            </a:r>
            <a:r>
              <a:rPr lang="el-GR" sz="2000" b="1">
                <a:solidFill>
                  <a:srgbClr val="663300"/>
                </a:solidFill>
                <a:cs typeface="Arial" panose="020B0604020202020204" pitchFamily="34" charset="0"/>
              </a:rPr>
              <a:t>σ</a:t>
            </a:r>
            <a:r>
              <a:rPr lang="hu-HU" sz="2000" b="1">
                <a:solidFill>
                  <a:srgbClr val="663300"/>
                </a:solidFill>
                <a:cs typeface="Arial" panose="020B0604020202020204" pitchFamily="34" charset="0"/>
              </a:rPr>
              <a:t> vagy csak </a:t>
            </a:r>
            <a:r>
              <a:rPr lang="el-GR" sz="2000" b="1">
                <a:solidFill>
                  <a:srgbClr val="663300"/>
                </a:solidFill>
                <a:cs typeface="Arial" panose="020B0604020202020204" pitchFamily="34" charset="0"/>
              </a:rPr>
              <a:t>τ</a:t>
            </a:r>
            <a:r>
              <a:rPr lang="hu-HU" sz="2000" b="1">
                <a:solidFill>
                  <a:srgbClr val="663300"/>
                </a:solidFill>
                <a:cs typeface="Arial" panose="020B0604020202020204" pitchFamily="34" charset="0"/>
              </a:rPr>
              <a:t> – akkor </a:t>
            </a:r>
            <a:r>
              <a:rPr lang="hu-HU" sz="2000" b="1">
                <a:solidFill>
                  <a:srgbClr val="FF0000"/>
                </a:solidFill>
                <a:cs typeface="Arial" panose="020B0604020202020204" pitchFamily="34" charset="0"/>
              </a:rPr>
              <a:t>egyirányú</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összetett</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igénybevétellel</a:t>
            </a:r>
            <a:r>
              <a:rPr lang="hu-HU" sz="2000" b="1">
                <a:solidFill>
                  <a:srgbClr val="663300"/>
                </a:solidFill>
                <a:cs typeface="Arial" panose="020B0604020202020204" pitchFamily="34" charset="0"/>
              </a:rPr>
              <a:t> van dolgunk.</a:t>
            </a:r>
          </a:p>
          <a:p>
            <a:pPr marL="609600" indent="-609600">
              <a:buFontTx/>
              <a:buAutoNum type="arabicPeriod"/>
            </a:pPr>
            <a:r>
              <a:rPr lang="hu-HU" sz="2000" b="1">
                <a:solidFill>
                  <a:srgbClr val="663300"/>
                </a:solidFill>
                <a:cs typeface="Arial" panose="020B0604020202020204" pitchFamily="34" charset="0"/>
              </a:rPr>
              <a:t>Ha az egyszerű igénybevételek miatt fellépő feszültségek különbözőek, akkor </a:t>
            </a:r>
            <a:r>
              <a:rPr lang="hu-HU" sz="2000" b="1">
                <a:solidFill>
                  <a:srgbClr val="FF0000"/>
                </a:solidFill>
                <a:cs typeface="Arial" panose="020B0604020202020204" pitchFamily="34" charset="0"/>
              </a:rPr>
              <a:t>többirányú</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összetett</a:t>
            </a:r>
            <a:r>
              <a:rPr lang="hu-HU" sz="2000" b="1">
                <a:solidFill>
                  <a:srgbClr val="663300"/>
                </a:solidFill>
                <a:cs typeface="Arial" panose="020B0604020202020204" pitchFamily="34" charset="0"/>
              </a:rPr>
              <a:t> </a:t>
            </a:r>
            <a:r>
              <a:rPr lang="hu-HU" sz="2000" b="1">
                <a:solidFill>
                  <a:srgbClr val="FF0000"/>
                </a:solidFill>
                <a:cs typeface="Arial" panose="020B0604020202020204" pitchFamily="34" charset="0"/>
              </a:rPr>
              <a:t>igénybevételről</a:t>
            </a:r>
            <a:r>
              <a:rPr lang="hu-HU" sz="2000" b="1">
                <a:solidFill>
                  <a:srgbClr val="663300"/>
                </a:solidFill>
                <a:cs typeface="Arial" panose="020B0604020202020204" pitchFamily="34" charset="0"/>
              </a:rPr>
              <a:t> beszélünk.</a:t>
            </a:r>
            <a:endParaRPr lang="el-GR" sz="2000" b="1">
              <a:solidFill>
                <a:srgbClr val="663300"/>
              </a:solidFill>
              <a:cs typeface="Arial" panose="020B0604020202020204" pitchFamily="34" charset="0"/>
            </a:endParaRPr>
          </a:p>
        </p:txBody>
      </p:sp>
      <p:sp>
        <p:nvSpPr>
          <p:cNvPr id="27652" name="AutoShape 4">
            <a:hlinkClick r:id="rId2" action="ppaction://hlinksldjump" highlightClick="1"/>
          </p:cNvPr>
          <p:cNvSpPr>
            <a:spLocks noChangeArrowheads="1"/>
          </p:cNvSpPr>
          <p:nvPr/>
        </p:nvSpPr>
        <p:spPr bwMode="auto">
          <a:xfrm>
            <a:off x="9625013" y="5949950"/>
            <a:ext cx="792162" cy="647700"/>
          </a:xfrm>
          <a:prstGeom prst="actionButtonBackPrevious">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Tree>
    <p:extLst>
      <p:ext uri="{BB962C8B-B14F-4D97-AF65-F5344CB8AC3E}">
        <p14:creationId xmlns:p14="http://schemas.microsoft.com/office/powerpoint/2010/main" val="3195491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hu-HU" b="1" smtClean="0">
                <a:solidFill>
                  <a:srgbClr val="008080"/>
                </a:solidFill>
              </a:rPr>
              <a:t>A súrlódás</a:t>
            </a:r>
          </a:p>
        </p:txBody>
      </p:sp>
      <p:sp>
        <p:nvSpPr>
          <p:cNvPr id="28675" name="Rectangle 3"/>
          <p:cNvSpPr>
            <a:spLocks noGrp="1" noChangeArrowheads="1"/>
          </p:cNvSpPr>
          <p:nvPr>
            <p:ph idx="1"/>
          </p:nvPr>
        </p:nvSpPr>
        <p:spPr>
          <a:xfrm>
            <a:off x="1981200" y="1600201"/>
            <a:ext cx="8229600" cy="4060825"/>
          </a:xfrm>
        </p:spPr>
        <p:txBody>
          <a:bodyPr>
            <a:normAutofit lnSpcReduction="10000"/>
          </a:bodyPr>
          <a:lstStyle/>
          <a:p>
            <a:pPr eaLnBrk="1" hangingPunct="1">
              <a:buFontTx/>
              <a:buNone/>
            </a:pPr>
            <a:r>
              <a:rPr lang="hu-HU" sz="2000" b="1">
                <a:solidFill>
                  <a:srgbClr val="008080"/>
                </a:solidFill>
              </a:rPr>
              <a:t>A </a:t>
            </a:r>
            <a:r>
              <a:rPr lang="hu-HU" sz="2000" b="1">
                <a:solidFill>
                  <a:srgbClr val="FF0000"/>
                </a:solidFill>
              </a:rPr>
              <a:t>súrlódás</a:t>
            </a:r>
            <a:r>
              <a:rPr lang="hu-HU" sz="2000" b="1">
                <a:solidFill>
                  <a:srgbClr val="008080"/>
                </a:solidFill>
              </a:rPr>
              <a:t> az érintkező testek közötti ellenállás, amely a mozgást akadályozza.</a:t>
            </a:r>
          </a:p>
          <a:p>
            <a:pPr eaLnBrk="1" hangingPunct="1">
              <a:buFontTx/>
              <a:buNone/>
            </a:pPr>
            <a:r>
              <a:rPr lang="hu-HU" sz="2000" b="1">
                <a:solidFill>
                  <a:srgbClr val="008080"/>
                </a:solidFill>
              </a:rPr>
              <a:t>Az egymáson elmozduló testekre a súrlódás következtében a </a:t>
            </a:r>
            <a:r>
              <a:rPr lang="hu-HU" sz="2000" b="1">
                <a:solidFill>
                  <a:srgbClr val="FF0000"/>
                </a:solidFill>
              </a:rPr>
              <a:t>súrlódó erő</a:t>
            </a:r>
            <a:r>
              <a:rPr lang="hu-HU" sz="2000" b="1">
                <a:solidFill>
                  <a:srgbClr val="008080"/>
                </a:solidFill>
              </a:rPr>
              <a:t> hat. A súrlódó erő (S) nagysága függ a testeket összeszorító erőtől (F</a:t>
            </a:r>
            <a:r>
              <a:rPr lang="hu-HU" sz="2000" b="1" baseline="-25000">
                <a:solidFill>
                  <a:srgbClr val="008080"/>
                </a:solidFill>
              </a:rPr>
              <a:t>N</a:t>
            </a:r>
            <a:r>
              <a:rPr lang="hu-HU" sz="2000" b="1">
                <a:solidFill>
                  <a:srgbClr val="008080"/>
                </a:solidFill>
              </a:rPr>
              <a:t>) és a testek érdességének a mértékétől.</a:t>
            </a:r>
          </a:p>
          <a:p>
            <a:pPr eaLnBrk="1" hangingPunct="1">
              <a:buFontTx/>
              <a:buNone/>
            </a:pPr>
            <a:r>
              <a:rPr lang="hu-HU" sz="2000" b="1">
                <a:solidFill>
                  <a:srgbClr val="008080"/>
                </a:solidFill>
              </a:rPr>
              <a:t>A testek érdességének mértékét a </a:t>
            </a:r>
            <a:r>
              <a:rPr lang="hu-HU" sz="2000" b="1">
                <a:solidFill>
                  <a:srgbClr val="FF0000"/>
                </a:solidFill>
              </a:rPr>
              <a:t>súrlódási tényező</a:t>
            </a:r>
            <a:r>
              <a:rPr lang="hu-HU" sz="2000" b="1">
                <a:solidFill>
                  <a:srgbClr val="008080"/>
                </a:solidFill>
              </a:rPr>
              <a:t> fejezi ki. (</a:t>
            </a:r>
            <a:r>
              <a:rPr lang="el-GR" sz="2000" b="1">
                <a:solidFill>
                  <a:srgbClr val="008080"/>
                </a:solidFill>
                <a:cs typeface="Arial" panose="020B0604020202020204" pitchFamily="34" charset="0"/>
              </a:rPr>
              <a:t>μ</a:t>
            </a:r>
            <a:r>
              <a:rPr lang="hu-HU" sz="2000" b="1">
                <a:solidFill>
                  <a:srgbClr val="008080"/>
                </a:solidFill>
              </a:rPr>
              <a:t>).</a:t>
            </a:r>
          </a:p>
          <a:p>
            <a:pPr eaLnBrk="1" hangingPunct="1">
              <a:buFontTx/>
              <a:buNone/>
            </a:pPr>
            <a:endParaRPr lang="hu-HU" sz="2000" b="1">
              <a:solidFill>
                <a:srgbClr val="008080"/>
              </a:solidFill>
            </a:endParaRPr>
          </a:p>
          <a:p>
            <a:pPr eaLnBrk="1" hangingPunct="1">
              <a:buFontTx/>
              <a:buNone/>
            </a:pPr>
            <a:r>
              <a:rPr lang="hu-HU" sz="2000" b="1">
                <a:solidFill>
                  <a:srgbClr val="008080"/>
                </a:solidFill>
              </a:rPr>
              <a:t>				S = </a:t>
            </a:r>
            <a:r>
              <a:rPr lang="el-GR" sz="2000" b="1">
                <a:solidFill>
                  <a:srgbClr val="008080"/>
                </a:solidFill>
                <a:cs typeface="Arial" panose="020B0604020202020204" pitchFamily="34" charset="0"/>
              </a:rPr>
              <a:t>μ</a:t>
            </a:r>
            <a:r>
              <a:rPr lang="hu-HU" sz="2000" b="1">
                <a:solidFill>
                  <a:srgbClr val="008080"/>
                </a:solidFill>
              </a:rPr>
              <a:t> * F</a:t>
            </a:r>
            <a:r>
              <a:rPr lang="hu-HU" sz="2000" b="1" baseline="-25000">
                <a:solidFill>
                  <a:srgbClr val="008080"/>
                </a:solidFill>
              </a:rPr>
              <a:t>N 	</a:t>
            </a:r>
          </a:p>
          <a:p>
            <a:pPr eaLnBrk="1" hangingPunct="1">
              <a:buFontTx/>
              <a:buNone/>
            </a:pPr>
            <a:endParaRPr lang="hu-HU" sz="2000" b="1" baseline="-25000">
              <a:solidFill>
                <a:srgbClr val="008080"/>
              </a:solidFill>
            </a:endParaRPr>
          </a:p>
          <a:p>
            <a:pPr eaLnBrk="1" hangingPunct="1">
              <a:buFontTx/>
              <a:buNone/>
            </a:pPr>
            <a:r>
              <a:rPr lang="hu-HU" sz="2000" b="1">
                <a:solidFill>
                  <a:srgbClr val="008080"/>
                </a:solidFill>
              </a:rPr>
              <a:t>Mértékegysége: N</a:t>
            </a:r>
          </a:p>
          <a:p>
            <a:pPr eaLnBrk="1" hangingPunct="1">
              <a:buFontTx/>
              <a:buNone/>
            </a:pPr>
            <a:r>
              <a:rPr lang="hu-HU" sz="2000" b="1">
                <a:solidFill>
                  <a:srgbClr val="008080"/>
                </a:solidFill>
              </a:rPr>
              <a:t>Megjelenési formái: csúszó súrlódás, gördülés.</a:t>
            </a:r>
          </a:p>
        </p:txBody>
      </p:sp>
    </p:spTree>
    <p:extLst>
      <p:ext uri="{BB962C8B-B14F-4D97-AF65-F5344CB8AC3E}">
        <p14:creationId xmlns:p14="http://schemas.microsoft.com/office/powerpoint/2010/main" val="2256917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hu-HU" b="1" smtClean="0">
                <a:solidFill>
                  <a:srgbClr val="008080"/>
                </a:solidFill>
              </a:rPr>
              <a:t>Az energia</a:t>
            </a:r>
          </a:p>
        </p:txBody>
      </p:sp>
      <p:sp>
        <p:nvSpPr>
          <p:cNvPr id="29699" name="Rectangle 3"/>
          <p:cNvSpPr>
            <a:spLocks noGrp="1" noChangeArrowheads="1"/>
          </p:cNvSpPr>
          <p:nvPr>
            <p:ph idx="1"/>
          </p:nvPr>
        </p:nvSpPr>
        <p:spPr/>
        <p:txBody>
          <a:bodyPr>
            <a:normAutofit fontScale="92500" lnSpcReduction="10000"/>
          </a:bodyPr>
          <a:lstStyle/>
          <a:p>
            <a:pPr eaLnBrk="1" hangingPunct="1">
              <a:buFontTx/>
              <a:buNone/>
            </a:pPr>
            <a:r>
              <a:rPr lang="hu-HU" sz="2000" b="1">
                <a:solidFill>
                  <a:srgbClr val="008080"/>
                </a:solidFill>
              </a:rPr>
              <a:t>Mechanikai </a:t>
            </a:r>
            <a:r>
              <a:rPr lang="hu-HU" sz="2000" b="1">
                <a:solidFill>
                  <a:srgbClr val="FF0000"/>
                </a:solidFill>
              </a:rPr>
              <a:t>munkavégzés</a:t>
            </a:r>
            <a:r>
              <a:rPr lang="hu-HU" sz="2000" b="1">
                <a:solidFill>
                  <a:srgbClr val="008080"/>
                </a:solidFill>
              </a:rPr>
              <a:t> eredményeképpen valamely test alakja, helyzete vagy mozgásállapota – erő hatására -  megváltozik.</a:t>
            </a:r>
          </a:p>
          <a:p>
            <a:pPr eaLnBrk="1" hangingPunct="1">
              <a:buFontTx/>
              <a:buNone/>
            </a:pPr>
            <a:endParaRPr lang="hu-HU" sz="2000" b="1">
              <a:solidFill>
                <a:srgbClr val="008080"/>
              </a:solidFill>
            </a:endParaRPr>
          </a:p>
          <a:p>
            <a:pPr eaLnBrk="1" hangingPunct="1">
              <a:buFontTx/>
              <a:buNone/>
            </a:pPr>
            <a:r>
              <a:rPr lang="hu-HU" sz="2000" b="1">
                <a:solidFill>
                  <a:srgbClr val="008080"/>
                </a:solidFill>
              </a:rPr>
              <a:t>				W = F * s    	N * m = J</a:t>
            </a:r>
          </a:p>
          <a:p>
            <a:pPr eaLnBrk="1" hangingPunct="1">
              <a:buFontTx/>
              <a:buNone/>
            </a:pPr>
            <a:endParaRPr lang="hu-HU" sz="2000" b="1">
              <a:solidFill>
                <a:srgbClr val="008080"/>
              </a:solidFill>
            </a:endParaRPr>
          </a:p>
          <a:p>
            <a:pPr eaLnBrk="1" hangingPunct="1">
              <a:buFontTx/>
              <a:buNone/>
            </a:pPr>
            <a:r>
              <a:rPr lang="hu-HU" sz="2000" b="1">
                <a:solidFill>
                  <a:srgbClr val="008080"/>
                </a:solidFill>
              </a:rPr>
              <a:t>Az </a:t>
            </a:r>
            <a:r>
              <a:rPr lang="hu-HU" sz="2000" b="1">
                <a:solidFill>
                  <a:srgbClr val="FF0000"/>
                </a:solidFill>
              </a:rPr>
              <a:t>energia</a:t>
            </a:r>
            <a:r>
              <a:rPr lang="hu-HU" sz="2000" b="1">
                <a:solidFill>
                  <a:srgbClr val="008080"/>
                </a:solidFill>
              </a:rPr>
              <a:t> a munkavégző képességet fejezi ki.</a:t>
            </a:r>
          </a:p>
          <a:p>
            <a:pPr eaLnBrk="1" hangingPunct="1">
              <a:buFontTx/>
              <a:buNone/>
            </a:pPr>
            <a:endParaRPr lang="hu-HU" sz="2000" b="1">
              <a:solidFill>
                <a:srgbClr val="008080"/>
              </a:solidFill>
            </a:endParaRPr>
          </a:p>
          <a:p>
            <a:pPr eaLnBrk="1" hangingPunct="1">
              <a:lnSpc>
                <a:spcPct val="65000"/>
              </a:lnSpc>
              <a:buFontTx/>
              <a:buNone/>
            </a:pPr>
            <a:r>
              <a:rPr lang="hu-HU" sz="2000" b="1">
                <a:solidFill>
                  <a:srgbClr val="008080"/>
                </a:solidFill>
              </a:rPr>
              <a:t>					m * v</a:t>
            </a:r>
            <a:r>
              <a:rPr lang="hu-HU" sz="2000" b="1" baseline="30000">
                <a:solidFill>
                  <a:srgbClr val="008080"/>
                </a:solidFill>
              </a:rPr>
              <a:t>2</a:t>
            </a:r>
          </a:p>
          <a:p>
            <a:pPr eaLnBrk="1" hangingPunct="1">
              <a:lnSpc>
                <a:spcPct val="65000"/>
              </a:lnSpc>
              <a:buFontTx/>
              <a:buNone/>
            </a:pPr>
            <a:r>
              <a:rPr lang="hu-HU" sz="2000" b="1">
                <a:solidFill>
                  <a:srgbClr val="008080"/>
                </a:solidFill>
              </a:rPr>
              <a:t>				E = </a:t>
            </a:r>
          </a:p>
          <a:p>
            <a:pPr eaLnBrk="1" hangingPunct="1">
              <a:lnSpc>
                <a:spcPct val="65000"/>
              </a:lnSpc>
              <a:buFontTx/>
              <a:buNone/>
            </a:pPr>
            <a:r>
              <a:rPr lang="hu-HU" sz="2000" b="1">
                <a:solidFill>
                  <a:srgbClr val="008080"/>
                </a:solidFill>
              </a:rPr>
              <a:t>					     2</a:t>
            </a:r>
          </a:p>
          <a:p>
            <a:pPr eaLnBrk="1" hangingPunct="1">
              <a:buFontTx/>
              <a:buNone/>
            </a:pPr>
            <a:r>
              <a:rPr lang="hu-HU" sz="2000" b="1">
                <a:solidFill>
                  <a:srgbClr val="008080"/>
                </a:solidFill>
              </a:rPr>
              <a:t>Az energia megjelenési formái: helyzeti energia, mozgási energia, hőenergia, villamos energia, atomenergia stb…</a:t>
            </a:r>
          </a:p>
        </p:txBody>
      </p:sp>
      <p:sp>
        <p:nvSpPr>
          <p:cNvPr id="29700" name="Line 4"/>
          <p:cNvSpPr>
            <a:spLocks noChangeShapeType="1"/>
          </p:cNvSpPr>
          <p:nvPr/>
        </p:nvSpPr>
        <p:spPr bwMode="auto">
          <a:xfrm>
            <a:off x="4646295" y="5036820"/>
            <a:ext cx="1009650"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2532798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hu-HU" b="1" smtClean="0">
                <a:solidFill>
                  <a:srgbClr val="008080"/>
                </a:solidFill>
              </a:rPr>
              <a:t>A teljesítmény és hatásfok</a:t>
            </a:r>
          </a:p>
        </p:txBody>
      </p:sp>
      <p:sp>
        <p:nvSpPr>
          <p:cNvPr id="23555" name="Rectangle 3"/>
          <p:cNvSpPr>
            <a:spLocks noGrp="1" noChangeArrowheads="1"/>
          </p:cNvSpPr>
          <p:nvPr>
            <p:ph idx="1"/>
          </p:nvPr>
        </p:nvSpPr>
        <p:spPr/>
        <p:txBody>
          <a:bodyPr rtlCol="0">
            <a:normAutofit fontScale="92500" lnSpcReduction="20000"/>
          </a:bodyPr>
          <a:lstStyle/>
          <a:p>
            <a:pPr>
              <a:buNone/>
              <a:defRPr/>
            </a:pPr>
            <a:r>
              <a:rPr lang="hu-HU" sz="2000" b="1" dirty="0">
                <a:solidFill>
                  <a:srgbClr val="008080"/>
                </a:solidFill>
              </a:rPr>
              <a:t>A </a:t>
            </a:r>
            <a:r>
              <a:rPr lang="hu-HU" sz="2000" b="1" dirty="0">
                <a:solidFill>
                  <a:srgbClr val="FF0000"/>
                </a:solidFill>
              </a:rPr>
              <a:t>teljesítmény</a:t>
            </a:r>
            <a:r>
              <a:rPr lang="hu-HU" sz="2000" b="1" dirty="0">
                <a:solidFill>
                  <a:srgbClr val="008080"/>
                </a:solidFill>
              </a:rPr>
              <a:t> az egységnyi idő alatt végzett munka.</a:t>
            </a:r>
          </a:p>
          <a:p>
            <a:pPr>
              <a:buNone/>
              <a:defRPr/>
            </a:pPr>
            <a:r>
              <a:rPr lang="hu-HU" sz="2000" b="1" dirty="0">
                <a:solidFill>
                  <a:srgbClr val="008080"/>
                </a:solidFill>
              </a:rPr>
              <a:t>				</a:t>
            </a:r>
          </a:p>
          <a:p>
            <a:pPr>
              <a:lnSpc>
                <a:spcPct val="65000"/>
              </a:lnSpc>
              <a:buNone/>
              <a:defRPr/>
            </a:pPr>
            <a:r>
              <a:rPr lang="hu-HU" sz="2000" b="1" dirty="0">
                <a:solidFill>
                  <a:srgbClr val="008080"/>
                </a:solidFill>
              </a:rPr>
              <a:t>					W</a:t>
            </a:r>
          </a:p>
          <a:p>
            <a:pPr>
              <a:lnSpc>
                <a:spcPct val="65000"/>
              </a:lnSpc>
              <a:buNone/>
              <a:defRPr/>
            </a:pPr>
            <a:r>
              <a:rPr lang="hu-HU" sz="2000" b="1" dirty="0">
                <a:solidFill>
                  <a:srgbClr val="008080"/>
                </a:solidFill>
              </a:rPr>
              <a:t>				P =			W </a:t>
            </a:r>
          </a:p>
          <a:p>
            <a:pPr>
              <a:lnSpc>
                <a:spcPct val="65000"/>
              </a:lnSpc>
              <a:buNone/>
              <a:defRPr/>
            </a:pPr>
            <a:r>
              <a:rPr lang="hu-HU" sz="2000" b="1" dirty="0">
                <a:solidFill>
                  <a:srgbClr val="008080"/>
                </a:solidFill>
              </a:rPr>
              <a:t>					 t</a:t>
            </a:r>
          </a:p>
          <a:p>
            <a:pPr>
              <a:lnSpc>
                <a:spcPct val="65000"/>
              </a:lnSpc>
              <a:buNone/>
              <a:defRPr/>
            </a:pPr>
            <a:endParaRPr lang="hu-HU" sz="2000" b="1" dirty="0">
              <a:solidFill>
                <a:srgbClr val="008080"/>
              </a:solidFill>
            </a:endParaRPr>
          </a:p>
          <a:p>
            <a:pPr>
              <a:buNone/>
              <a:defRPr/>
            </a:pPr>
            <a:r>
              <a:rPr lang="hu-HU" sz="2000" b="1" dirty="0">
                <a:solidFill>
                  <a:srgbClr val="008080"/>
                </a:solidFill>
              </a:rPr>
              <a:t> A </a:t>
            </a:r>
            <a:r>
              <a:rPr lang="hu-HU" sz="2000" b="1" dirty="0">
                <a:solidFill>
                  <a:srgbClr val="FF0000"/>
                </a:solidFill>
              </a:rPr>
              <a:t>hatásfok</a:t>
            </a:r>
            <a:r>
              <a:rPr lang="hu-HU" sz="2000" b="1" dirty="0">
                <a:solidFill>
                  <a:srgbClr val="008080"/>
                </a:solidFill>
              </a:rPr>
              <a:t> a hasznos teljesítmény és az összes teljesítmény (energia) aránya.</a:t>
            </a:r>
          </a:p>
          <a:p>
            <a:pPr>
              <a:buNone/>
              <a:defRPr/>
            </a:pPr>
            <a:endParaRPr lang="hu-HU" sz="2000" b="1" dirty="0">
              <a:solidFill>
                <a:srgbClr val="008080"/>
              </a:solidFill>
            </a:endParaRPr>
          </a:p>
          <a:p>
            <a:pPr>
              <a:lnSpc>
                <a:spcPct val="60000"/>
              </a:lnSpc>
              <a:buNone/>
              <a:defRPr/>
            </a:pPr>
            <a:r>
              <a:rPr lang="hu-HU" sz="2000" b="1" dirty="0">
                <a:solidFill>
                  <a:srgbClr val="008080"/>
                </a:solidFill>
              </a:rPr>
              <a:t>					</a:t>
            </a:r>
            <a:r>
              <a:rPr lang="hu-HU" sz="2000" b="1" dirty="0" err="1">
                <a:solidFill>
                  <a:srgbClr val="008080"/>
                </a:solidFill>
              </a:rPr>
              <a:t>P</a:t>
            </a:r>
            <a:r>
              <a:rPr lang="hu-HU" sz="2000" b="1" baseline="-25000" dirty="0" err="1">
                <a:solidFill>
                  <a:srgbClr val="008080"/>
                </a:solidFill>
              </a:rPr>
              <a:t>haszn</a:t>
            </a:r>
            <a:endParaRPr lang="hu-HU" sz="2000" b="1" baseline="-25000" dirty="0">
              <a:solidFill>
                <a:srgbClr val="008080"/>
              </a:solidFill>
            </a:endParaRPr>
          </a:p>
          <a:p>
            <a:pPr>
              <a:lnSpc>
                <a:spcPct val="60000"/>
              </a:lnSpc>
              <a:buNone/>
              <a:defRPr/>
            </a:pPr>
            <a:r>
              <a:rPr lang="hu-HU" sz="2000" b="1" dirty="0">
                <a:solidFill>
                  <a:srgbClr val="008080"/>
                </a:solidFill>
              </a:rPr>
              <a:t>				</a:t>
            </a:r>
            <a:r>
              <a:rPr lang="el-GR" sz="2000" b="1" dirty="0">
                <a:solidFill>
                  <a:srgbClr val="008080"/>
                </a:solidFill>
                <a:cs typeface="Arial" panose="020B0604020202020204" pitchFamily="34" charset="0"/>
              </a:rPr>
              <a:t>η</a:t>
            </a:r>
            <a:r>
              <a:rPr lang="hu-HU" sz="2000" b="1" dirty="0">
                <a:solidFill>
                  <a:srgbClr val="008080"/>
                </a:solidFill>
                <a:cs typeface="Arial" panose="020B0604020202020204" pitchFamily="34" charset="0"/>
              </a:rPr>
              <a:t> =</a:t>
            </a:r>
          </a:p>
          <a:p>
            <a:pPr>
              <a:lnSpc>
                <a:spcPct val="60000"/>
              </a:lnSpc>
              <a:buNone/>
              <a:defRPr/>
            </a:pPr>
            <a:r>
              <a:rPr lang="hu-HU" sz="2000" b="1" dirty="0">
                <a:solidFill>
                  <a:srgbClr val="008080"/>
                </a:solidFill>
                <a:cs typeface="Arial" panose="020B0604020202020204" pitchFamily="34" charset="0"/>
              </a:rPr>
              <a:t>					</a:t>
            </a:r>
            <a:r>
              <a:rPr lang="hu-HU" sz="2000" b="1" dirty="0" err="1">
                <a:solidFill>
                  <a:srgbClr val="008080"/>
                </a:solidFill>
                <a:cs typeface="Arial" panose="020B0604020202020204" pitchFamily="34" charset="0"/>
              </a:rPr>
              <a:t>P</a:t>
            </a:r>
            <a:r>
              <a:rPr lang="hu-HU" sz="2000" b="1" baseline="-25000" dirty="0" err="1">
                <a:solidFill>
                  <a:srgbClr val="008080"/>
                </a:solidFill>
                <a:cs typeface="Arial" panose="020B0604020202020204" pitchFamily="34" charset="0"/>
              </a:rPr>
              <a:t>összes</a:t>
            </a:r>
            <a:endParaRPr lang="hu-HU" sz="2000" b="1" baseline="-25000" dirty="0">
              <a:solidFill>
                <a:srgbClr val="008080"/>
              </a:solidFill>
              <a:cs typeface="Arial" panose="020B0604020202020204" pitchFamily="34" charset="0"/>
            </a:endParaRPr>
          </a:p>
          <a:p>
            <a:pPr>
              <a:lnSpc>
                <a:spcPct val="60000"/>
              </a:lnSpc>
              <a:buNone/>
              <a:defRPr/>
            </a:pPr>
            <a:endParaRPr lang="hu-HU" sz="2000" b="1" baseline="-25000" dirty="0">
              <a:solidFill>
                <a:srgbClr val="008080"/>
              </a:solidFill>
              <a:cs typeface="Arial" panose="020B0604020202020204" pitchFamily="34" charset="0"/>
            </a:endParaRPr>
          </a:p>
          <a:p>
            <a:pPr>
              <a:buNone/>
              <a:defRPr/>
            </a:pPr>
            <a:r>
              <a:rPr lang="hu-HU" sz="2000" b="1" dirty="0">
                <a:solidFill>
                  <a:srgbClr val="008080"/>
                </a:solidFill>
                <a:cs typeface="Arial" panose="020B0604020202020204" pitchFamily="34" charset="0"/>
              </a:rPr>
              <a:t>A hatásfok mértékegység nélküli szám.</a:t>
            </a:r>
            <a:r>
              <a:rPr lang="hu-HU" sz="2000" b="1" baseline="-25000" dirty="0">
                <a:solidFill>
                  <a:srgbClr val="008080"/>
                </a:solidFill>
                <a:cs typeface="Arial" panose="020B0604020202020204" pitchFamily="34" charset="0"/>
              </a:rPr>
              <a:t>..</a:t>
            </a:r>
            <a:endParaRPr lang="el-GR" sz="2000" b="1" baseline="-25000" dirty="0">
              <a:solidFill>
                <a:srgbClr val="008080"/>
              </a:solidFill>
              <a:cs typeface="Arial" panose="020B0604020202020204" pitchFamily="34" charset="0"/>
            </a:endParaRPr>
          </a:p>
        </p:txBody>
      </p:sp>
      <p:sp>
        <p:nvSpPr>
          <p:cNvPr id="30724" name="Line 4"/>
          <p:cNvSpPr>
            <a:spLocks noChangeShapeType="1"/>
          </p:cNvSpPr>
          <p:nvPr/>
        </p:nvSpPr>
        <p:spPr bwMode="auto">
          <a:xfrm>
            <a:off x="4635819" y="3185795"/>
            <a:ext cx="720725"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0725" name="Line 5"/>
          <p:cNvSpPr>
            <a:spLocks noChangeShapeType="1"/>
          </p:cNvSpPr>
          <p:nvPr/>
        </p:nvSpPr>
        <p:spPr bwMode="auto">
          <a:xfrm>
            <a:off x="4564381" y="5000625"/>
            <a:ext cx="1223963" cy="0"/>
          </a:xfrm>
          <a:prstGeom prst="line">
            <a:avLst/>
          </a:prstGeom>
          <a:noFill/>
          <a:ln w="41275">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30726" name="AutoShape 6">
            <a:hlinkClick r:id="rId2" action="ppaction://hlinksldjump" highlightClick="1"/>
          </p:cNvPr>
          <p:cNvSpPr>
            <a:spLocks noChangeArrowheads="1"/>
          </p:cNvSpPr>
          <p:nvPr/>
        </p:nvSpPr>
        <p:spPr bwMode="auto">
          <a:xfrm>
            <a:off x="9625013" y="5949950"/>
            <a:ext cx="792162" cy="647700"/>
          </a:xfrm>
          <a:prstGeom prst="actionButtonBackPrevious">
            <a:avLst/>
          </a:prstGeom>
          <a:solidFill>
            <a:srgbClr val="A500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endParaRPr lang="hu-HU"/>
          </a:p>
        </p:txBody>
      </p:sp>
    </p:spTree>
    <p:extLst>
      <p:ext uri="{BB962C8B-B14F-4D97-AF65-F5344CB8AC3E}">
        <p14:creationId xmlns:p14="http://schemas.microsoft.com/office/powerpoint/2010/main" val="2425287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hu-HU" b="1" smtClean="0">
                <a:solidFill>
                  <a:schemeClr val="accent2"/>
                </a:solidFill>
              </a:rPr>
              <a:t>Folyadékok jellemzői</a:t>
            </a:r>
          </a:p>
        </p:txBody>
      </p:sp>
      <p:sp>
        <p:nvSpPr>
          <p:cNvPr id="31747" name="Rectangle 3"/>
          <p:cNvSpPr>
            <a:spLocks noGrp="1" noChangeArrowheads="1"/>
          </p:cNvSpPr>
          <p:nvPr>
            <p:ph type="body" sz="half" idx="1"/>
          </p:nvPr>
        </p:nvSpPr>
        <p:spPr>
          <a:xfrm>
            <a:off x="1981200" y="1600201"/>
            <a:ext cx="7931150" cy="4973319"/>
          </a:xfrm>
        </p:spPr>
        <p:txBody>
          <a:bodyPr>
            <a:normAutofit/>
          </a:bodyPr>
          <a:lstStyle/>
          <a:p>
            <a:pPr eaLnBrk="1" hangingPunct="1"/>
            <a:r>
              <a:rPr lang="hu-HU" sz="2000" b="1" u="sng" dirty="0">
                <a:solidFill>
                  <a:srgbClr val="FF0000"/>
                </a:solidFill>
              </a:rPr>
              <a:t>Sűrűség</a:t>
            </a:r>
            <a:r>
              <a:rPr lang="hu-HU" sz="2000" b="1" dirty="0">
                <a:solidFill>
                  <a:srgbClr val="FF0000"/>
                </a:solidFill>
              </a:rPr>
              <a:t> :                     </a:t>
            </a:r>
            <a:r>
              <a:rPr lang="hu-HU" sz="2000" b="1" dirty="0">
                <a:solidFill>
                  <a:schemeClr val="accent2"/>
                </a:solidFill>
              </a:rPr>
              <a:t>összefüggéssel számítható.</a:t>
            </a:r>
            <a:r>
              <a:rPr lang="hu-HU" sz="2000" b="1" dirty="0">
                <a:solidFill>
                  <a:srgbClr val="FF0000"/>
                </a:solidFill>
              </a:rPr>
              <a:t>    </a:t>
            </a:r>
          </a:p>
          <a:p>
            <a:pPr eaLnBrk="1" hangingPunct="1">
              <a:buFontTx/>
              <a:buNone/>
            </a:pPr>
            <a:r>
              <a:rPr lang="hu-HU" sz="2000" b="1" dirty="0">
                <a:solidFill>
                  <a:srgbClr val="FF0000"/>
                </a:solidFill>
              </a:rPr>
              <a:t>		</a:t>
            </a:r>
            <a:r>
              <a:rPr lang="en-GB" sz="2000" b="1" dirty="0">
                <a:solidFill>
                  <a:srgbClr val="FF0000"/>
                </a:solidFill>
              </a:rPr>
              <a:t> </a:t>
            </a:r>
            <a:endParaRPr lang="hu-HU" sz="2000" b="1" dirty="0">
              <a:solidFill>
                <a:srgbClr val="FF0000"/>
              </a:solidFill>
            </a:endParaRPr>
          </a:p>
          <a:p>
            <a:pPr eaLnBrk="1" hangingPunct="1"/>
            <a:r>
              <a:rPr lang="hu-HU" sz="2000" b="1" u="sng" dirty="0">
                <a:solidFill>
                  <a:srgbClr val="FF0000"/>
                </a:solidFill>
              </a:rPr>
              <a:t>Dermedés</a:t>
            </a:r>
            <a:r>
              <a:rPr lang="hu-HU" sz="2000" b="1" dirty="0">
                <a:solidFill>
                  <a:srgbClr val="FF0000"/>
                </a:solidFill>
              </a:rPr>
              <a:t>: </a:t>
            </a:r>
            <a:r>
              <a:rPr lang="hu-HU" sz="2000" b="1" dirty="0">
                <a:solidFill>
                  <a:schemeClr val="accent2"/>
                </a:solidFill>
              </a:rPr>
              <a:t>a folyékony halmazállapotból a szilárd halmazállapotba való átmenet.</a:t>
            </a:r>
          </a:p>
          <a:p>
            <a:pPr eaLnBrk="1" hangingPunct="1"/>
            <a:r>
              <a:rPr lang="hu-HU" sz="2000" b="1" u="sng" dirty="0">
                <a:solidFill>
                  <a:srgbClr val="FF0000"/>
                </a:solidFill>
              </a:rPr>
              <a:t>Párolgás</a:t>
            </a:r>
            <a:r>
              <a:rPr lang="hu-HU" sz="2000" b="1" dirty="0">
                <a:solidFill>
                  <a:srgbClr val="FF0000"/>
                </a:solidFill>
              </a:rPr>
              <a:t>: </a:t>
            </a:r>
            <a:r>
              <a:rPr lang="en-GB" sz="2000" b="1" dirty="0">
                <a:solidFill>
                  <a:schemeClr val="accent2"/>
                </a:solidFill>
              </a:rPr>
              <a:t>a </a:t>
            </a:r>
            <a:r>
              <a:rPr lang="en-GB" sz="2000" b="1" dirty="0" err="1">
                <a:solidFill>
                  <a:schemeClr val="accent2"/>
                </a:solidFill>
              </a:rPr>
              <a:t>cseppfolyós</a:t>
            </a:r>
            <a:r>
              <a:rPr lang="en-GB" sz="2000" b="1" dirty="0">
                <a:solidFill>
                  <a:schemeClr val="accent2"/>
                </a:solidFill>
              </a:rPr>
              <a:t> </a:t>
            </a:r>
            <a:r>
              <a:rPr lang="en-GB" sz="2000" b="1" dirty="0" err="1">
                <a:solidFill>
                  <a:schemeClr val="accent2"/>
                </a:solidFill>
              </a:rPr>
              <a:t>halmazállapotból</a:t>
            </a:r>
            <a:r>
              <a:rPr lang="en-GB" sz="2000" b="1" dirty="0">
                <a:solidFill>
                  <a:schemeClr val="accent2"/>
                </a:solidFill>
              </a:rPr>
              <a:t> a </a:t>
            </a:r>
            <a:r>
              <a:rPr lang="en-GB" sz="2000" b="1" dirty="0" err="1">
                <a:solidFill>
                  <a:schemeClr val="accent2"/>
                </a:solidFill>
              </a:rPr>
              <a:t>légnemű</a:t>
            </a:r>
            <a:r>
              <a:rPr lang="en-GB" sz="2000" b="1" dirty="0">
                <a:solidFill>
                  <a:schemeClr val="accent2"/>
                </a:solidFill>
              </a:rPr>
              <a:t> </a:t>
            </a:r>
            <a:r>
              <a:rPr lang="en-GB" sz="2000" b="1" dirty="0" err="1">
                <a:solidFill>
                  <a:schemeClr val="accent2"/>
                </a:solidFill>
              </a:rPr>
              <a:t>halmazállapotba</a:t>
            </a:r>
            <a:r>
              <a:rPr lang="en-GB" sz="2000" b="1" dirty="0">
                <a:solidFill>
                  <a:schemeClr val="accent2"/>
                </a:solidFill>
              </a:rPr>
              <a:t> </a:t>
            </a:r>
            <a:r>
              <a:rPr lang="en-GB" sz="2000" b="1" dirty="0" err="1">
                <a:solidFill>
                  <a:schemeClr val="accent2"/>
                </a:solidFill>
              </a:rPr>
              <a:t>való</a:t>
            </a:r>
            <a:r>
              <a:rPr lang="en-GB" sz="2000" b="1" dirty="0">
                <a:solidFill>
                  <a:schemeClr val="accent2"/>
                </a:solidFill>
              </a:rPr>
              <a:t> </a:t>
            </a:r>
            <a:r>
              <a:rPr lang="en-GB" sz="2000" b="1" dirty="0" err="1">
                <a:solidFill>
                  <a:schemeClr val="accent2"/>
                </a:solidFill>
              </a:rPr>
              <a:t>átmenet</a:t>
            </a:r>
            <a:r>
              <a:rPr lang="en-GB" sz="2000" b="1" dirty="0">
                <a:solidFill>
                  <a:schemeClr val="accent2"/>
                </a:solidFill>
              </a:rPr>
              <a:t>, </a:t>
            </a:r>
            <a:r>
              <a:rPr lang="en-GB" sz="2000" b="1" dirty="0" err="1">
                <a:solidFill>
                  <a:schemeClr val="accent2"/>
                </a:solidFill>
              </a:rPr>
              <a:t>amely</a:t>
            </a:r>
            <a:r>
              <a:rPr lang="en-GB" sz="2000" b="1" dirty="0">
                <a:solidFill>
                  <a:schemeClr val="accent2"/>
                </a:solidFill>
              </a:rPr>
              <a:t> </a:t>
            </a:r>
            <a:r>
              <a:rPr lang="en-GB" sz="2000" b="1" dirty="0" err="1">
                <a:solidFill>
                  <a:schemeClr val="accent2"/>
                </a:solidFill>
              </a:rPr>
              <a:t>bármely</a:t>
            </a:r>
            <a:r>
              <a:rPr lang="en-GB" sz="2000" b="1" dirty="0">
                <a:solidFill>
                  <a:schemeClr val="accent2"/>
                </a:solidFill>
              </a:rPr>
              <a:t> </a:t>
            </a:r>
            <a:r>
              <a:rPr lang="en-GB" sz="2000" b="1" dirty="0" err="1">
                <a:solidFill>
                  <a:schemeClr val="accent2"/>
                </a:solidFill>
              </a:rPr>
              <a:t>hőmérsékleten</a:t>
            </a:r>
            <a:r>
              <a:rPr lang="en-GB" sz="2000" b="1" dirty="0">
                <a:solidFill>
                  <a:schemeClr val="accent2"/>
                </a:solidFill>
              </a:rPr>
              <a:t> </a:t>
            </a:r>
            <a:r>
              <a:rPr lang="en-GB" sz="2000" b="1" dirty="0" err="1">
                <a:solidFill>
                  <a:schemeClr val="accent2"/>
                </a:solidFill>
              </a:rPr>
              <a:t>végbemegy</a:t>
            </a:r>
            <a:r>
              <a:rPr lang="en-GB" sz="2000" b="1" dirty="0">
                <a:solidFill>
                  <a:schemeClr val="accent2"/>
                </a:solidFill>
              </a:rPr>
              <a:t>. </a:t>
            </a:r>
            <a:r>
              <a:rPr lang="en-GB" sz="2000" b="1" dirty="0" err="1">
                <a:solidFill>
                  <a:schemeClr val="accent2"/>
                </a:solidFill>
              </a:rPr>
              <a:t>Elvileg</a:t>
            </a:r>
            <a:r>
              <a:rPr lang="en-GB" sz="2000" b="1" dirty="0">
                <a:solidFill>
                  <a:schemeClr val="accent2"/>
                </a:solidFill>
              </a:rPr>
              <a:t> </a:t>
            </a:r>
            <a:r>
              <a:rPr lang="en-GB" sz="2000" b="1" dirty="0" err="1">
                <a:solidFill>
                  <a:schemeClr val="accent2"/>
                </a:solidFill>
              </a:rPr>
              <a:t>minden</a:t>
            </a:r>
            <a:r>
              <a:rPr lang="en-GB" sz="2000" b="1" dirty="0">
                <a:solidFill>
                  <a:schemeClr val="accent2"/>
                </a:solidFill>
              </a:rPr>
              <a:t> </a:t>
            </a:r>
            <a:r>
              <a:rPr lang="en-GB" sz="2000" b="1" dirty="0" err="1">
                <a:solidFill>
                  <a:schemeClr val="accent2"/>
                </a:solidFill>
              </a:rPr>
              <a:t>anyag</a:t>
            </a:r>
            <a:r>
              <a:rPr lang="en-GB" sz="2000" b="1" dirty="0">
                <a:solidFill>
                  <a:schemeClr val="accent2"/>
                </a:solidFill>
              </a:rPr>
              <a:t> </a:t>
            </a:r>
            <a:r>
              <a:rPr lang="en-GB" sz="2000" b="1" dirty="0" err="1">
                <a:solidFill>
                  <a:schemeClr val="accent2"/>
                </a:solidFill>
              </a:rPr>
              <a:t>párolog</a:t>
            </a:r>
            <a:r>
              <a:rPr lang="en-GB" sz="2000" b="1" dirty="0">
                <a:solidFill>
                  <a:schemeClr val="accent2"/>
                </a:solidFill>
              </a:rPr>
              <a:t>.</a:t>
            </a:r>
            <a:endParaRPr lang="hu-HU" sz="2000" b="1" dirty="0">
              <a:solidFill>
                <a:schemeClr val="accent2"/>
              </a:solidFill>
            </a:endParaRPr>
          </a:p>
          <a:p>
            <a:pPr eaLnBrk="1" hangingPunct="1"/>
            <a:r>
              <a:rPr lang="hu-HU" sz="2000" b="1" u="sng" dirty="0">
                <a:solidFill>
                  <a:srgbClr val="FF0000"/>
                </a:solidFill>
              </a:rPr>
              <a:t>Viszkozitás</a:t>
            </a:r>
            <a:r>
              <a:rPr lang="hu-HU" sz="2000" b="1" dirty="0">
                <a:solidFill>
                  <a:srgbClr val="FF0000"/>
                </a:solidFill>
              </a:rPr>
              <a:t>: </a:t>
            </a:r>
            <a:r>
              <a:rPr lang="en-GB" sz="2000" b="1" dirty="0">
                <a:solidFill>
                  <a:schemeClr val="accent2"/>
                </a:solidFill>
              </a:rPr>
              <a:t>a </a:t>
            </a:r>
            <a:r>
              <a:rPr lang="en-GB" sz="2000" b="1" dirty="0" err="1">
                <a:solidFill>
                  <a:schemeClr val="accent2"/>
                </a:solidFill>
              </a:rPr>
              <a:t>folyadék</a:t>
            </a:r>
            <a:r>
              <a:rPr lang="en-GB" sz="2000" b="1" dirty="0">
                <a:solidFill>
                  <a:schemeClr val="accent2"/>
                </a:solidFill>
              </a:rPr>
              <a:t> </a:t>
            </a:r>
            <a:r>
              <a:rPr lang="en-GB" sz="2000" b="1" dirty="0" err="1">
                <a:solidFill>
                  <a:schemeClr val="accent2"/>
                </a:solidFill>
              </a:rPr>
              <a:t>alakváltozással</a:t>
            </a:r>
            <a:r>
              <a:rPr lang="en-GB" sz="2000" b="1" dirty="0">
                <a:solidFill>
                  <a:schemeClr val="accent2"/>
                </a:solidFill>
              </a:rPr>
              <a:t> </a:t>
            </a:r>
            <a:r>
              <a:rPr lang="en-GB" sz="2000" b="1" dirty="0" err="1">
                <a:solidFill>
                  <a:schemeClr val="accent2"/>
                </a:solidFill>
              </a:rPr>
              <a:t>szembeni</a:t>
            </a:r>
            <a:r>
              <a:rPr lang="en-GB" sz="2000" b="1" dirty="0">
                <a:solidFill>
                  <a:schemeClr val="accent2"/>
                </a:solidFill>
              </a:rPr>
              <a:t> </a:t>
            </a:r>
            <a:r>
              <a:rPr lang="en-GB" sz="2000" b="1" dirty="0" err="1">
                <a:solidFill>
                  <a:schemeClr val="accent2"/>
                </a:solidFill>
              </a:rPr>
              <a:t>ellenállásának</a:t>
            </a:r>
            <a:r>
              <a:rPr lang="en-GB" sz="2000" b="1" dirty="0">
                <a:solidFill>
                  <a:schemeClr val="accent2"/>
                </a:solidFill>
              </a:rPr>
              <a:t> </a:t>
            </a:r>
            <a:r>
              <a:rPr lang="en-GB" sz="2000" b="1" dirty="0" err="1">
                <a:solidFill>
                  <a:schemeClr val="accent2"/>
                </a:solidFill>
              </a:rPr>
              <a:t>számértékét</a:t>
            </a:r>
            <a:r>
              <a:rPr lang="en-GB" sz="2000" b="1" dirty="0">
                <a:solidFill>
                  <a:schemeClr val="accent2"/>
                </a:solidFill>
              </a:rPr>
              <a:t> </a:t>
            </a:r>
            <a:r>
              <a:rPr lang="en-GB" sz="2000" b="1" dirty="0" err="1">
                <a:solidFill>
                  <a:schemeClr val="accent2"/>
                </a:solidFill>
              </a:rPr>
              <a:t>adja</a:t>
            </a:r>
            <a:r>
              <a:rPr lang="hu-HU" sz="2000" b="1" dirty="0">
                <a:solidFill>
                  <a:schemeClr val="accent2"/>
                </a:solidFill>
              </a:rPr>
              <a:t>.</a:t>
            </a:r>
            <a:r>
              <a:rPr lang="en-GB" sz="2000" b="1" dirty="0">
                <a:solidFill>
                  <a:schemeClr val="accent2"/>
                </a:solidFill>
              </a:rPr>
              <a:t> </a:t>
            </a:r>
            <a:r>
              <a:rPr lang="hu-HU" sz="2000" b="1" dirty="0">
                <a:solidFill>
                  <a:schemeClr val="accent2"/>
                </a:solidFill>
              </a:rPr>
              <a:t>A folyadékok hígfolyósságára utal.</a:t>
            </a:r>
          </a:p>
          <a:p>
            <a:pPr eaLnBrk="1" hangingPunct="1"/>
            <a:r>
              <a:rPr lang="hu-HU" sz="2000" b="1" u="sng" dirty="0">
                <a:solidFill>
                  <a:srgbClr val="FF0000"/>
                </a:solidFill>
              </a:rPr>
              <a:t>Fajhő</a:t>
            </a:r>
            <a:r>
              <a:rPr lang="hu-HU" sz="2000" b="1" dirty="0">
                <a:solidFill>
                  <a:srgbClr val="FF0000"/>
                </a:solidFill>
              </a:rPr>
              <a:t>: </a:t>
            </a:r>
            <a:r>
              <a:rPr lang="hu-HU" sz="2000" b="1" dirty="0">
                <a:solidFill>
                  <a:schemeClr val="accent2"/>
                </a:solidFill>
              </a:rPr>
              <a:t>A</a:t>
            </a:r>
            <a:r>
              <a:rPr lang="en-GB" sz="2000" b="1" dirty="0">
                <a:solidFill>
                  <a:schemeClr val="accent2"/>
                </a:solidFill>
              </a:rPr>
              <a:t>z a </a:t>
            </a:r>
            <a:r>
              <a:rPr lang="hu-HU" sz="2000" b="1" dirty="0">
                <a:solidFill>
                  <a:schemeClr val="accent2"/>
                </a:solidFill>
              </a:rPr>
              <a:t>hőmennyiség</a:t>
            </a:r>
            <a:r>
              <a:rPr lang="en-GB" sz="2000" b="1" dirty="0">
                <a:solidFill>
                  <a:schemeClr val="accent2"/>
                </a:solidFill>
              </a:rPr>
              <a:t>, </a:t>
            </a:r>
            <a:r>
              <a:rPr lang="en-GB" sz="2000" b="1" dirty="0" err="1">
                <a:solidFill>
                  <a:schemeClr val="accent2"/>
                </a:solidFill>
              </a:rPr>
              <a:t>mely</a:t>
            </a:r>
            <a:r>
              <a:rPr lang="en-GB" sz="2000" b="1" dirty="0">
                <a:solidFill>
                  <a:schemeClr val="accent2"/>
                </a:solidFill>
              </a:rPr>
              <a:t> v</a:t>
            </a:r>
            <a:r>
              <a:rPr lang="hu-HU" sz="2000" b="1" dirty="0" err="1">
                <a:solidFill>
                  <a:schemeClr val="accent2"/>
                </a:solidFill>
              </a:rPr>
              <a:t>ala</a:t>
            </a:r>
            <a:r>
              <a:rPr lang="en-GB" sz="2000" b="1" dirty="0">
                <a:solidFill>
                  <a:schemeClr val="accent2"/>
                </a:solidFill>
              </a:rPr>
              <a:t>m</a:t>
            </a:r>
            <a:r>
              <a:rPr lang="hu-HU" sz="2000" b="1" dirty="0" err="1">
                <a:solidFill>
                  <a:schemeClr val="accent2"/>
                </a:solidFill>
              </a:rPr>
              <a:t>ely</a:t>
            </a:r>
            <a:r>
              <a:rPr lang="en-GB" sz="2000" b="1" dirty="0">
                <a:solidFill>
                  <a:schemeClr val="accent2"/>
                </a:solidFill>
              </a:rPr>
              <a:t> </a:t>
            </a:r>
            <a:r>
              <a:rPr lang="en-GB" sz="2000" b="1" dirty="0" err="1">
                <a:solidFill>
                  <a:schemeClr val="accent2"/>
                </a:solidFill>
              </a:rPr>
              <a:t>anyag</a:t>
            </a:r>
            <a:r>
              <a:rPr lang="en-GB" sz="2000" b="1" dirty="0">
                <a:solidFill>
                  <a:schemeClr val="accent2"/>
                </a:solidFill>
              </a:rPr>
              <a:t> </a:t>
            </a:r>
            <a:r>
              <a:rPr lang="en-GB" sz="2000" b="1" dirty="0" err="1">
                <a:solidFill>
                  <a:schemeClr val="accent2"/>
                </a:solidFill>
              </a:rPr>
              <a:t>tömegegységének</a:t>
            </a:r>
            <a:r>
              <a:rPr lang="en-GB" sz="2000" b="1" dirty="0">
                <a:solidFill>
                  <a:schemeClr val="accent2"/>
                </a:solidFill>
              </a:rPr>
              <a:t> </a:t>
            </a:r>
            <a:r>
              <a:rPr lang="en-GB" sz="2000" b="1" dirty="0" err="1">
                <a:solidFill>
                  <a:schemeClr val="accent2"/>
                </a:solidFill>
              </a:rPr>
              <a:t>egy</a:t>
            </a:r>
            <a:r>
              <a:rPr lang="en-GB" sz="2000" b="1" dirty="0">
                <a:solidFill>
                  <a:schemeClr val="accent2"/>
                </a:solidFill>
              </a:rPr>
              <a:t> Celsius-</a:t>
            </a:r>
            <a:r>
              <a:rPr lang="en-GB" sz="2000" b="1" dirty="0" err="1">
                <a:solidFill>
                  <a:schemeClr val="accent2"/>
                </a:solidFill>
              </a:rPr>
              <a:t>fokkal</a:t>
            </a:r>
            <a:r>
              <a:rPr lang="en-GB" sz="2000" b="1" dirty="0">
                <a:solidFill>
                  <a:schemeClr val="accent2"/>
                </a:solidFill>
              </a:rPr>
              <a:t> </a:t>
            </a:r>
            <a:r>
              <a:rPr lang="en-GB" sz="2000" b="1" dirty="0" err="1">
                <a:solidFill>
                  <a:schemeClr val="accent2"/>
                </a:solidFill>
              </a:rPr>
              <a:t>való</a:t>
            </a:r>
            <a:r>
              <a:rPr lang="en-GB" sz="2000" b="1" dirty="0">
                <a:solidFill>
                  <a:schemeClr val="accent2"/>
                </a:solidFill>
              </a:rPr>
              <a:t> </a:t>
            </a:r>
            <a:r>
              <a:rPr lang="en-GB" sz="2000" b="1" dirty="0" err="1">
                <a:solidFill>
                  <a:schemeClr val="accent2"/>
                </a:solidFill>
              </a:rPr>
              <a:t>felmelegítésére</a:t>
            </a:r>
            <a:r>
              <a:rPr lang="en-GB" sz="2000" b="1" dirty="0">
                <a:solidFill>
                  <a:schemeClr val="accent2"/>
                </a:solidFill>
              </a:rPr>
              <a:t> </a:t>
            </a:r>
            <a:r>
              <a:rPr lang="en-GB" sz="2000" b="1" dirty="0" err="1">
                <a:solidFill>
                  <a:schemeClr val="accent2"/>
                </a:solidFill>
              </a:rPr>
              <a:t>szükséges</a:t>
            </a:r>
            <a:r>
              <a:rPr lang="hu-HU" sz="2000" b="1" dirty="0" smtClean="0">
                <a:solidFill>
                  <a:schemeClr val="accent2"/>
                </a:solidFill>
              </a:rPr>
              <a:t>.</a:t>
            </a:r>
            <a:endParaRPr lang="hu-HU" sz="2000" b="1" dirty="0">
              <a:solidFill>
                <a:srgbClr val="FF0000"/>
              </a:solidFill>
            </a:endParaRPr>
          </a:p>
        </p:txBody>
      </p:sp>
      <p:pic>
        <p:nvPicPr>
          <p:cNvPr id="31748" name="Picture 5" descr="nyom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9513" y="1341439"/>
            <a:ext cx="1008062" cy="8540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16563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hu-HU" b="1" smtClean="0">
                <a:solidFill>
                  <a:schemeClr val="accent2"/>
                </a:solidFill>
              </a:rPr>
              <a:t>A nyomás</a:t>
            </a:r>
          </a:p>
        </p:txBody>
      </p:sp>
      <p:sp>
        <p:nvSpPr>
          <p:cNvPr id="32771" name="Rectangle 3"/>
          <p:cNvSpPr>
            <a:spLocks noGrp="1" noChangeArrowheads="1"/>
          </p:cNvSpPr>
          <p:nvPr>
            <p:ph type="body" sz="half" idx="1"/>
          </p:nvPr>
        </p:nvSpPr>
        <p:spPr>
          <a:xfrm>
            <a:off x="1981200" y="1600201"/>
            <a:ext cx="4038600" cy="4525963"/>
          </a:xfrm>
        </p:spPr>
        <p:txBody>
          <a:bodyPr/>
          <a:lstStyle/>
          <a:p>
            <a:pPr eaLnBrk="1" hangingPunct="1"/>
            <a:endParaRPr lang="hu-HU" sz="2000" b="1"/>
          </a:p>
          <a:p>
            <a:pPr eaLnBrk="1" hangingPunct="1"/>
            <a:endParaRPr lang="hu-HU" sz="2000" b="1"/>
          </a:p>
          <a:p>
            <a:pPr eaLnBrk="1" hangingPunct="1"/>
            <a:endParaRPr lang="hu-HU" sz="2000" b="1"/>
          </a:p>
        </p:txBody>
      </p:sp>
      <p:pic>
        <p:nvPicPr>
          <p:cNvPr id="32772" name="Picture 6" descr="nyomá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43476" y="3500438"/>
            <a:ext cx="2087563" cy="177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2362200" y="1828800"/>
            <a:ext cx="7391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sz="2400" i="0">
                <a:solidFill>
                  <a:schemeClr val="accent2"/>
                </a:solidFill>
              </a:rPr>
              <a:t>Nyomás: a nyomóerő és a nyomott felület hányadosaként meghatározott fizikai mennyiség. Mértékegysége 1 Pa = 1 N/m</a:t>
            </a:r>
            <a:r>
              <a:rPr lang="en-GB" sz="2400" i="0" baseline="30000">
                <a:solidFill>
                  <a:schemeClr val="accent2"/>
                </a:solidFill>
              </a:rPr>
              <a:t>2</a:t>
            </a:r>
            <a:endParaRPr lang="en-GB" sz="2400" i="0">
              <a:solidFill>
                <a:schemeClr val="accent2"/>
              </a:solidFill>
            </a:endParaRPr>
          </a:p>
          <a:p>
            <a:pPr eaLnBrk="1" hangingPunct="1">
              <a:spcBef>
                <a:spcPct val="50000"/>
              </a:spcBef>
            </a:pPr>
            <a:endParaRPr lang="en-GB" sz="2400" i="0">
              <a:solidFill>
                <a:schemeClr val="accent2"/>
              </a:solidFill>
            </a:endParaRPr>
          </a:p>
        </p:txBody>
      </p:sp>
    </p:spTree>
    <p:extLst>
      <p:ext uri="{BB962C8B-B14F-4D97-AF65-F5344CB8AC3E}">
        <p14:creationId xmlns:p14="http://schemas.microsoft.com/office/powerpoint/2010/main" val="38303219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hu-HU" sz="4000" b="1">
                <a:solidFill>
                  <a:schemeClr val="accent2"/>
                </a:solidFill>
              </a:rPr>
              <a:t>A nyomás terjedése nyugvó folyadékban</a:t>
            </a:r>
          </a:p>
        </p:txBody>
      </p:sp>
      <p:pic>
        <p:nvPicPr>
          <p:cNvPr id="33795" name="Picture 7" descr="folyadék"/>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648200" y="4378326"/>
            <a:ext cx="2667000" cy="2076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Text Box 4"/>
          <p:cNvSpPr txBox="1">
            <a:spLocks noChangeArrowheads="1"/>
          </p:cNvSpPr>
          <p:nvPr/>
        </p:nvSpPr>
        <p:spPr bwMode="auto">
          <a:xfrm>
            <a:off x="1069848" y="2093976"/>
            <a:ext cx="10451592"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i="0" dirty="0">
                <a:solidFill>
                  <a:schemeClr val="accent2"/>
                </a:solidFill>
              </a:rPr>
              <a:t>A </a:t>
            </a:r>
            <a:r>
              <a:rPr lang="en-GB" i="0" dirty="0" err="1">
                <a:solidFill>
                  <a:schemeClr val="accent2"/>
                </a:solidFill>
              </a:rPr>
              <a:t>folyadékra</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gázra</a:t>
            </a:r>
            <a:r>
              <a:rPr lang="en-GB" i="0" dirty="0">
                <a:solidFill>
                  <a:schemeClr val="accent2"/>
                </a:solidFill>
              </a:rPr>
              <a:t> </a:t>
            </a:r>
            <a:r>
              <a:rPr lang="en-GB" i="0" dirty="0" err="1">
                <a:solidFill>
                  <a:schemeClr val="accent2"/>
                </a:solidFill>
              </a:rPr>
              <a:t>ható</a:t>
            </a:r>
            <a:r>
              <a:rPr lang="en-GB" i="0" dirty="0">
                <a:solidFill>
                  <a:schemeClr val="accent2"/>
                </a:solidFill>
              </a:rPr>
              <a:t> </a:t>
            </a:r>
            <a:r>
              <a:rPr lang="en-GB" i="0" dirty="0" err="1">
                <a:solidFill>
                  <a:schemeClr val="accent2"/>
                </a:solidFill>
              </a:rPr>
              <a:t>külső</a:t>
            </a:r>
            <a:r>
              <a:rPr lang="en-GB" i="0" dirty="0">
                <a:solidFill>
                  <a:schemeClr val="accent2"/>
                </a:solidFill>
              </a:rPr>
              <a:t> </a:t>
            </a:r>
            <a:r>
              <a:rPr lang="en-GB" i="0" dirty="0" err="1">
                <a:solidFill>
                  <a:schemeClr val="accent2"/>
                </a:solidFill>
              </a:rPr>
              <a:t>felületi</a:t>
            </a:r>
            <a:r>
              <a:rPr lang="en-GB" i="0" dirty="0">
                <a:solidFill>
                  <a:schemeClr val="accent2"/>
                </a:solidFill>
              </a:rPr>
              <a:t> </a:t>
            </a:r>
            <a:r>
              <a:rPr lang="en-GB" i="0" dirty="0" err="1">
                <a:solidFill>
                  <a:schemeClr val="accent2"/>
                </a:solidFill>
              </a:rPr>
              <a:t>erő</a:t>
            </a:r>
            <a:r>
              <a:rPr lang="en-GB" i="0" dirty="0">
                <a:solidFill>
                  <a:schemeClr val="accent2"/>
                </a:solidFill>
              </a:rPr>
              <a:t> </a:t>
            </a:r>
            <a:r>
              <a:rPr lang="en-GB" i="0" dirty="0" err="1">
                <a:solidFill>
                  <a:schemeClr val="accent2"/>
                </a:solidFill>
              </a:rPr>
              <a:t>által</a:t>
            </a:r>
            <a:r>
              <a:rPr lang="en-GB" i="0" dirty="0">
                <a:solidFill>
                  <a:schemeClr val="accent2"/>
                </a:solidFill>
              </a:rPr>
              <a:t> </a:t>
            </a:r>
            <a:r>
              <a:rPr lang="en-GB" i="0" dirty="0" err="1">
                <a:solidFill>
                  <a:schemeClr val="accent2"/>
                </a:solidFill>
              </a:rPr>
              <a:t>létrehozott</a:t>
            </a:r>
            <a:r>
              <a:rPr lang="en-GB" i="0" dirty="0">
                <a:solidFill>
                  <a:schemeClr val="accent2"/>
                </a:solidFill>
              </a:rPr>
              <a:t> </a:t>
            </a:r>
            <a:r>
              <a:rPr lang="en-GB" i="0" dirty="0" err="1">
                <a:solidFill>
                  <a:schemeClr val="accent2"/>
                </a:solidFill>
              </a:rPr>
              <a:t>nyomás</a:t>
            </a:r>
            <a:r>
              <a:rPr lang="en-GB" i="0" dirty="0">
                <a:solidFill>
                  <a:schemeClr val="accent2"/>
                </a:solidFill>
              </a:rPr>
              <a:t> a </a:t>
            </a:r>
            <a:r>
              <a:rPr lang="en-GB" i="0" dirty="0" err="1">
                <a:solidFill>
                  <a:schemeClr val="accent2"/>
                </a:solidFill>
              </a:rPr>
              <a:t>folyadékban</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gázban</a:t>
            </a:r>
            <a:r>
              <a:rPr lang="en-GB" i="0" dirty="0">
                <a:solidFill>
                  <a:schemeClr val="accent2"/>
                </a:solidFill>
              </a:rPr>
              <a:t> </a:t>
            </a:r>
            <a:r>
              <a:rPr lang="en-GB" i="0" dirty="0" err="1">
                <a:solidFill>
                  <a:schemeClr val="accent2"/>
                </a:solidFill>
              </a:rPr>
              <a:t>minden</a:t>
            </a:r>
            <a:r>
              <a:rPr lang="en-GB" i="0" dirty="0">
                <a:solidFill>
                  <a:schemeClr val="accent2"/>
                </a:solidFill>
              </a:rPr>
              <a:t> </a:t>
            </a:r>
            <a:r>
              <a:rPr lang="en-GB" i="0" dirty="0" err="1">
                <a:solidFill>
                  <a:schemeClr val="accent2"/>
                </a:solidFill>
              </a:rPr>
              <a:t>irányban</a:t>
            </a:r>
            <a:r>
              <a:rPr lang="en-GB" i="0" dirty="0">
                <a:solidFill>
                  <a:schemeClr val="accent2"/>
                </a:solidFill>
              </a:rPr>
              <a:t> </a:t>
            </a:r>
            <a:r>
              <a:rPr lang="en-GB" i="0" dirty="0" err="1">
                <a:solidFill>
                  <a:schemeClr val="accent2"/>
                </a:solidFill>
              </a:rPr>
              <a:t>gyengítetlenül</a:t>
            </a:r>
            <a:r>
              <a:rPr lang="en-GB" i="0" dirty="0">
                <a:solidFill>
                  <a:schemeClr val="accent2"/>
                </a:solidFill>
              </a:rPr>
              <a:t> </a:t>
            </a:r>
            <a:r>
              <a:rPr lang="en-GB" i="0" dirty="0" err="1">
                <a:solidFill>
                  <a:schemeClr val="accent2"/>
                </a:solidFill>
              </a:rPr>
              <a:t>terjed</a:t>
            </a:r>
            <a:r>
              <a:rPr lang="en-GB" i="0" dirty="0">
                <a:solidFill>
                  <a:schemeClr val="accent2"/>
                </a:solidFill>
              </a:rPr>
              <a:t>.</a:t>
            </a:r>
            <a:endParaRPr lang="hu-HU" i="0" dirty="0">
              <a:solidFill>
                <a:schemeClr val="accent2"/>
              </a:solidFill>
            </a:endParaRPr>
          </a:p>
          <a:p>
            <a:pPr eaLnBrk="1" hangingPunct="1">
              <a:spcBef>
                <a:spcPct val="50000"/>
              </a:spcBef>
            </a:pPr>
            <a:r>
              <a:rPr lang="en-GB" i="0" dirty="0" err="1">
                <a:solidFill>
                  <a:schemeClr val="accent2"/>
                </a:solidFill>
              </a:rPr>
              <a:t>Föld</a:t>
            </a:r>
            <a:r>
              <a:rPr lang="en-GB" i="0" dirty="0">
                <a:solidFill>
                  <a:schemeClr val="accent2"/>
                </a:solidFill>
              </a:rPr>
              <a:t> </a:t>
            </a:r>
            <a:r>
              <a:rPr lang="en-GB" i="0" dirty="0" err="1">
                <a:solidFill>
                  <a:schemeClr val="accent2"/>
                </a:solidFill>
              </a:rPr>
              <a:t>gravitációs</a:t>
            </a:r>
            <a:r>
              <a:rPr lang="en-GB" i="0" dirty="0">
                <a:solidFill>
                  <a:schemeClr val="accent2"/>
                </a:solidFill>
              </a:rPr>
              <a:t> </a:t>
            </a:r>
            <a:r>
              <a:rPr lang="en-GB" i="0" dirty="0" err="1">
                <a:solidFill>
                  <a:schemeClr val="accent2"/>
                </a:solidFill>
              </a:rPr>
              <a:t>terében</a:t>
            </a:r>
            <a:r>
              <a:rPr lang="en-GB" i="0" dirty="0">
                <a:solidFill>
                  <a:schemeClr val="accent2"/>
                </a:solidFill>
              </a:rPr>
              <a:t> </a:t>
            </a:r>
            <a:r>
              <a:rPr lang="en-GB" i="0" dirty="0" err="1">
                <a:solidFill>
                  <a:schemeClr val="accent2"/>
                </a:solidFill>
              </a:rPr>
              <a:t>elhelyezkedő</a:t>
            </a:r>
            <a:r>
              <a:rPr lang="en-GB" i="0" dirty="0">
                <a:solidFill>
                  <a:schemeClr val="accent2"/>
                </a:solidFill>
              </a:rPr>
              <a:t> </a:t>
            </a:r>
            <a:r>
              <a:rPr lang="en-GB" i="0" dirty="0" err="1">
                <a:solidFill>
                  <a:schemeClr val="accent2"/>
                </a:solidFill>
              </a:rPr>
              <a:t>kis</a:t>
            </a:r>
            <a:r>
              <a:rPr lang="en-GB" i="0" dirty="0">
                <a:solidFill>
                  <a:schemeClr val="accent2"/>
                </a:solidFill>
              </a:rPr>
              <a:t> </a:t>
            </a:r>
            <a:r>
              <a:rPr lang="en-GB" i="0" dirty="0" err="1">
                <a:solidFill>
                  <a:schemeClr val="accent2"/>
                </a:solidFill>
              </a:rPr>
              <a:t>kiterjedésű</a:t>
            </a:r>
            <a:r>
              <a:rPr lang="en-GB" i="0" dirty="0">
                <a:solidFill>
                  <a:schemeClr val="accent2"/>
                </a:solidFill>
              </a:rPr>
              <a:t> </a:t>
            </a:r>
            <a:r>
              <a:rPr lang="en-GB" i="0" dirty="0" err="1">
                <a:solidFill>
                  <a:schemeClr val="accent2"/>
                </a:solidFill>
              </a:rPr>
              <a:t>folyadéktér</a:t>
            </a:r>
            <a:r>
              <a:rPr lang="en-GB" i="0" dirty="0">
                <a:solidFill>
                  <a:schemeClr val="accent2"/>
                </a:solidFill>
              </a:rPr>
              <a:t> </a:t>
            </a:r>
            <a:r>
              <a:rPr lang="en-GB" i="0" dirty="0" err="1">
                <a:solidFill>
                  <a:schemeClr val="accent2"/>
                </a:solidFill>
              </a:rPr>
              <a:t>elemeire</a:t>
            </a:r>
            <a:r>
              <a:rPr lang="en-GB" i="0" dirty="0">
                <a:solidFill>
                  <a:schemeClr val="accent2"/>
                </a:solidFill>
              </a:rPr>
              <a:t> </a:t>
            </a:r>
            <a:r>
              <a:rPr lang="en-GB" i="0" dirty="0" err="1">
                <a:solidFill>
                  <a:schemeClr val="accent2"/>
                </a:solidFill>
              </a:rPr>
              <a:t>ható</a:t>
            </a:r>
            <a:r>
              <a:rPr lang="en-GB" i="0" dirty="0">
                <a:solidFill>
                  <a:schemeClr val="accent2"/>
                </a:solidFill>
              </a:rPr>
              <a:t> </a:t>
            </a:r>
            <a:r>
              <a:rPr lang="en-GB" i="0" dirty="0" err="1">
                <a:solidFill>
                  <a:schemeClr val="accent2"/>
                </a:solidFill>
              </a:rPr>
              <a:t>súlyerők</a:t>
            </a:r>
            <a:r>
              <a:rPr lang="en-GB" i="0" dirty="0">
                <a:solidFill>
                  <a:schemeClr val="accent2"/>
                </a:solidFill>
              </a:rPr>
              <a:t> </a:t>
            </a:r>
            <a:r>
              <a:rPr lang="en-GB" i="0" dirty="0" err="1">
                <a:solidFill>
                  <a:schemeClr val="accent2"/>
                </a:solidFill>
              </a:rPr>
              <a:t>jó</a:t>
            </a:r>
            <a:r>
              <a:rPr lang="en-GB" i="0" dirty="0">
                <a:solidFill>
                  <a:schemeClr val="accent2"/>
                </a:solidFill>
              </a:rPr>
              <a:t> </a:t>
            </a:r>
            <a:r>
              <a:rPr lang="en-GB" i="0" dirty="0" err="1">
                <a:solidFill>
                  <a:schemeClr val="accent2"/>
                </a:solidFill>
              </a:rPr>
              <a:t>közelítéssel</a:t>
            </a:r>
            <a:r>
              <a:rPr lang="en-GB" i="0" dirty="0">
                <a:solidFill>
                  <a:schemeClr val="accent2"/>
                </a:solidFill>
              </a:rPr>
              <a:t> </a:t>
            </a:r>
            <a:r>
              <a:rPr lang="en-GB" i="0" dirty="0" err="1">
                <a:solidFill>
                  <a:schemeClr val="accent2"/>
                </a:solidFill>
              </a:rPr>
              <a:t>párhuzamosak</a:t>
            </a:r>
            <a:r>
              <a:rPr lang="en-GB" i="0" dirty="0">
                <a:solidFill>
                  <a:schemeClr val="accent2"/>
                </a:solidFill>
              </a:rPr>
              <a:t> és a </a:t>
            </a:r>
            <a:r>
              <a:rPr lang="en-GB" i="0" dirty="0" err="1">
                <a:solidFill>
                  <a:schemeClr val="accent2"/>
                </a:solidFill>
              </a:rPr>
              <a:t>földfelszínre</a:t>
            </a:r>
            <a:r>
              <a:rPr lang="en-GB" i="0" dirty="0">
                <a:solidFill>
                  <a:schemeClr val="accent2"/>
                </a:solidFill>
              </a:rPr>
              <a:t> </a:t>
            </a:r>
            <a:r>
              <a:rPr lang="en-GB" i="0" dirty="0" err="1">
                <a:solidFill>
                  <a:schemeClr val="accent2"/>
                </a:solidFill>
              </a:rPr>
              <a:t>merőlegesek</a:t>
            </a:r>
            <a:r>
              <a:rPr lang="en-GB" i="0" dirty="0">
                <a:solidFill>
                  <a:schemeClr val="accent2"/>
                </a:solidFill>
              </a:rPr>
              <a:t>, </a:t>
            </a:r>
            <a:r>
              <a:rPr lang="en-GB" i="0" dirty="0" err="1">
                <a:solidFill>
                  <a:schemeClr val="accent2"/>
                </a:solidFill>
              </a:rPr>
              <a:t>így</a:t>
            </a:r>
            <a:r>
              <a:rPr lang="en-GB" i="0" dirty="0">
                <a:solidFill>
                  <a:schemeClr val="accent2"/>
                </a:solidFill>
              </a:rPr>
              <a:t> </a:t>
            </a:r>
            <a:r>
              <a:rPr lang="en-GB" i="0" dirty="0" err="1">
                <a:solidFill>
                  <a:schemeClr val="accent2"/>
                </a:solidFill>
              </a:rPr>
              <a:t>mondhatjuk</a:t>
            </a:r>
            <a:r>
              <a:rPr lang="en-GB" i="0" dirty="0">
                <a:solidFill>
                  <a:schemeClr val="accent2"/>
                </a:solidFill>
              </a:rPr>
              <a:t>, </a:t>
            </a:r>
            <a:r>
              <a:rPr lang="en-GB" i="0" dirty="0" err="1">
                <a:solidFill>
                  <a:schemeClr val="accent2"/>
                </a:solidFill>
              </a:rPr>
              <a:t>hogy</a:t>
            </a:r>
            <a:r>
              <a:rPr lang="en-GB" i="0" dirty="0">
                <a:solidFill>
                  <a:schemeClr val="accent2"/>
                </a:solidFill>
              </a:rPr>
              <a:t> a </a:t>
            </a:r>
            <a:r>
              <a:rPr lang="en-GB" i="0" dirty="0" err="1">
                <a:solidFill>
                  <a:schemeClr val="accent2"/>
                </a:solidFill>
              </a:rPr>
              <a:t>nehézségi</a:t>
            </a:r>
            <a:r>
              <a:rPr lang="en-GB" i="0" dirty="0">
                <a:solidFill>
                  <a:schemeClr val="accent2"/>
                </a:solidFill>
              </a:rPr>
              <a:t> </a:t>
            </a:r>
            <a:r>
              <a:rPr lang="en-GB" i="0" dirty="0" err="1">
                <a:solidFill>
                  <a:schemeClr val="accent2"/>
                </a:solidFill>
              </a:rPr>
              <a:t>erőtér</a:t>
            </a:r>
            <a:r>
              <a:rPr lang="en-GB" i="0" dirty="0">
                <a:solidFill>
                  <a:schemeClr val="accent2"/>
                </a:solidFill>
              </a:rPr>
              <a:t> </a:t>
            </a:r>
            <a:r>
              <a:rPr lang="en-GB" i="0" dirty="0" err="1">
                <a:solidFill>
                  <a:schemeClr val="accent2"/>
                </a:solidFill>
              </a:rPr>
              <a:t>hatása</a:t>
            </a:r>
            <a:r>
              <a:rPr lang="en-GB" i="0" dirty="0">
                <a:solidFill>
                  <a:schemeClr val="accent2"/>
                </a:solidFill>
              </a:rPr>
              <a:t> </a:t>
            </a:r>
            <a:r>
              <a:rPr lang="en-GB" i="0" dirty="0" err="1">
                <a:solidFill>
                  <a:schemeClr val="accent2"/>
                </a:solidFill>
              </a:rPr>
              <a:t>alatt</a:t>
            </a:r>
            <a:r>
              <a:rPr lang="en-GB" i="0" dirty="0">
                <a:solidFill>
                  <a:schemeClr val="accent2"/>
                </a:solidFill>
              </a:rPr>
              <a:t> </a:t>
            </a:r>
            <a:r>
              <a:rPr lang="en-GB" i="0" dirty="0" err="1">
                <a:solidFill>
                  <a:schemeClr val="accent2"/>
                </a:solidFill>
              </a:rPr>
              <a:t>álló</a:t>
            </a:r>
            <a:r>
              <a:rPr lang="en-GB" i="0" dirty="0">
                <a:solidFill>
                  <a:schemeClr val="accent2"/>
                </a:solidFill>
              </a:rPr>
              <a:t> </a:t>
            </a:r>
            <a:r>
              <a:rPr lang="en-GB" i="0" dirty="0" err="1">
                <a:solidFill>
                  <a:schemeClr val="accent2"/>
                </a:solidFill>
              </a:rPr>
              <a:t>folyadéktérben</a:t>
            </a:r>
            <a:r>
              <a:rPr lang="en-GB" i="0" dirty="0">
                <a:solidFill>
                  <a:schemeClr val="accent2"/>
                </a:solidFill>
              </a:rPr>
              <a:t> a </a:t>
            </a:r>
            <a:r>
              <a:rPr lang="en-GB" i="0" dirty="0" err="1">
                <a:solidFill>
                  <a:schemeClr val="accent2"/>
                </a:solidFill>
              </a:rPr>
              <a:t>nyomás</a:t>
            </a:r>
            <a:r>
              <a:rPr lang="en-GB" i="0" dirty="0">
                <a:solidFill>
                  <a:schemeClr val="accent2"/>
                </a:solidFill>
              </a:rPr>
              <a:t> </a:t>
            </a:r>
            <a:r>
              <a:rPr lang="en-GB" i="0" dirty="0" err="1">
                <a:solidFill>
                  <a:schemeClr val="accent2"/>
                </a:solidFill>
              </a:rPr>
              <a:t>egy</a:t>
            </a:r>
            <a:r>
              <a:rPr lang="en-GB" i="0" dirty="0">
                <a:solidFill>
                  <a:schemeClr val="accent2"/>
                </a:solidFill>
              </a:rPr>
              <a:t> </a:t>
            </a:r>
            <a:r>
              <a:rPr lang="en-GB" i="0" dirty="0" err="1">
                <a:solidFill>
                  <a:schemeClr val="accent2"/>
                </a:solidFill>
              </a:rPr>
              <a:t>vízszintes</a:t>
            </a:r>
            <a:r>
              <a:rPr lang="en-GB" i="0" dirty="0">
                <a:solidFill>
                  <a:schemeClr val="accent2"/>
                </a:solidFill>
              </a:rPr>
              <a:t> </a:t>
            </a:r>
            <a:r>
              <a:rPr lang="en-GB" i="0" dirty="0" err="1">
                <a:solidFill>
                  <a:schemeClr val="accent2"/>
                </a:solidFill>
              </a:rPr>
              <a:t>felület</a:t>
            </a:r>
            <a:r>
              <a:rPr lang="en-GB" i="0" dirty="0">
                <a:solidFill>
                  <a:schemeClr val="accent2"/>
                </a:solidFill>
              </a:rPr>
              <a:t> </a:t>
            </a:r>
            <a:r>
              <a:rPr lang="en-GB" i="0" dirty="0" err="1">
                <a:solidFill>
                  <a:schemeClr val="accent2"/>
                </a:solidFill>
              </a:rPr>
              <a:t>minden</a:t>
            </a:r>
            <a:r>
              <a:rPr lang="en-GB" i="0" dirty="0">
                <a:solidFill>
                  <a:schemeClr val="accent2"/>
                </a:solidFill>
              </a:rPr>
              <a:t> </a:t>
            </a:r>
            <a:r>
              <a:rPr lang="en-GB" i="0" dirty="0" err="1">
                <a:solidFill>
                  <a:schemeClr val="accent2"/>
                </a:solidFill>
              </a:rPr>
              <a:t>pontjában</a:t>
            </a:r>
            <a:r>
              <a:rPr lang="en-GB" i="0" dirty="0">
                <a:solidFill>
                  <a:schemeClr val="accent2"/>
                </a:solidFill>
              </a:rPr>
              <a:t> </a:t>
            </a:r>
            <a:r>
              <a:rPr lang="en-GB" i="0" dirty="0" err="1">
                <a:solidFill>
                  <a:schemeClr val="accent2"/>
                </a:solidFill>
              </a:rPr>
              <a:t>egyenlő</a:t>
            </a:r>
            <a:r>
              <a:rPr lang="en-GB" i="0" dirty="0">
                <a:solidFill>
                  <a:schemeClr val="accent2"/>
                </a:solidFill>
              </a:rPr>
              <a:t>. </a:t>
            </a:r>
            <a:r>
              <a:rPr lang="en-GB" i="0" dirty="0" err="1">
                <a:solidFill>
                  <a:schemeClr val="accent2"/>
                </a:solidFill>
              </a:rPr>
              <a:t>Azokat</a:t>
            </a:r>
            <a:r>
              <a:rPr lang="en-GB" i="0" dirty="0">
                <a:solidFill>
                  <a:schemeClr val="accent2"/>
                </a:solidFill>
              </a:rPr>
              <a:t> </a:t>
            </a:r>
            <a:r>
              <a:rPr lang="en-GB" i="0" dirty="0" err="1">
                <a:solidFill>
                  <a:schemeClr val="accent2"/>
                </a:solidFill>
              </a:rPr>
              <a:t>az</a:t>
            </a:r>
            <a:r>
              <a:rPr lang="en-GB" i="0" dirty="0">
                <a:solidFill>
                  <a:schemeClr val="accent2"/>
                </a:solidFill>
              </a:rPr>
              <a:t> </a:t>
            </a:r>
            <a:r>
              <a:rPr lang="en-GB" i="0" dirty="0" err="1">
                <a:solidFill>
                  <a:schemeClr val="accent2"/>
                </a:solidFill>
              </a:rPr>
              <a:t>edényeket</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edényrendszereket</a:t>
            </a:r>
            <a:r>
              <a:rPr lang="en-GB" i="0" dirty="0">
                <a:solidFill>
                  <a:schemeClr val="accent2"/>
                </a:solidFill>
              </a:rPr>
              <a:t>, </a:t>
            </a:r>
            <a:r>
              <a:rPr lang="en-GB" i="0" dirty="0" err="1">
                <a:solidFill>
                  <a:schemeClr val="accent2"/>
                </a:solidFill>
              </a:rPr>
              <a:t>melyek</a:t>
            </a:r>
            <a:r>
              <a:rPr lang="en-GB" i="0" dirty="0">
                <a:solidFill>
                  <a:schemeClr val="accent2"/>
                </a:solidFill>
              </a:rPr>
              <a:t> </a:t>
            </a:r>
            <a:r>
              <a:rPr lang="en-GB" i="0" dirty="0" err="1">
                <a:solidFill>
                  <a:schemeClr val="accent2"/>
                </a:solidFill>
              </a:rPr>
              <a:t>között</a:t>
            </a:r>
            <a:r>
              <a:rPr lang="en-GB" i="0" dirty="0">
                <a:solidFill>
                  <a:schemeClr val="accent2"/>
                </a:solidFill>
              </a:rPr>
              <a:t> a </a:t>
            </a:r>
            <a:r>
              <a:rPr lang="en-GB" i="0" dirty="0" err="1">
                <a:solidFill>
                  <a:schemeClr val="accent2"/>
                </a:solidFill>
              </a:rPr>
              <a:t>folyadék</a:t>
            </a:r>
            <a:r>
              <a:rPr lang="en-GB" i="0" dirty="0">
                <a:solidFill>
                  <a:schemeClr val="accent2"/>
                </a:solidFill>
              </a:rPr>
              <a:t> </a:t>
            </a:r>
            <a:r>
              <a:rPr lang="en-GB" i="0" dirty="0" err="1">
                <a:solidFill>
                  <a:schemeClr val="accent2"/>
                </a:solidFill>
              </a:rPr>
              <a:t>vagy</a:t>
            </a:r>
            <a:r>
              <a:rPr lang="en-GB" i="0" dirty="0">
                <a:solidFill>
                  <a:schemeClr val="accent2"/>
                </a:solidFill>
              </a:rPr>
              <a:t> </a:t>
            </a:r>
            <a:r>
              <a:rPr lang="en-GB" i="0" dirty="0" err="1">
                <a:solidFill>
                  <a:schemeClr val="accent2"/>
                </a:solidFill>
              </a:rPr>
              <a:t>gáz</a:t>
            </a:r>
            <a:r>
              <a:rPr lang="en-GB" i="0" dirty="0">
                <a:solidFill>
                  <a:schemeClr val="accent2"/>
                </a:solidFill>
              </a:rPr>
              <a:t> </a:t>
            </a:r>
            <a:r>
              <a:rPr lang="en-GB" i="0" dirty="0" err="1">
                <a:solidFill>
                  <a:schemeClr val="accent2"/>
                </a:solidFill>
              </a:rPr>
              <a:t>szabadon</a:t>
            </a:r>
            <a:r>
              <a:rPr lang="en-GB" i="0" dirty="0">
                <a:solidFill>
                  <a:schemeClr val="accent2"/>
                </a:solidFill>
              </a:rPr>
              <a:t> </a:t>
            </a:r>
            <a:r>
              <a:rPr lang="en-GB" i="0" dirty="0" err="1">
                <a:solidFill>
                  <a:schemeClr val="accent2"/>
                </a:solidFill>
              </a:rPr>
              <a:t>áramolhat</a:t>
            </a:r>
            <a:r>
              <a:rPr lang="en-GB" i="0" dirty="0">
                <a:solidFill>
                  <a:schemeClr val="accent2"/>
                </a:solidFill>
              </a:rPr>
              <a:t>, </a:t>
            </a:r>
            <a:r>
              <a:rPr lang="en-GB" i="0" dirty="0" err="1">
                <a:solidFill>
                  <a:schemeClr val="accent2"/>
                </a:solidFill>
              </a:rPr>
              <a:t>közlekedő</a:t>
            </a:r>
            <a:r>
              <a:rPr lang="en-GB" i="0" dirty="0">
                <a:solidFill>
                  <a:schemeClr val="accent2"/>
                </a:solidFill>
              </a:rPr>
              <a:t> </a:t>
            </a:r>
            <a:r>
              <a:rPr lang="en-GB" i="0" dirty="0" err="1">
                <a:solidFill>
                  <a:schemeClr val="accent2"/>
                </a:solidFill>
              </a:rPr>
              <a:t>edényeknek</a:t>
            </a:r>
            <a:r>
              <a:rPr lang="en-GB" i="0" dirty="0">
                <a:solidFill>
                  <a:schemeClr val="accent2"/>
                </a:solidFill>
              </a:rPr>
              <a:t> </a:t>
            </a:r>
            <a:r>
              <a:rPr lang="en-GB" i="0" dirty="0" err="1">
                <a:solidFill>
                  <a:schemeClr val="accent2"/>
                </a:solidFill>
              </a:rPr>
              <a:t>nevezzük</a:t>
            </a:r>
            <a:r>
              <a:rPr lang="hu-HU" i="0" dirty="0">
                <a:solidFill>
                  <a:schemeClr val="accent2"/>
                </a:solidFill>
              </a:rPr>
              <a:t>.</a:t>
            </a:r>
            <a:endParaRPr lang="en-GB" i="0" dirty="0">
              <a:solidFill>
                <a:schemeClr val="accent2"/>
              </a:solidFill>
            </a:endParaRPr>
          </a:p>
        </p:txBody>
      </p:sp>
    </p:spTree>
    <p:extLst>
      <p:ext uri="{BB962C8B-B14F-4D97-AF65-F5344CB8AC3E}">
        <p14:creationId xmlns:p14="http://schemas.microsoft.com/office/powerpoint/2010/main" val="3411541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0442" y="484632"/>
            <a:ext cx="9947805" cy="1609344"/>
          </a:xfrm>
        </p:spPr>
        <p:txBody>
          <a:bodyPr/>
          <a:lstStyle/>
          <a:p>
            <a:pPr eaLnBrk="1" hangingPunct="1"/>
            <a:r>
              <a:rPr lang="hu-HU" b="1" smtClean="0">
                <a:solidFill>
                  <a:schemeClr val="tx1"/>
                </a:solidFill>
              </a:rPr>
              <a:t>Oldal- és fenéknyomás</a:t>
            </a:r>
          </a:p>
        </p:txBody>
      </p:sp>
      <p:sp>
        <p:nvSpPr>
          <p:cNvPr id="34819" name="Rectangle 3"/>
          <p:cNvSpPr>
            <a:spLocks noGrp="1" noChangeArrowheads="1"/>
          </p:cNvSpPr>
          <p:nvPr>
            <p:ph idx="1"/>
          </p:nvPr>
        </p:nvSpPr>
        <p:spPr>
          <a:xfrm>
            <a:off x="1269999" y="2550160"/>
            <a:ext cx="8139113" cy="1432560"/>
          </a:xfrm>
        </p:spPr>
        <p:txBody>
          <a:bodyPr/>
          <a:lstStyle/>
          <a:p>
            <a:pPr eaLnBrk="1" hangingPunct="1">
              <a:buFontTx/>
              <a:buNone/>
            </a:pPr>
            <a:r>
              <a:rPr lang="hu-HU" b="1" dirty="0" smtClean="0"/>
              <a:t>A nyomás egy adott helyen minden irányba hat.</a:t>
            </a:r>
          </a:p>
          <a:p>
            <a:pPr marL="0" indent="0" eaLnBrk="1" hangingPunct="1">
              <a:buFontTx/>
              <a:buNone/>
            </a:pPr>
            <a:r>
              <a:rPr lang="hu-HU" b="1" dirty="0" smtClean="0"/>
              <a:t>Az edény alján a nyomás nem a folyadék mennyiségétől függ, hanem a folyadék szabad felszínének az edény aljától mért távolságától.</a:t>
            </a:r>
            <a:endParaRPr lang="en-GB" b="1" dirty="0" smtClean="0"/>
          </a:p>
        </p:txBody>
      </p:sp>
    </p:spTree>
    <p:extLst>
      <p:ext uri="{BB962C8B-B14F-4D97-AF65-F5344CB8AC3E}">
        <p14:creationId xmlns:p14="http://schemas.microsoft.com/office/powerpoint/2010/main" val="26243751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hu-HU" b="1" smtClean="0">
                <a:solidFill>
                  <a:schemeClr val="accent2"/>
                </a:solidFill>
              </a:rPr>
              <a:t>Az áramló folyadék</a:t>
            </a:r>
          </a:p>
        </p:txBody>
      </p:sp>
      <p:sp>
        <p:nvSpPr>
          <p:cNvPr id="35843" name="Rectangle 3"/>
          <p:cNvSpPr>
            <a:spLocks noGrp="1" noChangeArrowheads="1"/>
          </p:cNvSpPr>
          <p:nvPr>
            <p:ph type="body" sz="half" idx="1"/>
          </p:nvPr>
        </p:nvSpPr>
        <p:spPr>
          <a:xfrm>
            <a:off x="1981201" y="1600200"/>
            <a:ext cx="7643813" cy="2116138"/>
          </a:xfrm>
        </p:spPr>
        <p:txBody>
          <a:bodyPr/>
          <a:lstStyle/>
          <a:p>
            <a:pPr eaLnBrk="1" hangingPunct="1">
              <a:buFontTx/>
              <a:buNone/>
            </a:pPr>
            <a:r>
              <a:rPr lang="hu-HU" sz="1800" b="1">
                <a:solidFill>
                  <a:srgbClr val="FF0000"/>
                </a:solidFill>
              </a:rPr>
              <a:t>Folytonossági törvény:</a:t>
            </a:r>
          </a:p>
          <a:p>
            <a:pPr eaLnBrk="1" hangingPunct="1">
              <a:buFontTx/>
              <a:buNone/>
            </a:pPr>
            <a:r>
              <a:rPr lang="hu-HU" sz="1800" b="1">
                <a:solidFill>
                  <a:schemeClr val="accent2"/>
                </a:solidFill>
              </a:rPr>
              <a:t>Összenyomhatatlan folyadék stacionárius áramlására fennáll, hogy az áramlási cső keresztmetszetének és az ott felvett sebességnek a szorzata a cső bármely helyén állandó.</a:t>
            </a:r>
          </a:p>
          <a:p>
            <a:pPr algn="ctr" eaLnBrk="1" hangingPunct="1">
              <a:buFontTx/>
              <a:buNone/>
            </a:pPr>
            <a:r>
              <a:rPr lang="hu-HU" b="1" smtClean="0">
                <a:solidFill>
                  <a:schemeClr val="accent2"/>
                </a:solidFill>
              </a:rPr>
              <a:t>A</a:t>
            </a:r>
            <a:r>
              <a:rPr lang="hu-HU" b="1" baseline="-25000" smtClean="0">
                <a:solidFill>
                  <a:schemeClr val="accent2"/>
                </a:solidFill>
              </a:rPr>
              <a:t>1</a:t>
            </a:r>
            <a:r>
              <a:rPr lang="hu-HU" b="1" smtClean="0">
                <a:solidFill>
                  <a:schemeClr val="accent2"/>
                </a:solidFill>
              </a:rPr>
              <a:t>v</a:t>
            </a:r>
            <a:r>
              <a:rPr lang="hu-HU" b="1" baseline="-25000" smtClean="0">
                <a:solidFill>
                  <a:schemeClr val="accent2"/>
                </a:solidFill>
              </a:rPr>
              <a:t>1</a:t>
            </a:r>
            <a:r>
              <a:rPr lang="hu-HU" b="1" smtClean="0">
                <a:solidFill>
                  <a:schemeClr val="accent2"/>
                </a:solidFill>
              </a:rPr>
              <a:t>=A</a:t>
            </a:r>
            <a:r>
              <a:rPr lang="hu-HU" b="1" baseline="-25000" smtClean="0">
                <a:solidFill>
                  <a:schemeClr val="accent2"/>
                </a:solidFill>
              </a:rPr>
              <a:t>2</a:t>
            </a:r>
            <a:r>
              <a:rPr lang="hu-HU" b="1" smtClean="0">
                <a:solidFill>
                  <a:schemeClr val="accent2"/>
                </a:solidFill>
              </a:rPr>
              <a:t>v</a:t>
            </a:r>
            <a:r>
              <a:rPr lang="hu-HU" b="1" baseline="-25000" smtClean="0">
                <a:solidFill>
                  <a:schemeClr val="accent2"/>
                </a:solidFill>
              </a:rPr>
              <a:t>2</a:t>
            </a:r>
          </a:p>
        </p:txBody>
      </p:sp>
      <p:pic>
        <p:nvPicPr>
          <p:cNvPr id="35844" name="Picture 4" descr="áramló"/>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503614" y="3644901"/>
            <a:ext cx="4968875" cy="22399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2158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0357" name="Picture 5"/>
          <p:cNvPicPr>
            <a:picLocks noChangeAspect="1" noChangeArrowheads="1"/>
          </p:cNvPicPr>
          <p:nvPr/>
        </p:nvPicPr>
        <p:blipFill>
          <a:blip r:embed="rId2"/>
          <a:srcRect/>
          <a:stretch>
            <a:fillRect/>
          </a:stretch>
        </p:blipFill>
        <p:spPr bwMode="auto">
          <a:xfrm>
            <a:off x="1233488" y="1414463"/>
            <a:ext cx="9763125" cy="5108575"/>
          </a:xfrm>
          <a:prstGeom prst="rect">
            <a:avLst/>
          </a:prstGeom>
          <a:noFill/>
          <a:ln w="9525">
            <a:noFill/>
            <a:miter lim="800000"/>
            <a:headEnd/>
            <a:tailEnd/>
          </a:ln>
          <a:effectLst/>
        </p:spPr>
      </p:pic>
    </p:spTree>
    <p:extLst>
      <p:ext uri="{BB962C8B-B14F-4D97-AF65-F5344CB8AC3E}">
        <p14:creationId xmlns:p14="http://schemas.microsoft.com/office/powerpoint/2010/main" val="3933168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hu-HU" b="1" smtClean="0">
                <a:solidFill>
                  <a:schemeClr val="accent2"/>
                </a:solidFill>
              </a:rPr>
              <a:t>Bernoulli egyenlet</a:t>
            </a:r>
          </a:p>
        </p:txBody>
      </p:sp>
      <p:sp>
        <p:nvSpPr>
          <p:cNvPr id="36867" name="Rectangle 3"/>
          <p:cNvSpPr>
            <a:spLocks noGrp="1" noChangeArrowheads="1"/>
          </p:cNvSpPr>
          <p:nvPr>
            <p:ph idx="1"/>
          </p:nvPr>
        </p:nvSpPr>
        <p:spPr>
          <a:xfrm>
            <a:off x="1981200" y="1600200"/>
            <a:ext cx="8229600" cy="1447800"/>
          </a:xfrm>
        </p:spPr>
        <p:txBody>
          <a:bodyPr>
            <a:normAutofit/>
          </a:bodyPr>
          <a:lstStyle/>
          <a:p>
            <a:pPr eaLnBrk="1" hangingPunct="1">
              <a:buFontTx/>
              <a:buNone/>
            </a:pPr>
            <a:r>
              <a:rPr lang="en-GB" sz="2000" b="1">
                <a:solidFill>
                  <a:schemeClr val="accent2"/>
                </a:solidFill>
              </a:rPr>
              <a:t>A tétel tulajdonképpen azt mondja ki, hogy a folyadék egységnyi tömegére vonatkoztatott mozgási energiájának, nyomásból származó munkavégző képességének és helyzeti energiájának összege egy áramvonal mentén állandó.</a:t>
            </a:r>
          </a:p>
          <a:p>
            <a:pPr eaLnBrk="1" hangingPunct="1">
              <a:buFontTx/>
              <a:buNone/>
            </a:pPr>
            <a:endParaRPr lang="en-GB" sz="2000" b="1">
              <a:solidFill>
                <a:schemeClr val="accent2"/>
              </a:solidFill>
            </a:endParaRPr>
          </a:p>
        </p:txBody>
      </p:sp>
      <p:pic>
        <p:nvPicPr>
          <p:cNvPr id="36868" name="Picture 4" descr="image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124200"/>
            <a:ext cx="47656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424113" y="4149725"/>
            <a:ext cx="73152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i="1">
                <a:solidFill>
                  <a:schemeClr val="tx1"/>
                </a:solidFill>
                <a:latin typeface="Arial" panose="020B0604020202020204" pitchFamily="34" charset="0"/>
              </a:defRPr>
            </a:lvl1pPr>
            <a:lvl2pPr marL="742950" indent="-285750">
              <a:defRPr b="1" i="1">
                <a:solidFill>
                  <a:schemeClr val="tx1"/>
                </a:solidFill>
                <a:latin typeface="Arial" panose="020B0604020202020204" pitchFamily="34" charset="0"/>
              </a:defRPr>
            </a:lvl2pPr>
            <a:lvl3pPr marL="1143000" indent="-228600">
              <a:defRPr b="1" i="1">
                <a:solidFill>
                  <a:schemeClr val="tx1"/>
                </a:solidFill>
                <a:latin typeface="Arial" panose="020B0604020202020204" pitchFamily="34" charset="0"/>
              </a:defRPr>
            </a:lvl3pPr>
            <a:lvl4pPr marL="1600200" indent="-228600">
              <a:defRPr b="1" i="1">
                <a:solidFill>
                  <a:schemeClr val="tx1"/>
                </a:solidFill>
                <a:latin typeface="Arial" panose="020B0604020202020204" pitchFamily="34" charset="0"/>
              </a:defRPr>
            </a:lvl4pPr>
            <a:lvl5pPr marL="2057400" indent="-228600">
              <a:defRPr b="1" i="1">
                <a:solidFill>
                  <a:schemeClr val="tx1"/>
                </a:solidFill>
                <a:latin typeface="Arial" panose="020B0604020202020204" pitchFamily="34" charset="0"/>
              </a:defRPr>
            </a:lvl5pPr>
            <a:lvl6pPr marL="2514600" indent="-228600" eaLnBrk="0" fontAlgn="base" hangingPunct="0">
              <a:spcBef>
                <a:spcPct val="0"/>
              </a:spcBef>
              <a:spcAft>
                <a:spcPct val="0"/>
              </a:spcAft>
              <a:defRPr b="1" i="1">
                <a:solidFill>
                  <a:schemeClr val="tx1"/>
                </a:solidFill>
                <a:latin typeface="Arial" panose="020B0604020202020204" pitchFamily="34" charset="0"/>
              </a:defRPr>
            </a:lvl6pPr>
            <a:lvl7pPr marL="2971800" indent="-228600" eaLnBrk="0" fontAlgn="base" hangingPunct="0">
              <a:spcBef>
                <a:spcPct val="0"/>
              </a:spcBef>
              <a:spcAft>
                <a:spcPct val="0"/>
              </a:spcAft>
              <a:defRPr b="1" i="1">
                <a:solidFill>
                  <a:schemeClr val="tx1"/>
                </a:solidFill>
                <a:latin typeface="Arial" panose="020B0604020202020204" pitchFamily="34" charset="0"/>
              </a:defRPr>
            </a:lvl7pPr>
            <a:lvl8pPr marL="3429000" indent="-228600" eaLnBrk="0" fontAlgn="base" hangingPunct="0">
              <a:spcBef>
                <a:spcPct val="0"/>
              </a:spcBef>
              <a:spcAft>
                <a:spcPct val="0"/>
              </a:spcAft>
              <a:defRPr b="1" i="1">
                <a:solidFill>
                  <a:schemeClr val="tx1"/>
                </a:solidFill>
                <a:latin typeface="Arial" panose="020B0604020202020204" pitchFamily="34" charset="0"/>
              </a:defRPr>
            </a:lvl8pPr>
            <a:lvl9pPr marL="3886200" indent="-228600" eaLnBrk="0" fontAlgn="base" hangingPunct="0">
              <a:spcBef>
                <a:spcPct val="0"/>
              </a:spcBef>
              <a:spcAft>
                <a:spcPct val="0"/>
              </a:spcAft>
              <a:defRPr b="1" i="1">
                <a:solidFill>
                  <a:schemeClr val="tx1"/>
                </a:solidFill>
                <a:latin typeface="Arial" panose="020B0604020202020204" pitchFamily="34" charset="0"/>
              </a:defRPr>
            </a:lvl9pPr>
          </a:lstStyle>
          <a:p>
            <a:pPr eaLnBrk="1" hangingPunct="1">
              <a:spcBef>
                <a:spcPct val="50000"/>
              </a:spcBef>
            </a:pPr>
            <a:r>
              <a:rPr lang="en-GB" i="0">
                <a:solidFill>
                  <a:schemeClr val="accent2"/>
                </a:solidFill>
              </a:rPr>
              <a:t>Az összefüggésben szereplő, a folyadék sebességéből származó</a:t>
            </a:r>
            <a:r>
              <a:rPr lang="en-GB" i="0"/>
              <a:t> </a:t>
            </a:r>
            <a:endParaRPr lang="hu-HU" i="0"/>
          </a:p>
          <a:p>
            <a:pPr eaLnBrk="1" hangingPunct="1">
              <a:spcBef>
                <a:spcPct val="50000"/>
              </a:spcBef>
            </a:pPr>
            <a:r>
              <a:rPr lang="hu-HU" i="0"/>
              <a:t>          </a:t>
            </a:r>
          </a:p>
          <a:p>
            <a:pPr eaLnBrk="1" hangingPunct="1">
              <a:spcBef>
                <a:spcPct val="50000"/>
              </a:spcBef>
            </a:pPr>
            <a:r>
              <a:rPr lang="en-GB" i="0">
                <a:solidFill>
                  <a:schemeClr val="accent2"/>
                </a:solidFill>
              </a:rPr>
              <a:t>nyomást dinamikus vagy sebességnyomásnak, a p-vel jelölt nyomást statikus nyomásnak, míg a </a:t>
            </a:r>
            <a:r>
              <a:rPr lang="hu-HU" i="0">
                <a:solidFill>
                  <a:schemeClr val="accent2"/>
                </a:solidFill>
              </a:rPr>
              <a:t>              </a:t>
            </a:r>
            <a:r>
              <a:rPr lang="en-GB" i="0">
                <a:solidFill>
                  <a:schemeClr val="accent2"/>
                </a:solidFill>
              </a:rPr>
              <a:t>  szorzattal értelmezett mennyiséget  hidrosztatikai nyomásnak</a:t>
            </a:r>
            <a:r>
              <a:rPr lang="en-GB" i="0"/>
              <a:t> </a:t>
            </a:r>
            <a:r>
              <a:rPr lang="en-GB" i="0">
                <a:solidFill>
                  <a:schemeClr val="accent2"/>
                </a:solidFill>
              </a:rPr>
              <a:t>nevezzük.</a:t>
            </a:r>
          </a:p>
        </p:txBody>
      </p:sp>
      <p:pic>
        <p:nvPicPr>
          <p:cNvPr id="36870" name="Picture 6" descr="image2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200" y="4581526"/>
            <a:ext cx="10287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7" descr="image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5300663"/>
            <a:ext cx="685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5768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hu-HU" sz="4000" b="1">
                <a:solidFill>
                  <a:schemeClr val="accent2"/>
                </a:solidFill>
              </a:rPr>
              <a:t>A veszteséges áramlás jellemzői</a:t>
            </a:r>
          </a:p>
        </p:txBody>
      </p:sp>
      <p:sp>
        <p:nvSpPr>
          <p:cNvPr id="37891" name="Rectangle 3"/>
          <p:cNvSpPr>
            <a:spLocks noGrp="1" noChangeArrowheads="1"/>
          </p:cNvSpPr>
          <p:nvPr>
            <p:ph idx="1"/>
          </p:nvPr>
        </p:nvSpPr>
        <p:spPr/>
        <p:txBody>
          <a:bodyPr/>
          <a:lstStyle/>
          <a:p>
            <a:pPr eaLnBrk="1" hangingPunct="1">
              <a:buFontTx/>
              <a:buNone/>
            </a:pPr>
            <a:r>
              <a:rPr lang="hu-HU" sz="2400" b="1">
                <a:solidFill>
                  <a:schemeClr val="accent2"/>
                </a:solidFill>
              </a:rPr>
              <a:t>Minden áramlásnál veszteségek lépnek föl. Áramló folyadékok esetén sok egyedi ellenállás keletkezik, amelyek összeadódnak és így nyomásveszteség jön létre:</a:t>
            </a:r>
          </a:p>
          <a:p>
            <a:pPr eaLnBrk="1" hangingPunct="1"/>
            <a:r>
              <a:rPr lang="hu-HU" sz="2400" b="1">
                <a:solidFill>
                  <a:schemeClr val="accent2"/>
                </a:solidFill>
              </a:rPr>
              <a:t>folyadékrészecskék egymáson való súrlódása (folyadéksúrlódás)</a:t>
            </a:r>
          </a:p>
          <a:p>
            <a:pPr eaLnBrk="1" hangingPunct="1"/>
            <a:r>
              <a:rPr lang="hu-HU" sz="2400" b="1">
                <a:solidFill>
                  <a:schemeClr val="accent2"/>
                </a:solidFill>
              </a:rPr>
              <a:t>a vezetékfalon keletkező súrlódás (mechanikai súrlódás)</a:t>
            </a:r>
          </a:p>
          <a:p>
            <a:pPr eaLnBrk="1" hangingPunct="1"/>
            <a:r>
              <a:rPr lang="hu-HU" sz="2400" b="1">
                <a:solidFill>
                  <a:schemeClr val="accent2"/>
                </a:solidFill>
              </a:rPr>
              <a:t>irányváltozások és keresztmetszet változások következtében</a:t>
            </a:r>
          </a:p>
          <a:p>
            <a:pPr eaLnBrk="1" hangingPunct="1">
              <a:buFontTx/>
              <a:buNone/>
            </a:pPr>
            <a:endParaRPr lang="en-GB" sz="2400" b="1">
              <a:solidFill>
                <a:schemeClr val="accent2"/>
              </a:solidFill>
            </a:endParaRPr>
          </a:p>
        </p:txBody>
      </p:sp>
    </p:spTree>
    <p:extLst>
      <p:ext uri="{BB962C8B-B14F-4D97-AF65-F5344CB8AC3E}">
        <p14:creationId xmlns:p14="http://schemas.microsoft.com/office/powerpoint/2010/main" val="2125768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39928" y="0"/>
            <a:ext cx="10058400" cy="1609344"/>
          </a:xfrm>
        </p:spPr>
        <p:txBody>
          <a:bodyPr/>
          <a:lstStyle/>
          <a:p>
            <a:pPr eaLnBrk="1" hangingPunct="1"/>
            <a:r>
              <a:rPr lang="hu-HU" b="1" dirty="0" smtClean="0">
                <a:solidFill>
                  <a:schemeClr val="tx1"/>
                </a:solidFill>
              </a:rPr>
              <a:t>A hő fogalma</a:t>
            </a:r>
          </a:p>
        </p:txBody>
      </p:sp>
      <p:sp>
        <p:nvSpPr>
          <p:cNvPr id="38915" name="Rectangle 3"/>
          <p:cNvSpPr>
            <a:spLocks noGrp="1" noChangeArrowheads="1"/>
          </p:cNvSpPr>
          <p:nvPr>
            <p:ph idx="1"/>
          </p:nvPr>
        </p:nvSpPr>
        <p:spPr>
          <a:xfrm>
            <a:off x="355600" y="1645920"/>
            <a:ext cx="11074400" cy="4840605"/>
          </a:xfrm>
        </p:spPr>
        <p:txBody>
          <a:bodyPr>
            <a:normAutofit/>
          </a:bodyPr>
          <a:lstStyle/>
          <a:p>
            <a:pPr eaLnBrk="1" hangingPunct="1">
              <a:buFontTx/>
              <a:buNone/>
            </a:pPr>
            <a:r>
              <a:rPr lang="en-GB" sz="2400" b="1" dirty="0" err="1">
                <a:solidFill>
                  <a:srgbClr val="FF0000"/>
                </a:solidFill>
              </a:rPr>
              <a:t>Hő</a:t>
            </a:r>
            <a:r>
              <a:rPr lang="en-GB" sz="2400" b="1" dirty="0">
                <a:solidFill>
                  <a:schemeClr val="accent2"/>
                </a:solidFill>
              </a:rPr>
              <a:t>: </a:t>
            </a:r>
            <a:r>
              <a:rPr lang="en-GB" sz="2400" b="1" dirty="0" err="1"/>
              <a:t>az</a:t>
            </a:r>
            <a:r>
              <a:rPr lang="en-GB" sz="2400" b="1" dirty="0"/>
              <a:t> </a:t>
            </a:r>
            <a:r>
              <a:rPr lang="en-GB" sz="2400" b="1" dirty="0" err="1"/>
              <a:t>az</a:t>
            </a:r>
            <a:r>
              <a:rPr lang="en-GB" sz="2400" b="1" dirty="0"/>
              <a:t> </a:t>
            </a:r>
            <a:r>
              <a:rPr lang="en-GB" sz="2400" b="1" dirty="0" err="1"/>
              <a:t>energia</a:t>
            </a:r>
            <a:r>
              <a:rPr lang="en-GB" sz="2400" b="1" dirty="0"/>
              <a:t>, </a:t>
            </a:r>
            <a:r>
              <a:rPr lang="en-GB" sz="2400" b="1" dirty="0" err="1"/>
              <a:t>amely</a:t>
            </a:r>
            <a:r>
              <a:rPr lang="en-GB" sz="2400" b="1" dirty="0"/>
              <a:t> </a:t>
            </a:r>
            <a:r>
              <a:rPr lang="en-GB" sz="2400" b="1" dirty="0" err="1"/>
              <a:t>hőmérséklet-különbség</a:t>
            </a:r>
            <a:r>
              <a:rPr lang="en-GB" sz="2400" b="1" dirty="0"/>
              <a:t> </a:t>
            </a:r>
            <a:r>
              <a:rPr lang="en-GB" sz="2400" b="1" dirty="0" err="1"/>
              <a:t>miatt</a:t>
            </a:r>
            <a:r>
              <a:rPr lang="en-GB" sz="2400" b="1" dirty="0"/>
              <a:t> </a:t>
            </a:r>
            <a:r>
              <a:rPr lang="en-GB" sz="2400" b="1" dirty="0" err="1"/>
              <a:t>vándorol</a:t>
            </a:r>
            <a:r>
              <a:rPr lang="en-GB" sz="2400" b="1" dirty="0"/>
              <a:t> </a:t>
            </a:r>
            <a:r>
              <a:rPr lang="en-GB" sz="2400" b="1" dirty="0" err="1"/>
              <a:t>egyik</a:t>
            </a:r>
            <a:r>
              <a:rPr lang="en-GB" sz="2400" b="1" dirty="0"/>
              <a:t> </a:t>
            </a:r>
            <a:r>
              <a:rPr lang="en-GB" sz="2400" b="1" dirty="0" err="1"/>
              <a:t>helyről</a:t>
            </a:r>
            <a:r>
              <a:rPr lang="en-GB" sz="2400" b="1" dirty="0"/>
              <a:t> a </a:t>
            </a:r>
            <a:r>
              <a:rPr lang="en-GB" sz="2400" b="1" dirty="0" err="1"/>
              <a:t>másikra</a:t>
            </a:r>
            <a:r>
              <a:rPr lang="en-GB" sz="2400" b="1" dirty="0"/>
              <a:t>.</a:t>
            </a:r>
          </a:p>
          <a:p>
            <a:pPr eaLnBrk="1" hangingPunct="1">
              <a:buFontTx/>
              <a:buNone/>
            </a:pPr>
            <a:r>
              <a:rPr lang="en-GB" sz="2400" b="1" dirty="0" err="1">
                <a:solidFill>
                  <a:srgbClr val="FF0000"/>
                </a:solidFill>
              </a:rPr>
              <a:t>Hőáramlás</a:t>
            </a:r>
            <a:r>
              <a:rPr lang="en-GB" sz="2400" b="1" dirty="0">
                <a:solidFill>
                  <a:schemeClr val="accent2"/>
                </a:solidFill>
              </a:rPr>
              <a:t>: </a:t>
            </a:r>
            <a:r>
              <a:rPr lang="en-GB" sz="2400" b="1" dirty="0"/>
              <a:t>a </a:t>
            </a:r>
            <a:r>
              <a:rPr lang="en-GB" sz="2400" b="1" dirty="0" err="1"/>
              <a:t>hő</a:t>
            </a:r>
            <a:r>
              <a:rPr lang="en-GB" sz="2400" b="1" dirty="0"/>
              <a:t> </a:t>
            </a:r>
            <a:r>
              <a:rPr lang="en-GB" sz="2400" b="1" dirty="0" err="1"/>
              <a:t>terjedésének</a:t>
            </a:r>
            <a:r>
              <a:rPr lang="en-GB" sz="2400" b="1" dirty="0"/>
              <a:t> </a:t>
            </a:r>
            <a:r>
              <a:rPr lang="en-GB" sz="2400" b="1" dirty="0" err="1"/>
              <a:t>olyan</a:t>
            </a:r>
            <a:r>
              <a:rPr lang="en-GB" sz="2400" b="1" dirty="0"/>
              <a:t> </a:t>
            </a:r>
            <a:r>
              <a:rPr lang="en-GB" sz="2400" b="1" dirty="0" err="1"/>
              <a:t>módja</a:t>
            </a:r>
            <a:r>
              <a:rPr lang="en-GB" sz="2400" b="1" dirty="0"/>
              <a:t>, </a:t>
            </a:r>
            <a:r>
              <a:rPr lang="en-GB" sz="2400" b="1" dirty="0" err="1"/>
              <a:t>amelyben</a:t>
            </a:r>
            <a:r>
              <a:rPr lang="en-GB" sz="2400" b="1" dirty="0"/>
              <a:t> a </a:t>
            </a:r>
            <a:r>
              <a:rPr lang="en-GB" sz="2400" b="1" dirty="0" err="1"/>
              <a:t>melegebb</a:t>
            </a:r>
            <a:r>
              <a:rPr lang="en-GB" sz="2400" b="1" dirty="0"/>
              <a:t> </a:t>
            </a:r>
            <a:r>
              <a:rPr lang="en-GB" sz="2400" b="1" dirty="0" err="1"/>
              <a:t>anyag</a:t>
            </a:r>
            <a:r>
              <a:rPr lang="en-GB" sz="2400" b="1" dirty="0"/>
              <a:t> a </a:t>
            </a:r>
            <a:r>
              <a:rPr lang="en-GB" sz="2400" b="1" dirty="0" err="1"/>
              <a:t>hidegebbel</a:t>
            </a:r>
            <a:r>
              <a:rPr lang="en-GB" sz="2400" b="1" dirty="0"/>
              <a:t> </a:t>
            </a:r>
            <a:r>
              <a:rPr lang="en-GB" sz="2400" b="1" dirty="0" err="1"/>
              <a:t>magától</a:t>
            </a:r>
            <a:r>
              <a:rPr lang="en-GB" sz="2400" b="1" dirty="0"/>
              <a:t> </a:t>
            </a:r>
            <a:r>
              <a:rPr lang="en-GB" sz="2400" b="1" dirty="0" err="1"/>
              <a:t>egyszerűen</a:t>
            </a:r>
            <a:r>
              <a:rPr lang="en-GB" sz="2400" b="1" dirty="0"/>
              <a:t> </a:t>
            </a:r>
            <a:r>
              <a:rPr lang="en-GB" sz="2400" b="1" dirty="0" err="1"/>
              <a:t>összekeveredik</a:t>
            </a:r>
            <a:r>
              <a:rPr lang="en-GB" sz="2400" b="1" dirty="0"/>
              <a:t>. </a:t>
            </a:r>
            <a:r>
              <a:rPr lang="en-GB" sz="2400" b="1" dirty="0" err="1"/>
              <a:t>Olyan</a:t>
            </a:r>
            <a:r>
              <a:rPr lang="en-GB" sz="2400" b="1" dirty="0"/>
              <a:t> </a:t>
            </a:r>
            <a:r>
              <a:rPr lang="en-GB" sz="2400" b="1" dirty="0" err="1"/>
              <a:t>közegekben</a:t>
            </a:r>
            <a:r>
              <a:rPr lang="en-GB" sz="2400" b="1" dirty="0"/>
              <a:t> </a:t>
            </a:r>
            <a:r>
              <a:rPr lang="en-GB" sz="2400" b="1" dirty="0" err="1"/>
              <a:t>jön</a:t>
            </a:r>
            <a:r>
              <a:rPr lang="en-GB" sz="2400" b="1" dirty="0"/>
              <a:t> </a:t>
            </a:r>
            <a:r>
              <a:rPr lang="en-GB" sz="2400" b="1" dirty="0" err="1"/>
              <a:t>létre</a:t>
            </a:r>
            <a:r>
              <a:rPr lang="en-GB" sz="2400" b="1" dirty="0"/>
              <a:t>, </a:t>
            </a:r>
            <a:r>
              <a:rPr lang="en-GB" sz="2400" b="1" dirty="0" err="1"/>
              <a:t>amelyeknek</a:t>
            </a:r>
            <a:r>
              <a:rPr lang="en-GB" sz="2400" b="1" dirty="0"/>
              <a:t> </a:t>
            </a:r>
            <a:r>
              <a:rPr lang="en-GB" sz="2400" b="1" dirty="0" err="1"/>
              <a:t>részecskéi</a:t>
            </a:r>
            <a:r>
              <a:rPr lang="en-GB" sz="2400" b="1" dirty="0"/>
              <a:t> </a:t>
            </a:r>
            <a:r>
              <a:rPr lang="en-GB" sz="2400" b="1" dirty="0" err="1"/>
              <a:t>nem</a:t>
            </a:r>
            <a:r>
              <a:rPr lang="en-GB" sz="2400" b="1" dirty="0"/>
              <a:t> </a:t>
            </a:r>
            <a:r>
              <a:rPr lang="en-GB" sz="2400" b="1" dirty="0" err="1"/>
              <a:t>helyhez</a:t>
            </a:r>
            <a:r>
              <a:rPr lang="en-GB" sz="2400" b="1" dirty="0"/>
              <a:t> </a:t>
            </a:r>
            <a:r>
              <a:rPr lang="en-GB" sz="2400" b="1" dirty="0" err="1"/>
              <a:t>kötöttek</a:t>
            </a:r>
            <a:r>
              <a:rPr lang="en-GB" sz="2400" b="1" dirty="0"/>
              <a:t>.</a:t>
            </a:r>
          </a:p>
          <a:p>
            <a:pPr eaLnBrk="1" hangingPunct="1">
              <a:buFontTx/>
              <a:buNone/>
            </a:pPr>
            <a:r>
              <a:rPr lang="en-GB" sz="2400" b="1" dirty="0" err="1">
                <a:solidFill>
                  <a:srgbClr val="FF0000"/>
                </a:solidFill>
              </a:rPr>
              <a:t>Hővezetés</a:t>
            </a:r>
            <a:r>
              <a:rPr lang="en-GB" sz="2400" b="1" dirty="0">
                <a:solidFill>
                  <a:schemeClr val="accent2"/>
                </a:solidFill>
              </a:rPr>
              <a:t>: </a:t>
            </a:r>
            <a:r>
              <a:rPr lang="en-GB" sz="2400" b="1" dirty="0"/>
              <a:t>a </a:t>
            </a:r>
            <a:r>
              <a:rPr lang="en-GB" sz="2400" b="1" dirty="0" err="1"/>
              <a:t>hő</a:t>
            </a:r>
            <a:r>
              <a:rPr lang="en-GB" sz="2400" b="1" dirty="0"/>
              <a:t> </a:t>
            </a:r>
            <a:r>
              <a:rPr lang="en-GB" sz="2400" b="1" dirty="0" err="1"/>
              <a:t>terjedésének</a:t>
            </a:r>
            <a:r>
              <a:rPr lang="en-GB" sz="2400" b="1" dirty="0"/>
              <a:t> </a:t>
            </a:r>
            <a:r>
              <a:rPr lang="en-GB" sz="2400" b="1" dirty="0" err="1"/>
              <a:t>olyan</a:t>
            </a:r>
            <a:r>
              <a:rPr lang="en-GB" sz="2400" b="1" dirty="0"/>
              <a:t> </a:t>
            </a:r>
            <a:r>
              <a:rPr lang="en-GB" sz="2400" b="1" dirty="0" err="1"/>
              <a:t>módja</a:t>
            </a:r>
            <a:r>
              <a:rPr lang="en-GB" sz="2400" b="1" dirty="0"/>
              <a:t>, </a:t>
            </a:r>
            <a:r>
              <a:rPr lang="en-GB" sz="2400" b="1" dirty="0" err="1"/>
              <a:t>amelyben</a:t>
            </a:r>
            <a:r>
              <a:rPr lang="en-GB" sz="2400" b="1" dirty="0"/>
              <a:t> a </a:t>
            </a:r>
            <a:r>
              <a:rPr lang="en-GB" sz="2400" b="1" dirty="0" err="1"/>
              <a:t>melegebb</a:t>
            </a:r>
            <a:r>
              <a:rPr lang="en-GB" sz="2400" b="1" dirty="0"/>
              <a:t> </a:t>
            </a:r>
            <a:r>
              <a:rPr lang="en-GB" sz="2400" b="1" dirty="0" err="1"/>
              <a:t>rész</a:t>
            </a:r>
            <a:r>
              <a:rPr lang="en-GB" sz="2400" b="1" dirty="0"/>
              <a:t> </a:t>
            </a:r>
            <a:r>
              <a:rPr lang="en-GB" sz="2400" b="1" dirty="0" err="1"/>
              <a:t>nagyobb</a:t>
            </a:r>
            <a:r>
              <a:rPr lang="en-GB" sz="2400" b="1" dirty="0"/>
              <a:t> </a:t>
            </a:r>
            <a:r>
              <a:rPr lang="en-GB" sz="2400" b="1" dirty="0" err="1"/>
              <a:t>mozgási</a:t>
            </a:r>
            <a:r>
              <a:rPr lang="en-GB" sz="2400" b="1" dirty="0"/>
              <a:t> </a:t>
            </a:r>
            <a:r>
              <a:rPr lang="en-GB" sz="2400" b="1" dirty="0" err="1"/>
              <a:t>energiával</a:t>
            </a:r>
            <a:r>
              <a:rPr lang="en-GB" sz="2400" b="1" dirty="0"/>
              <a:t> </a:t>
            </a:r>
            <a:r>
              <a:rPr lang="en-GB" sz="2400" b="1" dirty="0" err="1"/>
              <a:t>rezgő</a:t>
            </a:r>
            <a:r>
              <a:rPr lang="en-GB" sz="2400" b="1" dirty="0"/>
              <a:t> </a:t>
            </a:r>
            <a:r>
              <a:rPr lang="en-GB" sz="2400" b="1" dirty="0" err="1"/>
              <a:t>részecskéi</a:t>
            </a:r>
            <a:r>
              <a:rPr lang="en-GB" sz="2400" b="1" dirty="0"/>
              <a:t> "</a:t>
            </a:r>
            <a:r>
              <a:rPr lang="en-GB" sz="2400" b="1" dirty="0" err="1"/>
              <a:t>ütközések</a:t>
            </a:r>
            <a:r>
              <a:rPr lang="en-GB" sz="2400" b="1" dirty="0"/>
              <a:t>" </a:t>
            </a:r>
            <a:r>
              <a:rPr lang="en-GB" sz="2400" b="1" dirty="0" err="1"/>
              <a:t>révén</a:t>
            </a:r>
            <a:r>
              <a:rPr lang="en-GB" sz="2400" b="1" dirty="0"/>
              <a:t> </a:t>
            </a:r>
            <a:r>
              <a:rPr lang="en-GB" sz="2400" b="1" dirty="0" err="1"/>
              <a:t>átadják</a:t>
            </a:r>
            <a:r>
              <a:rPr lang="en-GB" sz="2400" b="1" dirty="0"/>
              <a:t> </a:t>
            </a:r>
            <a:r>
              <a:rPr lang="en-GB" sz="2400" b="1" dirty="0" err="1"/>
              <a:t>energiájuk</a:t>
            </a:r>
            <a:r>
              <a:rPr lang="en-GB" sz="2400" b="1" dirty="0"/>
              <a:t> </a:t>
            </a:r>
            <a:r>
              <a:rPr lang="en-GB" sz="2400" b="1" dirty="0" err="1"/>
              <a:t>egy</a:t>
            </a:r>
            <a:r>
              <a:rPr lang="en-GB" sz="2400" b="1" dirty="0"/>
              <a:t> </a:t>
            </a:r>
            <a:r>
              <a:rPr lang="en-GB" sz="2400" b="1" dirty="0" err="1"/>
              <a:t>részét</a:t>
            </a:r>
            <a:r>
              <a:rPr lang="en-GB" sz="2400" b="1" dirty="0"/>
              <a:t> a </a:t>
            </a:r>
            <a:r>
              <a:rPr lang="en-GB" sz="2400" b="1" dirty="0" err="1"/>
              <a:t>szomszédos</a:t>
            </a:r>
            <a:r>
              <a:rPr lang="en-GB" sz="2400" b="1" dirty="0"/>
              <a:t> </a:t>
            </a:r>
            <a:r>
              <a:rPr lang="en-GB" sz="2400" b="1" dirty="0" err="1"/>
              <a:t>részecskéknek</a:t>
            </a:r>
            <a:r>
              <a:rPr lang="en-GB" sz="2400" b="1" dirty="0"/>
              <a:t>. </a:t>
            </a:r>
            <a:r>
              <a:rPr lang="en-GB" sz="2400" b="1" dirty="0" err="1"/>
              <a:t>Olyan</a:t>
            </a:r>
            <a:r>
              <a:rPr lang="en-GB" sz="2400" b="1" dirty="0"/>
              <a:t> </a:t>
            </a:r>
            <a:r>
              <a:rPr lang="en-GB" sz="2400" b="1" dirty="0" err="1"/>
              <a:t>közegekben</a:t>
            </a:r>
            <a:r>
              <a:rPr lang="en-GB" sz="2400" b="1" dirty="0"/>
              <a:t> </a:t>
            </a:r>
            <a:r>
              <a:rPr lang="en-GB" sz="2400" b="1" dirty="0" err="1"/>
              <a:t>jön</a:t>
            </a:r>
            <a:r>
              <a:rPr lang="en-GB" sz="2400" b="1" dirty="0"/>
              <a:t> </a:t>
            </a:r>
            <a:r>
              <a:rPr lang="en-GB" sz="2400" b="1" dirty="0" err="1"/>
              <a:t>létre</a:t>
            </a:r>
            <a:r>
              <a:rPr lang="en-GB" sz="2400" b="1" dirty="0"/>
              <a:t>, </a:t>
            </a:r>
            <a:r>
              <a:rPr lang="en-GB" sz="2400" b="1" dirty="0" err="1"/>
              <a:t>amelyeknek</a:t>
            </a:r>
            <a:r>
              <a:rPr lang="en-GB" sz="2400" b="1" dirty="0"/>
              <a:t> </a:t>
            </a:r>
            <a:r>
              <a:rPr lang="en-GB" sz="2400" b="1" dirty="0" err="1"/>
              <a:t>részecskéi</a:t>
            </a:r>
            <a:r>
              <a:rPr lang="en-GB" sz="2400" b="1" dirty="0"/>
              <a:t> </a:t>
            </a:r>
            <a:r>
              <a:rPr lang="en-GB" sz="2400" b="1" dirty="0" err="1"/>
              <a:t>helyhez</a:t>
            </a:r>
            <a:r>
              <a:rPr lang="en-GB" sz="2400" b="1" dirty="0"/>
              <a:t> </a:t>
            </a:r>
            <a:r>
              <a:rPr lang="en-GB" sz="2400" b="1" dirty="0" err="1"/>
              <a:t>kötöttek</a:t>
            </a:r>
            <a:r>
              <a:rPr lang="en-GB" sz="2400" b="1" dirty="0"/>
              <a:t>.</a:t>
            </a:r>
            <a:endParaRPr lang="hu-HU" sz="2400" b="1" dirty="0"/>
          </a:p>
          <a:p>
            <a:pPr eaLnBrk="1" hangingPunct="1">
              <a:buFontTx/>
              <a:buNone/>
            </a:pPr>
            <a:r>
              <a:rPr lang="hu-HU" sz="2400" b="1" dirty="0"/>
              <a:t>A</a:t>
            </a:r>
            <a:r>
              <a:rPr lang="hu-HU" sz="2400" b="1" dirty="0">
                <a:solidFill>
                  <a:schemeClr val="accent2"/>
                </a:solidFill>
              </a:rPr>
              <a:t> </a:t>
            </a:r>
            <a:r>
              <a:rPr lang="hu-HU" sz="2400" b="1" dirty="0">
                <a:solidFill>
                  <a:srgbClr val="FF0000"/>
                </a:solidFill>
              </a:rPr>
              <a:t>hőmérséklet</a:t>
            </a:r>
            <a:r>
              <a:rPr lang="hu-HU" sz="2400" b="1" dirty="0">
                <a:solidFill>
                  <a:schemeClr val="accent2"/>
                </a:solidFill>
              </a:rPr>
              <a:t> </a:t>
            </a:r>
            <a:r>
              <a:rPr lang="hu-HU" sz="2400" b="1" dirty="0" err="1"/>
              <a:t>Si-alapmennyiség</a:t>
            </a:r>
            <a:r>
              <a:rPr lang="hu-HU" sz="2400" b="1" dirty="0"/>
              <a:t>. </a:t>
            </a:r>
          </a:p>
          <a:p>
            <a:pPr eaLnBrk="1" hangingPunct="1">
              <a:buFontTx/>
              <a:buNone/>
            </a:pPr>
            <a:r>
              <a:rPr lang="hu-HU" sz="2400" b="1" dirty="0"/>
              <a:t>Mértékegysége: Celsius-fok; Kelvin-fok=-273 Celsius-fok.</a:t>
            </a:r>
            <a:endParaRPr lang="en-GB" sz="2400" b="1" dirty="0"/>
          </a:p>
        </p:txBody>
      </p:sp>
    </p:spTree>
    <p:extLst>
      <p:ext uri="{BB962C8B-B14F-4D97-AF65-F5344CB8AC3E}">
        <p14:creationId xmlns:p14="http://schemas.microsoft.com/office/powerpoint/2010/main" val="2584275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hu-HU" b="1" smtClean="0">
                <a:solidFill>
                  <a:schemeClr val="accent2"/>
                </a:solidFill>
              </a:rPr>
              <a:t>A fajhő</a:t>
            </a:r>
          </a:p>
        </p:txBody>
      </p:sp>
      <p:sp>
        <p:nvSpPr>
          <p:cNvPr id="39939" name="Rectangle 3"/>
          <p:cNvSpPr>
            <a:spLocks noGrp="1" noChangeArrowheads="1"/>
          </p:cNvSpPr>
          <p:nvPr>
            <p:ph idx="1"/>
          </p:nvPr>
        </p:nvSpPr>
        <p:spPr>
          <a:xfrm>
            <a:off x="1992313" y="2205038"/>
            <a:ext cx="8229600" cy="1828800"/>
          </a:xfrm>
        </p:spPr>
        <p:txBody>
          <a:bodyPr/>
          <a:lstStyle/>
          <a:p>
            <a:pPr eaLnBrk="1" hangingPunct="1">
              <a:buFontTx/>
              <a:buNone/>
            </a:pPr>
            <a:r>
              <a:rPr lang="hu-HU" smtClean="0">
                <a:solidFill>
                  <a:schemeClr val="accent2"/>
                </a:solidFill>
              </a:rPr>
              <a:t>A</a:t>
            </a:r>
            <a:r>
              <a:rPr lang="en-GB" smtClean="0">
                <a:solidFill>
                  <a:schemeClr val="accent2"/>
                </a:solidFill>
              </a:rPr>
              <a:t>z a </a:t>
            </a:r>
            <a:r>
              <a:rPr lang="hu-HU" smtClean="0">
                <a:solidFill>
                  <a:schemeClr val="accent2"/>
                </a:solidFill>
              </a:rPr>
              <a:t>hőmennyiség</a:t>
            </a:r>
            <a:r>
              <a:rPr lang="en-GB" smtClean="0">
                <a:solidFill>
                  <a:schemeClr val="accent2"/>
                </a:solidFill>
              </a:rPr>
              <a:t>, mely v</a:t>
            </a:r>
            <a:r>
              <a:rPr lang="hu-HU" smtClean="0">
                <a:solidFill>
                  <a:schemeClr val="accent2"/>
                </a:solidFill>
              </a:rPr>
              <a:t>ala</a:t>
            </a:r>
            <a:r>
              <a:rPr lang="en-GB" smtClean="0">
                <a:solidFill>
                  <a:schemeClr val="accent2"/>
                </a:solidFill>
              </a:rPr>
              <a:t>m</a:t>
            </a:r>
            <a:r>
              <a:rPr lang="hu-HU" smtClean="0">
                <a:solidFill>
                  <a:schemeClr val="accent2"/>
                </a:solidFill>
              </a:rPr>
              <a:t>ely</a:t>
            </a:r>
            <a:r>
              <a:rPr lang="en-GB" smtClean="0">
                <a:solidFill>
                  <a:schemeClr val="accent2"/>
                </a:solidFill>
              </a:rPr>
              <a:t> anyag tömegegységének egy Celsius-fokkal való felmelegítésére szükséges</a:t>
            </a:r>
            <a:r>
              <a:rPr lang="hu-HU" smtClean="0">
                <a:solidFill>
                  <a:schemeClr val="accent2"/>
                </a:solidFill>
              </a:rPr>
              <a:t>.</a:t>
            </a:r>
            <a:r>
              <a:rPr lang="en-GB" smtClean="0">
                <a:solidFill>
                  <a:schemeClr val="accent2"/>
                </a:solidFill>
              </a:rPr>
              <a:t> </a:t>
            </a:r>
          </a:p>
        </p:txBody>
      </p:sp>
    </p:spTree>
    <p:extLst>
      <p:ext uri="{BB962C8B-B14F-4D97-AF65-F5344CB8AC3E}">
        <p14:creationId xmlns:p14="http://schemas.microsoft.com/office/powerpoint/2010/main" val="985414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hu-HU" b="1" smtClean="0">
                <a:solidFill>
                  <a:schemeClr val="accent2"/>
                </a:solidFill>
              </a:rPr>
              <a:t>A hőtágulás</a:t>
            </a:r>
          </a:p>
        </p:txBody>
      </p:sp>
      <p:sp>
        <p:nvSpPr>
          <p:cNvPr id="40963" name="Rectangle 4"/>
          <p:cNvSpPr>
            <a:spLocks noGrp="1" noChangeArrowheads="1"/>
          </p:cNvSpPr>
          <p:nvPr>
            <p:ph idx="1"/>
          </p:nvPr>
        </p:nvSpPr>
        <p:spPr/>
        <p:txBody>
          <a:bodyPr/>
          <a:lstStyle/>
          <a:p>
            <a:pPr eaLnBrk="1" hangingPunct="1">
              <a:lnSpc>
                <a:spcPct val="150000"/>
              </a:lnSpc>
              <a:buFontTx/>
              <a:buNone/>
            </a:pPr>
            <a:r>
              <a:rPr lang="hu-HU" sz="2000" b="1">
                <a:solidFill>
                  <a:schemeClr val="accent2"/>
                </a:solidFill>
              </a:rPr>
              <a:t>A folyadékok és a szilárd testek hőtágulásának mértéke egyenesen arányos a hőmérséklet-változással.</a:t>
            </a:r>
          </a:p>
          <a:p>
            <a:pPr algn="ctr" eaLnBrk="1" hangingPunct="1">
              <a:lnSpc>
                <a:spcPct val="150000"/>
              </a:lnSpc>
              <a:buFontTx/>
              <a:buNone/>
            </a:pPr>
            <a:r>
              <a:rPr lang="el-GR" b="1" smtClean="0">
                <a:solidFill>
                  <a:schemeClr val="accent2"/>
                </a:solidFill>
                <a:cs typeface="Arial" panose="020B0604020202020204" pitchFamily="34" charset="0"/>
              </a:rPr>
              <a:t>Δ</a:t>
            </a:r>
            <a:r>
              <a:rPr lang="hu-HU" b="1" smtClean="0">
                <a:solidFill>
                  <a:schemeClr val="accent2"/>
                </a:solidFill>
                <a:cs typeface="Arial" panose="020B0604020202020204" pitchFamily="34" charset="0"/>
              </a:rPr>
              <a:t>V = </a:t>
            </a:r>
            <a:r>
              <a:rPr lang="el-GR" b="1" smtClean="0">
                <a:solidFill>
                  <a:schemeClr val="accent2"/>
                </a:solidFill>
                <a:cs typeface="Arial" panose="020B0604020202020204" pitchFamily="34" charset="0"/>
              </a:rPr>
              <a:t>β</a:t>
            </a:r>
            <a:r>
              <a:rPr lang="hu-HU" b="1" smtClean="0">
                <a:solidFill>
                  <a:schemeClr val="accent2"/>
                </a:solidFill>
                <a:cs typeface="Arial" panose="020B0604020202020204" pitchFamily="34" charset="0"/>
              </a:rPr>
              <a:t>V</a:t>
            </a:r>
            <a:r>
              <a:rPr lang="hu-HU" b="1" baseline="-25000" smtClean="0">
                <a:solidFill>
                  <a:schemeClr val="accent2"/>
                </a:solidFill>
                <a:cs typeface="Arial" panose="020B0604020202020204" pitchFamily="34" charset="0"/>
              </a:rPr>
              <a:t>0</a:t>
            </a:r>
            <a:r>
              <a:rPr lang="el-GR" b="1" smtClean="0">
                <a:solidFill>
                  <a:schemeClr val="accent2"/>
                </a:solidFill>
                <a:cs typeface="Arial" panose="020B0604020202020204" pitchFamily="34" charset="0"/>
              </a:rPr>
              <a:t>Δ</a:t>
            </a:r>
            <a:r>
              <a:rPr lang="hu-HU" b="1" smtClean="0">
                <a:solidFill>
                  <a:schemeClr val="accent2"/>
                </a:solidFill>
                <a:cs typeface="Arial" panose="020B0604020202020204" pitchFamily="34" charset="0"/>
              </a:rPr>
              <a:t>T</a:t>
            </a:r>
          </a:p>
          <a:p>
            <a:pPr eaLnBrk="1" hangingPunct="1">
              <a:lnSpc>
                <a:spcPct val="150000"/>
              </a:lnSpc>
              <a:buFontTx/>
              <a:buNone/>
            </a:pPr>
            <a:r>
              <a:rPr lang="hu-HU" sz="2000" b="1">
                <a:solidFill>
                  <a:schemeClr val="accent2"/>
                </a:solidFill>
                <a:cs typeface="Arial" panose="020B0604020202020204" pitchFamily="34" charset="0"/>
              </a:rPr>
              <a:t>Ahol V</a:t>
            </a:r>
            <a:r>
              <a:rPr lang="hu-HU" sz="2000" b="1" baseline="-25000">
                <a:solidFill>
                  <a:schemeClr val="accent2"/>
                </a:solidFill>
                <a:cs typeface="Arial" panose="020B0604020202020204" pitchFamily="34" charset="0"/>
              </a:rPr>
              <a:t>0</a:t>
            </a:r>
            <a:r>
              <a:rPr lang="hu-HU" sz="2000" b="1">
                <a:solidFill>
                  <a:schemeClr val="accent2"/>
                </a:solidFill>
                <a:cs typeface="Arial" panose="020B0604020202020204" pitchFamily="34" charset="0"/>
              </a:rPr>
              <a:t> a 0</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C-on mért kezdeti térfogat, </a:t>
            </a:r>
            <a:r>
              <a:rPr lang="el-GR" sz="2000" b="1">
                <a:solidFill>
                  <a:schemeClr val="accent2"/>
                </a:solidFill>
                <a:cs typeface="Arial" panose="020B0604020202020204" pitchFamily="34" charset="0"/>
              </a:rPr>
              <a:t>Δ</a:t>
            </a:r>
            <a:r>
              <a:rPr lang="hu-HU" sz="2000" b="1">
                <a:solidFill>
                  <a:schemeClr val="accent2"/>
                </a:solidFill>
                <a:cs typeface="Arial" panose="020B0604020202020204" pitchFamily="34" charset="0"/>
              </a:rPr>
              <a:t>T a hőmérséklet változása a 0</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C-hoz képest, </a:t>
            </a:r>
            <a:r>
              <a:rPr lang="el-GR" sz="2000" b="1">
                <a:solidFill>
                  <a:schemeClr val="accent2"/>
                </a:solidFill>
                <a:cs typeface="Arial" panose="020B0604020202020204" pitchFamily="34" charset="0"/>
              </a:rPr>
              <a:t>β</a:t>
            </a:r>
            <a:r>
              <a:rPr lang="hu-HU" sz="2000" b="1">
                <a:solidFill>
                  <a:schemeClr val="accent2"/>
                </a:solidFill>
                <a:cs typeface="Arial" panose="020B0604020202020204" pitchFamily="34" charset="0"/>
              </a:rPr>
              <a:t> az ún. térfogati hőtágulási együttható, amelynek mértékegysége 1/</a:t>
            </a:r>
            <a:r>
              <a:rPr lang="hu-HU" sz="2000" b="1" baseline="52000">
                <a:solidFill>
                  <a:schemeClr val="accent2"/>
                </a:solidFill>
                <a:cs typeface="Arial" panose="020B0604020202020204" pitchFamily="34" charset="0"/>
              </a:rPr>
              <a:t>o</a:t>
            </a:r>
            <a:r>
              <a:rPr lang="hu-HU" sz="2000" b="1">
                <a:solidFill>
                  <a:schemeClr val="accent2"/>
                </a:solidFill>
                <a:cs typeface="Arial" panose="020B0604020202020204" pitchFamily="34" charset="0"/>
              </a:rPr>
              <a:t>C, az anyagi minőségre jellemző állandó.</a:t>
            </a:r>
            <a:endParaRPr lang="el-GR" sz="2000" b="1">
              <a:solidFill>
                <a:schemeClr val="accent2"/>
              </a:solidFill>
              <a:cs typeface="Arial" panose="020B0604020202020204" pitchFamily="34" charset="0"/>
            </a:endParaRPr>
          </a:p>
        </p:txBody>
      </p:sp>
    </p:spTree>
    <p:extLst>
      <p:ext uri="{BB962C8B-B14F-4D97-AF65-F5344CB8AC3E}">
        <p14:creationId xmlns:p14="http://schemas.microsoft.com/office/powerpoint/2010/main" val="1855575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hu-HU" b="1" smtClean="0">
                <a:solidFill>
                  <a:schemeClr val="accent2"/>
                </a:solidFill>
              </a:rPr>
              <a:t>A gázok normál állapota</a:t>
            </a:r>
          </a:p>
        </p:txBody>
      </p:sp>
      <p:sp>
        <p:nvSpPr>
          <p:cNvPr id="35843" name="Rectangle 3"/>
          <p:cNvSpPr>
            <a:spLocks noGrp="1" noChangeArrowheads="1"/>
          </p:cNvSpPr>
          <p:nvPr>
            <p:ph type="body" sz="half" idx="1"/>
          </p:nvPr>
        </p:nvSpPr>
        <p:spPr>
          <a:xfrm>
            <a:off x="508000" y="1336041"/>
            <a:ext cx="10871199" cy="2405063"/>
          </a:xfrm>
        </p:spPr>
        <p:txBody>
          <a:bodyPr rtlCol="0">
            <a:noAutofit/>
          </a:bodyPr>
          <a:lstStyle/>
          <a:p>
            <a:pPr>
              <a:lnSpc>
                <a:spcPct val="150000"/>
              </a:lnSpc>
              <a:buNone/>
              <a:defRPr/>
            </a:pPr>
            <a:r>
              <a:rPr lang="hu-HU" sz="2400" b="1" dirty="0">
                <a:solidFill>
                  <a:schemeClr val="accent2"/>
                </a:solidFill>
              </a:rPr>
              <a:t>A tömeg, a térfogat, a nyomás, és a hőmérséklet egyértelműen meghatározzák a gáz egyensúlyi állapotát. Ezek a fizikai mennyiségek az állapotjelzők, vagy állapothatározók. Bármelyik állapotjelző megváltoztatása legalább egy , de inkább több állapotjelző változását vonja maga után.</a:t>
            </a:r>
          </a:p>
          <a:p>
            <a:pPr>
              <a:lnSpc>
                <a:spcPct val="150000"/>
              </a:lnSpc>
              <a:buNone/>
              <a:defRPr/>
            </a:pPr>
            <a:r>
              <a:rPr lang="hu-HU" sz="2400" b="1" dirty="0">
                <a:solidFill>
                  <a:schemeClr val="accent2"/>
                </a:solidFill>
              </a:rPr>
              <a:t>Az általános gáztörvény megadja a kapcsolatot egy adott mennyiségű ideális gáz állapotjelzői között, két különböző állapotban</a:t>
            </a:r>
            <a:endParaRPr lang="en-GB" sz="2400" b="1" dirty="0">
              <a:solidFill>
                <a:schemeClr val="accent2"/>
              </a:solidFill>
            </a:endParaRPr>
          </a:p>
        </p:txBody>
      </p:sp>
      <p:pic>
        <p:nvPicPr>
          <p:cNvPr id="41988" name="Picture 4" descr="képle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55778" y="5719763"/>
            <a:ext cx="6913563" cy="10271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8252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hu-HU" b="1" smtClean="0">
                <a:solidFill>
                  <a:schemeClr val="accent2"/>
                </a:solidFill>
              </a:rPr>
              <a:t>A hőtan fő tételei</a:t>
            </a:r>
          </a:p>
        </p:txBody>
      </p:sp>
      <p:sp>
        <p:nvSpPr>
          <p:cNvPr id="43011" name="Rectangle 3"/>
          <p:cNvSpPr>
            <a:spLocks noGrp="1" noChangeArrowheads="1"/>
          </p:cNvSpPr>
          <p:nvPr>
            <p:ph idx="1"/>
          </p:nvPr>
        </p:nvSpPr>
        <p:spPr>
          <a:xfrm>
            <a:off x="467360" y="1371601"/>
            <a:ext cx="11399520" cy="4754563"/>
          </a:xfrm>
        </p:spPr>
        <p:txBody>
          <a:bodyPr>
            <a:normAutofit/>
          </a:bodyPr>
          <a:lstStyle/>
          <a:p>
            <a:pPr eaLnBrk="1" hangingPunct="1">
              <a:spcBef>
                <a:spcPct val="0"/>
              </a:spcBef>
              <a:buFontTx/>
              <a:buNone/>
            </a:pPr>
            <a:endParaRPr lang="hu-HU" sz="2400" b="1" dirty="0">
              <a:solidFill>
                <a:srgbClr val="CCCC00"/>
              </a:solidFill>
              <a:latin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rPr>
              <a:t>A termodinamika </a:t>
            </a:r>
            <a:r>
              <a:rPr lang="hu-HU" sz="2400" b="1" dirty="0">
                <a:solidFill>
                  <a:srgbClr val="FF0000"/>
                </a:solidFill>
                <a:latin typeface="Times New Roman" panose="02020603050405020304" pitchFamily="18" charset="0"/>
              </a:rPr>
              <a:t>első fő tétele</a:t>
            </a:r>
            <a:r>
              <a:rPr lang="hu-HU" sz="2400" b="1" dirty="0">
                <a:solidFill>
                  <a:schemeClr val="accent2"/>
                </a:solidFill>
                <a:latin typeface="Times New Roman" panose="02020603050405020304" pitchFamily="18" charset="0"/>
              </a:rPr>
              <a:t>: egy anyagi rendszer belső energiájának megváltozása egyenlő a közölt hő és a rendszeren végzett mechanikai munka  előjeles összegével. </a:t>
            </a:r>
            <a:r>
              <a:rPr lang="el-GR" sz="2400" b="1" dirty="0">
                <a:solidFill>
                  <a:schemeClr val="accent2"/>
                </a:solidFill>
                <a:latin typeface="Times New Roman" panose="02020603050405020304" pitchFamily="18" charset="0"/>
                <a:cs typeface="Times New Roman" panose="02020603050405020304" pitchFamily="18" charset="0"/>
              </a:rPr>
              <a:t>Δ</a:t>
            </a:r>
            <a:r>
              <a:rPr lang="hu-HU" sz="2400" b="1" dirty="0">
                <a:solidFill>
                  <a:schemeClr val="accent2"/>
                </a:solidFill>
                <a:latin typeface="Times New Roman" panose="02020603050405020304" pitchFamily="18" charset="0"/>
                <a:cs typeface="Times New Roman" panose="02020603050405020304" pitchFamily="18" charset="0"/>
              </a:rPr>
              <a:t>E = Q + </a:t>
            </a:r>
            <a:r>
              <a:rPr lang="hu-HU" sz="2400" b="1" dirty="0" smtClean="0">
                <a:solidFill>
                  <a:schemeClr val="accent2"/>
                </a:solidFill>
                <a:latin typeface="Times New Roman" panose="02020603050405020304" pitchFamily="18" charset="0"/>
                <a:cs typeface="Times New Roman" panose="02020603050405020304" pitchFamily="18" charset="0"/>
              </a:rPr>
              <a:t>W</a:t>
            </a:r>
          </a:p>
          <a:p>
            <a:pPr eaLnBrk="1" hangingPunct="1">
              <a:spcBef>
                <a:spcPct val="0"/>
              </a:spcBef>
            </a:pPr>
            <a:endParaRPr lang="hu-HU" sz="2400" b="1" dirty="0">
              <a:solidFill>
                <a:schemeClr val="accent2"/>
              </a:solidFill>
              <a:latin typeface="Times New Roman" panose="02020603050405020304" pitchFamily="18" charset="0"/>
              <a:cs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cs typeface="Times New Roman" panose="02020603050405020304" pitchFamily="18" charset="0"/>
              </a:rPr>
              <a:t>A termodinamika </a:t>
            </a:r>
            <a:r>
              <a:rPr lang="hu-HU" sz="2400" b="1" dirty="0">
                <a:solidFill>
                  <a:srgbClr val="FF0000"/>
                </a:solidFill>
                <a:latin typeface="Times New Roman" panose="02020603050405020304" pitchFamily="18" charset="0"/>
                <a:cs typeface="Times New Roman" panose="02020603050405020304" pitchFamily="18" charset="0"/>
              </a:rPr>
              <a:t>második főtétele</a:t>
            </a:r>
            <a:r>
              <a:rPr lang="hu-HU" sz="2400" b="1" dirty="0">
                <a:solidFill>
                  <a:schemeClr val="accent2"/>
                </a:solidFill>
                <a:latin typeface="Times New Roman" panose="02020603050405020304" pitchFamily="18" charset="0"/>
                <a:cs typeface="Times New Roman" panose="02020603050405020304" pitchFamily="18" charset="0"/>
              </a:rPr>
              <a:t> szerint a természetben külső behatások nélkül midig a hőmérséklet kiegyenlítődésére irányuló folyamatok zajlanak le: azaz hő magától nem kerülhet az alacsonyabb hőmérsékletű helyről a magasabb hőmérsékletű helyre</a:t>
            </a:r>
            <a:r>
              <a:rPr lang="hu-HU" sz="2400" b="1" dirty="0" smtClean="0">
                <a:solidFill>
                  <a:schemeClr val="accent2"/>
                </a:solidFill>
                <a:latin typeface="Times New Roman" panose="02020603050405020304" pitchFamily="18" charset="0"/>
                <a:cs typeface="Times New Roman" panose="02020603050405020304" pitchFamily="18" charset="0"/>
              </a:rPr>
              <a:t>.</a:t>
            </a:r>
          </a:p>
          <a:p>
            <a:pPr eaLnBrk="1" hangingPunct="1">
              <a:spcBef>
                <a:spcPct val="0"/>
              </a:spcBef>
            </a:pPr>
            <a:endParaRPr lang="hu-HU" sz="2400" b="1" dirty="0">
              <a:solidFill>
                <a:schemeClr val="accent2"/>
              </a:solidFill>
              <a:latin typeface="Times New Roman" panose="02020603050405020304" pitchFamily="18" charset="0"/>
              <a:cs typeface="Times New Roman" panose="02020603050405020304" pitchFamily="18" charset="0"/>
            </a:endParaRPr>
          </a:p>
          <a:p>
            <a:pPr eaLnBrk="1" hangingPunct="1">
              <a:spcBef>
                <a:spcPct val="0"/>
              </a:spcBef>
            </a:pPr>
            <a:r>
              <a:rPr lang="hu-HU" sz="2400" b="1" dirty="0">
                <a:solidFill>
                  <a:schemeClr val="accent2"/>
                </a:solidFill>
                <a:latin typeface="Times New Roman" panose="02020603050405020304" pitchFamily="18" charset="0"/>
                <a:cs typeface="Times New Roman" panose="02020603050405020304" pitchFamily="18" charset="0"/>
              </a:rPr>
              <a:t>A termodinamika </a:t>
            </a:r>
            <a:r>
              <a:rPr lang="hu-HU" sz="2400" b="1" dirty="0">
                <a:solidFill>
                  <a:srgbClr val="FF0000"/>
                </a:solidFill>
                <a:latin typeface="Times New Roman" panose="02020603050405020304" pitchFamily="18" charset="0"/>
                <a:cs typeface="Times New Roman" panose="02020603050405020304" pitchFamily="18" charset="0"/>
              </a:rPr>
              <a:t>harmadik főtétele</a:t>
            </a:r>
            <a:r>
              <a:rPr lang="hu-HU" sz="2400" b="1" dirty="0">
                <a:solidFill>
                  <a:schemeClr val="accent2"/>
                </a:solidFill>
                <a:latin typeface="Times New Roman" panose="02020603050405020304" pitchFamily="18" charset="0"/>
                <a:cs typeface="Times New Roman" panose="02020603050405020304" pitchFamily="18" charset="0"/>
              </a:rPr>
              <a:t> szerint az abszolút zéruspont (0 K) nem érhető el.</a:t>
            </a:r>
            <a:endParaRPr lang="el-GR" sz="24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953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p:cNvPicPr>
            <a:picLocks noChangeAspect="1" noChangeArrowheads="1"/>
          </p:cNvPicPr>
          <p:nvPr/>
        </p:nvPicPr>
        <p:blipFill>
          <a:blip r:embed="rId2"/>
          <a:srcRect/>
          <a:stretch>
            <a:fillRect/>
          </a:stretch>
        </p:blipFill>
        <p:spPr bwMode="auto">
          <a:xfrm>
            <a:off x="1212850" y="1331913"/>
            <a:ext cx="9461500" cy="5526087"/>
          </a:xfrm>
          <a:prstGeom prst="rect">
            <a:avLst/>
          </a:prstGeom>
          <a:noFill/>
          <a:ln w="9525">
            <a:noFill/>
            <a:miter lim="800000"/>
            <a:headEnd/>
            <a:tailEnd/>
          </a:ln>
          <a:effectLst/>
        </p:spPr>
      </p:pic>
      <p:sp>
        <p:nvSpPr>
          <p:cNvPr id="101378" name="Rectangle 2"/>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spTree>
    <p:extLst>
      <p:ext uri="{BB962C8B-B14F-4D97-AF65-F5344CB8AC3E}">
        <p14:creationId xmlns:p14="http://schemas.microsoft.com/office/powerpoint/2010/main" val="3597318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2405" name="Picture 5"/>
          <p:cNvPicPr>
            <a:picLocks noChangeAspect="1" noChangeArrowheads="1"/>
          </p:cNvPicPr>
          <p:nvPr/>
        </p:nvPicPr>
        <p:blipFill>
          <a:blip r:embed="rId2"/>
          <a:srcRect/>
          <a:stretch>
            <a:fillRect/>
          </a:stretch>
        </p:blipFill>
        <p:spPr bwMode="auto">
          <a:xfrm>
            <a:off x="1884363" y="1739900"/>
            <a:ext cx="9601200" cy="4456113"/>
          </a:xfrm>
          <a:prstGeom prst="rect">
            <a:avLst/>
          </a:prstGeom>
          <a:noFill/>
          <a:ln w="9525">
            <a:noFill/>
            <a:miter lim="800000"/>
            <a:headEnd/>
            <a:tailEnd/>
          </a:ln>
          <a:effectLst/>
        </p:spPr>
      </p:pic>
    </p:spTree>
    <p:extLst>
      <p:ext uri="{BB962C8B-B14F-4D97-AF65-F5344CB8AC3E}">
        <p14:creationId xmlns:p14="http://schemas.microsoft.com/office/powerpoint/2010/main" val="7084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p:cNvSpPr>
          <p:nvPr>
            <p:ph type="title"/>
          </p:nvPr>
        </p:nvSpPr>
        <p:spPr bwMode="auto">
          <a:xfrm>
            <a:off x="184150" y="0"/>
            <a:ext cx="11734800" cy="1416050"/>
          </a:xfrm>
          <a:noFill/>
        </p:spPr>
        <p:txBody>
          <a:bodyPr wrap="square" numCol="1" anchorCtr="0" compatLnSpc="1">
            <a:prstTxWarp prst="textNoShape">
              <a:avLst/>
            </a:prstTxWarp>
          </a:bodyPr>
          <a:lstStyle/>
          <a:p>
            <a:pPr algn="ctr"/>
            <a:r>
              <a:rPr lang="hu-HU" sz="4800" cap="none" smtClean="0">
                <a:solidFill>
                  <a:schemeClr val="tx1"/>
                </a:solidFill>
                <a:latin typeface="Arial" charset="0"/>
              </a:rPr>
              <a:t>A Nemzetközi Mértékegység-rendszer származtatott egységei</a:t>
            </a:r>
          </a:p>
        </p:txBody>
      </p:sp>
      <p:pic>
        <p:nvPicPr>
          <p:cNvPr id="103429" name="Picture 5"/>
          <p:cNvPicPr>
            <a:picLocks noChangeAspect="1" noChangeArrowheads="1"/>
          </p:cNvPicPr>
          <p:nvPr/>
        </p:nvPicPr>
        <p:blipFill>
          <a:blip r:embed="rId2"/>
          <a:srcRect/>
          <a:stretch>
            <a:fillRect/>
          </a:stretch>
        </p:blipFill>
        <p:spPr bwMode="auto">
          <a:xfrm>
            <a:off x="1903413" y="1471613"/>
            <a:ext cx="8458200" cy="4787900"/>
          </a:xfrm>
          <a:prstGeom prst="rect">
            <a:avLst/>
          </a:prstGeom>
          <a:noFill/>
          <a:ln w="9525">
            <a:noFill/>
            <a:miter lim="800000"/>
            <a:headEnd/>
            <a:tailEnd/>
          </a:ln>
          <a:effectLst/>
        </p:spPr>
      </p:pic>
    </p:spTree>
    <p:extLst>
      <p:ext uri="{BB962C8B-B14F-4D97-AF65-F5344CB8AC3E}">
        <p14:creationId xmlns:p14="http://schemas.microsoft.com/office/powerpoint/2010/main" val="2723122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hu-HU" b="1" smtClean="0">
                <a:solidFill>
                  <a:srgbClr val="006600"/>
                </a:solidFill>
              </a:rPr>
              <a:t>Témakörök</a:t>
            </a:r>
          </a:p>
        </p:txBody>
      </p:sp>
      <p:sp>
        <p:nvSpPr>
          <p:cNvPr id="6147" name="Rectangle 3"/>
          <p:cNvSpPr>
            <a:spLocks noGrp="1" noChangeArrowheads="1"/>
          </p:cNvSpPr>
          <p:nvPr>
            <p:ph idx="1"/>
          </p:nvPr>
        </p:nvSpPr>
        <p:spPr/>
        <p:txBody>
          <a:bodyPr/>
          <a:lstStyle/>
          <a:p>
            <a:pPr algn="ctr" eaLnBrk="1" hangingPunct="1">
              <a:buFontTx/>
              <a:buNone/>
            </a:pPr>
            <a:r>
              <a:rPr lang="hu-HU" b="1" dirty="0" smtClean="0">
                <a:solidFill>
                  <a:srgbClr val="006600"/>
                </a:solidFill>
                <a:hlinkClick r:id="rId2" action="ppaction://hlinksldjump"/>
              </a:rPr>
              <a:t>Statika, erők, erőrendszerek</a:t>
            </a:r>
            <a:endParaRPr lang="hu-HU" b="1" dirty="0" smtClean="0">
              <a:solidFill>
                <a:srgbClr val="006600"/>
              </a:solidFill>
            </a:endParaRPr>
          </a:p>
          <a:p>
            <a:pPr algn="ctr" eaLnBrk="1" hangingPunct="1">
              <a:buFontTx/>
              <a:buNone/>
            </a:pPr>
            <a:r>
              <a:rPr lang="hu-HU" b="1" dirty="0" smtClean="0">
                <a:solidFill>
                  <a:srgbClr val="006600"/>
                </a:solidFill>
                <a:hlinkClick r:id="rId3" action="ppaction://hlinksldjump"/>
              </a:rPr>
              <a:t>Szilárdságtan, igénybevételek</a:t>
            </a:r>
            <a:endParaRPr lang="hu-HU" b="1" dirty="0" smtClean="0">
              <a:solidFill>
                <a:srgbClr val="006600"/>
              </a:solidFill>
            </a:endParaRPr>
          </a:p>
          <a:p>
            <a:pPr algn="ctr" eaLnBrk="1" hangingPunct="1">
              <a:buFontTx/>
              <a:buNone/>
            </a:pPr>
            <a:r>
              <a:rPr lang="hu-HU" b="1" dirty="0" smtClean="0">
                <a:solidFill>
                  <a:srgbClr val="006600"/>
                </a:solidFill>
                <a:hlinkClick r:id="rId4" action="ppaction://hlinksldjump"/>
              </a:rPr>
              <a:t>Súrlódás, munka, teljesítmény, hatásfok</a:t>
            </a:r>
            <a:endParaRPr lang="hu-HU" b="1" dirty="0" smtClean="0">
              <a:solidFill>
                <a:srgbClr val="006600"/>
              </a:solidFill>
            </a:endParaRPr>
          </a:p>
          <a:p>
            <a:pPr algn="ctr" eaLnBrk="1" hangingPunct="1">
              <a:buFontTx/>
              <a:buNone/>
            </a:pPr>
            <a:r>
              <a:rPr lang="hu-HU" b="1" dirty="0" smtClean="0">
                <a:solidFill>
                  <a:srgbClr val="006600"/>
                </a:solidFill>
                <a:hlinkClick r:id="rId5" action="ppaction://hlinksldjump"/>
              </a:rPr>
              <a:t>Hidrosztatika, hidrodinamika, hőtan, </a:t>
            </a:r>
            <a:r>
              <a:rPr lang="hu-HU" b="1" dirty="0" smtClean="0">
                <a:solidFill>
                  <a:srgbClr val="006600"/>
                </a:solidFill>
                <a:hlinkClick r:id="rId5" action="ppaction://hlinksldjump"/>
              </a:rPr>
              <a:t>áramlástan</a:t>
            </a:r>
            <a:endParaRPr lang="hu-HU" b="1" dirty="0" smtClean="0">
              <a:solidFill>
                <a:srgbClr val="006600"/>
              </a:solidFill>
            </a:endParaRPr>
          </a:p>
        </p:txBody>
      </p:sp>
    </p:spTree>
    <p:extLst>
      <p:ext uri="{BB962C8B-B14F-4D97-AF65-F5344CB8AC3E}">
        <p14:creationId xmlns:p14="http://schemas.microsoft.com/office/powerpoint/2010/main" val="3418589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betű">
  <a:themeElements>
    <a:clrScheme name="Fabetű">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Fabetű">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bet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Fás világ</Template>
  <TotalTime>913</TotalTime>
  <Words>2018</Words>
  <Application>Microsoft Office PowerPoint</Application>
  <PresentationFormat>Szélesvásznú</PresentationFormat>
  <Paragraphs>448</Paragraphs>
  <Slides>56</Slides>
  <Notes>2</Notes>
  <HiddenSlides>0</HiddenSlides>
  <MMClips>2</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4</vt:i4>
      </vt:variant>
      <vt:variant>
        <vt:lpstr>Diacímek</vt:lpstr>
      </vt:variant>
      <vt:variant>
        <vt:i4>56</vt:i4>
      </vt:variant>
    </vt:vector>
  </HeadingPairs>
  <TitlesOfParts>
    <vt:vector size="67" baseType="lpstr">
      <vt:lpstr>Arial</vt:lpstr>
      <vt:lpstr>Arial Black</vt:lpstr>
      <vt:lpstr>Calibri</vt:lpstr>
      <vt:lpstr>Symbol</vt:lpstr>
      <vt:lpstr>Times New Roman</vt:lpstr>
      <vt:lpstr>Wingdings</vt:lpstr>
      <vt:lpstr>Fabetű</vt:lpstr>
      <vt:lpstr>Kép</vt:lpstr>
      <vt:lpstr>Document</vt:lpstr>
      <vt:lpstr>Equation</vt:lpstr>
      <vt:lpstr>Egyenlet</vt:lpstr>
      <vt:lpstr>A NEMZETKÖZI MÉRTÉKEGYSÉG-RENDSZER (SI)</vt:lpstr>
      <vt:lpstr>PowerPoint bemutató</vt:lpstr>
      <vt:lpstr>PowerPoint bemutató</vt:lpstr>
      <vt:lpstr>PowerPoint bemutató</vt:lpstr>
      <vt:lpstr>A Nemzetközi Mértékegység-rendszer származtatott egységei</vt:lpstr>
      <vt:lpstr>A Nemzetközi Mértékegység-rendszer származtatott egységei</vt:lpstr>
      <vt:lpstr>A Nemzetközi Mértékegység-rendszer származtatott egységei</vt:lpstr>
      <vt:lpstr>A Nemzetközi Mértékegység-rendszer származtatott egységei</vt:lpstr>
      <vt:lpstr>Témakörök</vt:lpstr>
      <vt:lpstr>Szilárd testek mechanikája</vt:lpstr>
      <vt:lpstr>Az erő</vt:lpstr>
      <vt:lpstr>NEWTON TÖRVÉNYEI:</vt:lpstr>
      <vt:lpstr>Az erő</vt:lpstr>
      <vt:lpstr>Az erő felbontása</vt:lpstr>
      <vt:lpstr>Síkbeli közös ponton átmenő erőrendszerek eredője</vt:lpstr>
      <vt:lpstr>Párhuzamos erők eredője</vt:lpstr>
      <vt:lpstr>Párhuzamos erők eredője</vt:lpstr>
      <vt:lpstr>Mechanikai igénybevételek</vt:lpstr>
      <vt:lpstr>A nyomaték</vt:lpstr>
      <vt:lpstr>IGÉNYBEVÉTELEK</vt:lpstr>
      <vt:lpstr>Az igénybevétel az  időbeli változása alapján lehet:</vt:lpstr>
      <vt:lpstr>A feszültség</vt:lpstr>
      <vt:lpstr>Húzó- és nyomófeszültség</vt:lpstr>
      <vt:lpstr>Szakítóvizsgálat</vt:lpstr>
      <vt:lpstr>Szakítógépek</vt:lpstr>
      <vt:lpstr>Szakítógépek</vt:lpstr>
      <vt:lpstr>Szakítópróbatest</vt:lpstr>
      <vt:lpstr>Szakító diagram</vt:lpstr>
      <vt:lpstr>Szakítódiagram szakaszai</vt:lpstr>
      <vt:lpstr>Különböző anyagok szakítódiagramjai</vt:lpstr>
      <vt:lpstr>Rideg törés</vt:lpstr>
      <vt:lpstr>Hengeres lágyacél szakítása</vt:lpstr>
      <vt:lpstr>Normál feszültség hatására bekövetkező törés</vt:lpstr>
      <vt:lpstr>Műanyagok szakítódiagramja</vt:lpstr>
      <vt:lpstr>Szakítóvizsgálattal megállapítható jellemzők</vt:lpstr>
      <vt:lpstr>Hooke-törvény</vt:lpstr>
      <vt:lpstr>A hajlítás</vt:lpstr>
      <vt:lpstr>Tartó támasztóerőinek méretezése</vt:lpstr>
      <vt:lpstr>A nyírófeszültség</vt:lpstr>
      <vt:lpstr>A csavaró feszültség</vt:lpstr>
      <vt:lpstr>Összetett igénybevételek</vt:lpstr>
      <vt:lpstr>A súrlódás</vt:lpstr>
      <vt:lpstr>Az energia</vt:lpstr>
      <vt:lpstr>A teljesítmény és hatásfok</vt:lpstr>
      <vt:lpstr>Folyadékok jellemzői</vt:lpstr>
      <vt:lpstr>A nyomás</vt:lpstr>
      <vt:lpstr>A nyomás terjedése nyugvó folyadékban</vt:lpstr>
      <vt:lpstr>Oldal- és fenéknyomás</vt:lpstr>
      <vt:lpstr>Az áramló folyadék</vt:lpstr>
      <vt:lpstr>Bernoulli egyenlet</vt:lpstr>
      <vt:lpstr>A veszteséges áramlás jellemzői</vt:lpstr>
      <vt:lpstr>A hő fogalma</vt:lpstr>
      <vt:lpstr>A fajhő</vt:lpstr>
      <vt:lpstr>A hőtágulás</vt:lpstr>
      <vt:lpstr>A gázok normál állapota</vt:lpstr>
      <vt:lpstr>A hőtan fő tételei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zsolt</dc:creator>
  <cp:lastModifiedBy>zsolt</cp:lastModifiedBy>
  <cp:revision>21</cp:revision>
  <dcterms:created xsi:type="dcterms:W3CDTF">2014-03-26T14:23:55Z</dcterms:created>
  <dcterms:modified xsi:type="dcterms:W3CDTF">2014-11-07T14:31:56Z</dcterms:modified>
</cp:coreProperties>
</file>