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9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6491-69DA-4F3B-B8A9-D1FFE5C80E95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5E09-2039-4513-A04A-5C6CDBACB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7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7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88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D3B9-4AF3-4CE9-939F-8B2AF7799E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8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AB39-62D4-4B8E-8105-8E2D52360A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69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C9FB-95D9-4298-81A4-B4AEC75072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24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9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5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6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9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6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9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6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C87C38E-1171-417F-AD98-63F4BF8514DE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554F7C78-AF62-423F-BECC-76BD5236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KÖTÉSI MÓDOK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1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Ék- és reteszkötések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891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ék lejtős felületű, a tengely és a tárcsa hornyában elhelyezett , és közéjük befeszített gépelem. A kötést a feszítés hatására létrejövő súrlódó erő hozza létre. Az ék lejtése általában 1%, ezért a kötés önzáró.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Igénybevétele a súrlódás.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Gyorsan forgó, nagy futáspontosságot igénylő tengelykötések esetén a forgatónyomaték átvitelére reteszkötést alkalmaznak. A retesz tengelyirányban nem rögzíti a tengelyre szerelt alkatrészt. A retesznek nincs lejtése. A tengely és az agy között nem lép fel jelentős súrlódás.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kötés igénybevétele a nyírás és palástnyomás.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ékek és reteszek szabványos gépelemek.</a:t>
            </a:r>
          </a:p>
        </p:txBody>
      </p:sp>
    </p:spTree>
    <p:extLst>
      <p:ext uri="{BB962C8B-B14F-4D97-AF65-F5344CB8AC3E}">
        <p14:creationId xmlns:p14="http://schemas.microsoft.com/office/powerpoint/2010/main" val="3644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FF0066"/>
                </a:solidFill>
              </a:rPr>
              <a:t>A csőhálózat részei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1727200" cy="5048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FF0066"/>
                </a:solidFill>
              </a:rPr>
              <a:t>Csőidomok</a:t>
            </a:r>
            <a:r>
              <a:rPr lang="hu-HU" sz="2000" b="1">
                <a:solidFill>
                  <a:srgbClr val="FF0066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FF0066"/>
              </a:solidFill>
            </a:endParaRPr>
          </a:p>
        </p:txBody>
      </p:sp>
      <p:pic>
        <p:nvPicPr>
          <p:cNvPr id="53252" name="Picture 4" descr="keresztid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412875"/>
            <a:ext cx="830262" cy="11064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6" descr="szűkítő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6" y="1484314"/>
            <a:ext cx="835025" cy="1112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8" descr="T i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341439"/>
            <a:ext cx="930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 descr="tömlőcso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1268414"/>
            <a:ext cx="11318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záródug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557338"/>
            <a:ext cx="5857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1" descr="közcsav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268413"/>
            <a:ext cx="1114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1992313" y="2708276"/>
            <a:ext cx="23749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FF0066"/>
                </a:solidFill>
              </a:rPr>
              <a:t>Csőszerelvények</a:t>
            </a:r>
            <a:r>
              <a:rPr lang="hu-HU" sz="2000" i="0">
                <a:solidFill>
                  <a:srgbClr val="FF0066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csapok,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szelepek,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tolózárak</a:t>
            </a:r>
          </a:p>
        </p:txBody>
      </p:sp>
      <p:pic>
        <p:nvPicPr>
          <p:cNvPr id="53259" name="Picture 13" descr="csa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797425"/>
            <a:ext cx="22939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4" descr="szel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57563"/>
            <a:ext cx="16097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5" descr="tolózá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141664"/>
            <a:ext cx="2581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Tengelyek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16114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Forgó vagy lengő gépalkatrészek hordozására kör, vagy körgyűrű keresztmetszetű tengelyeket használnak.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gépalkatrész foroghat az álló tengelyen, vagy a tengellyel együtt foroghat.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tengely támasztására csapágyakat alkalmaznak. A csapágyazás helyei a csapok.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tengelyek alak, csapágyak száma, hajlékonyság stb. szerint csoportosíthatók.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Tengelyek megtámasztása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341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A tengelycsapok a különböző típusú tengelyek támasztó és tartófelületei a csapágyazás számára.</a:t>
            </a:r>
            <a:br>
              <a:rPr lang="hu-HU" sz="1800" b="1">
                <a:solidFill>
                  <a:srgbClr val="A50021"/>
                </a:solidFill>
              </a:rPr>
            </a:br>
            <a:endParaRPr lang="hu-HU" sz="18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Homlokcsap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Nyakcsap</a:t>
            </a:r>
          </a:p>
          <a:p>
            <a:pPr eaLnBrk="1" hangingPunct="1"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Forgattyús csap</a:t>
            </a:r>
          </a:p>
        </p:txBody>
      </p:sp>
      <p:pic>
        <p:nvPicPr>
          <p:cNvPr id="55300" name="Picture 4" descr="242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700213"/>
            <a:ext cx="2667000" cy="1333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6" descr="242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3357564"/>
            <a:ext cx="3009900" cy="1290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8" descr="242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941888"/>
            <a:ext cx="35306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4800601" y="2420938"/>
            <a:ext cx="2016125" cy="79216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4800601" y="3860801"/>
            <a:ext cx="2016125" cy="1444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3648075" y="4868863"/>
            <a:ext cx="647700" cy="431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2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78" grpId="0" animBg="1"/>
      <p:bldP spid="839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>
                <a:solidFill>
                  <a:srgbClr val="A50021"/>
                </a:solidFill>
              </a:rPr>
              <a:t>Csapágyak feladata, folyadéksúrlódás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A50021"/>
                </a:solidFill>
              </a:rPr>
              <a:t>Feladata</a:t>
            </a:r>
            <a:r>
              <a:rPr lang="hu-HU" sz="2000" b="1">
                <a:solidFill>
                  <a:srgbClr val="A5002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Forgó és lengő mozgást végző gépszerkezetek, pl. tengelyek kis súrlódású vezetésére és a tengely alátámasztására szolgál.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siklócsapágyakban a tengelycsap és a csapágy között kenőanyagot helyeznek el a súrlódás csökkentésére, a gördülőcsapágyakban gördülőelemek biztosítják a mozgást.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siklócsapágyakban a forgómozgás megindulása után a súrlódási állapotok aszerint változnak, hogy milyen a tengely terhelése és a fordulatszáma.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Akkor a legkisebb a súrlódás, amikor a csapágypersely és a tengelycsap között egy vékony kenőolajréteg alakul ki.</a:t>
            </a:r>
          </a:p>
        </p:txBody>
      </p:sp>
    </p:spTree>
    <p:extLst>
      <p:ext uri="{BB962C8B-B14F-4D97-AF65-F5344CB8AC3E}">
        <p14:creationId xmlns:p14="http://schemas.microsoft.com/office/powerpoint/2010/main" val="2760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Siklócsapágyak</a:t>
            </a:r>
          </a:p>
        </p:txBody>
      </p:sp>
      <p:pic>
        <p:nvPicPr>
          <p:cNvPr id="57347" name="Picture 4" descr="243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1692276"/>
            <a:ext cx="5761037" cy="4473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Siklócsapágyak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 u="sng">
                <a:solidFill>
                  <a:srgbClr val="A50021"/>
                </a:solidFill>
              </a:rPr>
              <a:t>Csapágyanyagok: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Különféle réz-, ón-, ólom-, cink-, antimonötvözetek, alumínium, öntöttvas, műanyagok.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sz="1800" b="1" u="sng">
                <a:solidFill>
                  <a:srgbClr val="A50021"/>
                </a:solidFill>
              </a:rPr>
              <a:t>Kialakításuk</a:t>
            </a:r>
            <a:r>
              <a:rPr lang="hu-HU" sz="1800" b="1">
                <a:solidFill>
                  <a:srgbClr val="A50021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</p:txBody>
      </p:sp>
      <p:pic>
        <p:nvPicPr>
          <p:cNvPr id="58372" name="Picture 4" descr="245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4076700"/>
            <a:ext cx="2808287" cy="2120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6" descr="245-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4" y="3933825"/>
            <a:ext cx="4103687" cy="264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6672264" y="1484313"/>
            <a:ext cx="3311525" cy="177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A50021"/>
                </a:solidFill>
              </a:rPr>
              <a:t>Olajozási rendszerek</a:t>
            </a:r>
            <a:r>
              <a:rPr lang="hu-HU" sz="2000" i="0">
                <a:solidFill>
                  <a:srgbClr val="A5002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Csepegtető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Kenőgyűrűs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Központi olajozás</a:t>
            </a:r>
          </a:p>
        </p:txBody>
      </p:sp>
    </p:spTree>
    <p:extLst>
      <p:ext uri="{BB962C8B-B14F-4D97-AF65-F5344CB8AC3E}">
        <p14:creationId xmlns:p14="http://schemas.microsoft.com/office/powerpoint/2010/main" val="2393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Gördülőcsapágyak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Felépítése:</a:t>
            </a:r>
          </a:p>
        </p:txBody>
      </p:sp>
      <p:pic>
        <p:nvPicPr>
          <p:cNvPr id="59396" name="Picture 4" descr="csapagy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2349501"/>
            <a:ext cx="3005137" cy="3770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11" descr="247-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3068638"/>
            <a:ext cx="1066800" cy="163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735639" y="2060575"/>
            <a:ext cx="4537075" cy="984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A50021"/>
                </a:solidFill>
              </a:rPr>
              <a:t>Kenésük</a:t>
            </a:r>
            <a:r>
              <a:rPr lang="hu-HU" sz="2000" i="0">
                <a:solidFill>
                  <a:srgbClr val="A50021"/>
                </a:solidFill>
              </a:rPr>
              <a:t>:</a:t>
            </a:r>
          </a:p>
          <a:p>
            <a:pPr eaLnBrk="1" hangingPunct="1"/>
            <a:r>
              <a:rPr lang="hu-HU" i="0">
                <a:solidFill>
                  <a:srgbClr val="A50021"/>
                </a:solidFill>
              </a:rPr>
              <a:t>Alacsony fordulatszámon zsírzás.</a:t>
            </a:r>
          </a:p>
          <a:p>
            <a:pPr eaLnBrk="1" hangingPunct="1"/>
            <a:r>
              <a:rPr lang="hu-HU" i="0">
                <a:solidFill>
                  <a:srgbClr val="A50021"/>
                </a:solidFill>
              </a:rPr>
              <a:t>Nagyobb fordulatszámon olajozás.</a:t>
            </a:r>
            <a:endParaRPr lang="hu-HU" sz="2000" i="0">
              <a:solidFill>
                <a:srgbClr val="A50021"/>
              </a:solidFill>
            </a:endParaRPr>
          </a:p>
        </p:txBody>
      </p:sp>
      <p:pic>
        <p:nvPicPr>
          <p:cNvPr id="59399" name="Picture 13" descr="247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141664"/>
            <a:ext cx="863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4" descr="247-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797425"/>
            <a:ext cx="2009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5" descr="247-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4868863"/>
            <a:ext cx="16335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6" descr="csapá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33375"/>
            <a:ext cx="1377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2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Kötési módok felosztása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368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szereléstechnológia alapja az alkatrészek összekötése, amellyel felépítjük a szerkezeti részeket, géprészeket, vagy gépeket.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kötés lehet: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	oldható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	nem oldható  (roncsolással oldható)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nem oldható kötéseket létrehozhatjuk anyaggal-kötéssel, alakkal-kötéssel, vagy erővel-kötéssel.</a:t>
            </a:r>
          </a:p>
        </p:txBody>
      </p:sp>
      <p:graphicFrame>
        <p:nvGraphicFramePr>
          <p:cNvPr id="38040" name="Group 152"/>
          <p:cNvGraphicFramePr>
            <a:graphicFrameLocks noGrp="1"/>
          </p:cNvGraphicFramePr>
          <p:nvPr>
            <p:ph sz="half" idx="2"/>
          </p:nvPr>
        </p:nvGraphicFramePr>
        <p:xfrm>
          <a:off x="5880100" y="1628776"/>
          <a:ext cx="4464050" cy="4525965"/>
        </p:xfrm>
        <a:graphic>
          <a:graphicData uri="http://schemas.openxmlformats.org/drawingml/2006/table">
            <a:tbl>
              <a:tblPr/>
              <a:tblGrid>
                <a:gridCol w="1274763"/>
                <a:gridCol w="1619250"/>
                <a:gridCol w="1570037"/>
              </a:tblGrid>
              <a:tr h="503238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oldható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anyaggal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hegesztés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forrasztás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00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ragasztás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alakkal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szegecselés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erővel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sajtolás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Oldható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erővel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csavarkötés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00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ék-, reteszkötés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alakkal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sasszeges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huzalos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>
                <a:solidFill>
                  <a:srgbClr val="9900FF"/>
                </a:solidFill>
              </a:rPr>
              <a:t>Kötőgépelemek, szabványosítás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00214"/>
            <a:ext cx="8229600" cy="40608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sorozat- és tömeggyártás megköveteli, hogy a kötő gépelemek válogatás és utánmunkálás nélkül szerelhetők legyenek. Mindez megköveteli azt, hogy ezek az alkatrészek egységesek legyenek. Ezt biztosítja a szabványosítás.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ISO, a Nemzetközi Szabványügyi Szervezet által kidolgozott rendszer alapján a gépelemek szabványos mérettel és alakkal készülnek.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nemzetközi egységesítés által: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rajzokon a jelölések az egész világon egységesek,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szerszámok és mérőeszközök is egységesek,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különböző helyen készült alkatrészek cserélhetőek.</a:t>
            </a:r>
          </a:p>
        </p:txBody>
      </p:sp>
    </p:spTree>
    <p:extLst>
      <p:ext uri="{BB962C8B-B14F-4D97-AF65-F5344CB8AC3E}">
        <p14:creationId xmlns:p14="http://schemas.microsoft.com/office/powerpoint/2010/main" val="42753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Szegecsek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8291513" cy="139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szegecs egy hengeres csap, amelynek egyik végén előre elkészített fej van. Ez a gyámfej. A másik végén a fejet kötéslétesítés közben alakítjuk ki, ez a zárófej. A zárófej és a gyámfej alakja sokféle lehet, felhasználástól függően.</a:t>
            </a:r>
          </a:p>
        </p:txBody>
      </p:sp>
      <p:pic>
        <p:nvPicPr>
          <p:cNvPr id="46084" name="Picture 4" descr="92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3500439"/>
            <a:ext cx="1381125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6" descr="92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4" y="3573464"/>
            <a:ext cx="1616075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6" name="Picture 8" descr="93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13101"/>
            <a:ext cx="1730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93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429001"/>
            <a:ext cx="17414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Szegecskötési módok</a:t>
            </a:r>
          </a:p>
        </p:txBody>
      </p:sp>
      <p:pic>
        <p:nvPicPr>
          <p:cNvPr id="47107" name="Picture 4" descr="90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349500"/>
            <a:ext cx="2095500" cy="2724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6" descr="90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1" y="2636839"/>
            <a:ext cx="1622425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8" descr="90-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3" y="2492376"/>
            <a:ext cx="1630362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1847850" y="5300663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i="0">
                <a:solidFill>
                  <a:srgbClr val="9900FF"/>
                </a:solidFill>
              </a:rPr>
              <a:t>   Egysoros átlapolt 	     Kétsoros átlapolt	Egysoros hevederes kötés</a:t>
            </a:r>
          </a:p>
        </p:txBody>
      </p:sp>
    </p:spTree>
    <p:extLst>
      <p:ext uri="{BB962C8B-B14F-4D97-AF65-F5344CB8AC3E}">
        <p14:creationId xmlns:p14="http://schemas.microsoft.com/office/powerpoint/2010/main" val="33474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hegesztés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sz="2000" b="1">
              <a:solidFill>
                <a:srgbClr val="9900FF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hegesztés azonos alapanyagú anyagok között létrehozott, roncsolás nélkül nem oldható anyaggal záró kötés.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összeillesztett anyagokat a kötés helyén megolvasztják, és olyan varratot hoznak létre, melyben a megdermedt anyagok közös kristályszerkezetet alkotnak.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Gyors, viszonylag olcsó, könnyen automatizálható, minősége kiváló.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Hegesztési módok: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Hő és erőhatással – sajtolóhegesztés 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Hőhatással - ömlesztőhegesztés</a:t>
            </a:r>
          </a:p>
        </p:txBody>
      </p:sp>
    </p:spTree>
    <p:extLst>
      <p:ext uri="{BB962C8B-B14F-4D97-AF65-F5344CB8AC3E}">
        <p14:creationId xmlns:p14="http://schemas.microsoft.com/office/powerpoint/2010/main" val="2337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csavarbiztosítások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csavarbiztosítások legfőbb feladata, hogy tartsák a csavarkötés szereléskor rögzített szorítóerejét.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Lehetnek: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biztosítólemezek,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koronás anyák,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önbiztosító anyák,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biztosítóhuzalok</a:t>
            </a:r>
          </a:p>
        </p:txBody>
      </p:sp>
      <p:pic>
        <p:nvPicPr>
          <p:cNvPr id="49156" name="Picture 4" descr="239-1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1844675"/>
            <a:ext cx="1484312" cy="2592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6" descr="239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8" y="1700214"/>
            <a:ext cx="1873250" cy="309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8" descr="239-3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941889"/>
            <a:ext cx="41767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forrasztás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2133601"/>
            <a:ext cx="8435975" cy="32686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forrasztás főleg fémes szerkezeti anyagok olvadt fémmel, roncsolás nélkül nem oldható kötése.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kötés létrehozásakor az alapanyag nem olvad meg, a forraszanyag részecskéi beépülnek az anyag részecskéi közé.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kötés kihűlése után a két anyag között fémes kapcsolat keletkezik.</a:t>
            </a:r>
          </a:p>
          <a:p>
            <a:pPr eaLnBrk="1" hangingPunct="1">
              <a:buFontTx/>
              <a:buNone/>
            </a:pPr>
            <a:r>
              <a:rPr lang="hu-HU" sz="2000" b="1" dirty="0" smtClean="0">
                <a:solidFill>
                  <a:srgbClr val="9900FF"/>
                </a:solidFill>
              </a:rPr>
              <a:t>Előnyei</a:t>
            </a:r>
            <a:r>
              <a:rPr lang="hu-HU" sz="2000" b="1" dirty="0">
                <a:solidFill>
                  <a:srgbClr val="9900FF"/>
                </a:solidFill>
              </a:rPr>
              <a:t>: kis vetemedés, eltérő falvastagságok esetén is alkalmazható, tömör, jó villamos- és hővezetés.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Hátrányai: kis szilárdság, korrózióra érzékeny, kis kötésszilárdság.</a:t>
            </a:r>
          </a:p>
        </p:txBody>
      </p:sp>
    </p:spTree>
    <p:extLst>
      <p:ext uri="{BB962C8B-B14F-4D97-AF65-F5344CB8AC3E}">
        <p14:creationId xmlns:p14="http://schemas.microsoft.com/office/powerpoint/2010/main" val="3249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ragasztás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Fémek, műanyagok, fa, üveg és más anyagok kapcsolhatók össze ragasztással.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ragasztó a munkadarab felületére tapad. Az adhéziós erő nagy kötési szilárdságot képes létrehozni.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9900FF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9900FF"/>
                </a:solidFill>
              </a:rPr>
              <a:t>A ragasztott kötést befolyásoló tényezők: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tapadóerő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felületek tisztasága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felületek érdessége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felvitt ragasztó vastagsága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</a:t>
            </a:r>
          </a:p>
          <a:p>
            <a:pPr eaLnBrk="1" hangingPunct="1">
              <a:buFontTx/>
              <a:buNone/>
            </a:pPr>
            <a:endParaRPr lang="hu-HU" sz="2000" b="1" u="sng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Fabetű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Fás világ</Template>
  <TotalTime>879</TotalTime>
  <Words>682</Words>
  <Application>Microsoft Office PowerPoint</Application>
  <PresentationFormat>Szélesvásznú</PresentationFormat>
  <Paragraphs>112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Fabetű</vt:lpstr>
      <vt:lpstr>KÖTÉSI MÓDOK</vt:lpstr>
      <vt:lpstr>Kötési módok felosztása</vt:lpstr>
      <vt:lpstr>Kötőgépelemek, szabványosítás</vt:lpstr>
      <vt:lpstr>Szegecsek</vt:lpstr>
      <vt:lpstr>Szegecskötési módok</vt:lpstr>
      <vt:lpstr>A hegesztés</vt:lpstr>
      <vt:lpstr>A csavarbiztosítások</vt:lpstr>
      <vt:lpstr>A forrasztás</vt:lpstr>
      <vt:lpstr>A ragasztás</vt:lpstr>
      <vt:lpstr>Ék- és reteszkötések</vt:lpstr>
      <vt:lpstr>A csőhálózat részei</vt:lpstr>
      <vt:lpstr>Tengelyek</vt:lpstr>
      <vt:lpstr>Tengelyek megtámasztása</vt:lpstr>
      <vt:lpstr>Csapágyak feladata, folyadéksúrlódás</vt:lpstr>
      <vt:lpstr>Siklócsapágyak</vt:lpstr>
      <vt:lpstr>Siklócsapágyak</vt:lpstr>
      <vt:lpstr>Gördülőcsapágyak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zsolt</cp:lastModifiedBy>
  <cp:revision>18</cp:revision>
  <dcterms:created xsi:type="dcterms:W3CDTF">2014-03-26T14:23:55Z</dcterms:created>
  <dcterms:modified xsi:type="dcterms:W3CDTF">2014-12-03T08:25:07Z</dcterms:modified>
</cp:coreProperties>
</file>