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0" r:id="rId1"/>
  </p:sldMasterIdLst>
  <p:notesMasterIdLst>
    <p:notesMasterId r:id="rId212"/>
  </p:notesMasterIdLst>
  <p:sldIdLst>
    <p:sldId id="256" r:id="rId2"/>
    <p:sldId id="458" r:id="rId3"/>
    <p:sldId id="259" r:id="rId4"/>
    <p:sldId id="590" r:id="rId5"/>
    <p:sldId id="591" r:id="rId6"/>
    <p:sldId id="543" r:id="rId7"/>
    <p:sldId id="544" r:id="rId8"/>
    <p:sldId id="545" r:id="rId9"/>
    <p:sldId id="546" r:id="rId10"/>
    <p:sldId id="459" r:id="rId11"/>
    <p:sldId id="567" r:id="rId12"/>
    <p:sldId id="261" r:id="rId13"/>
    <p:sldId id="262" r:id="rId14"/>
    <p:sldId id="263" r:id="rId15"/>
    <p:sldId id="265" r:id="rId16"/>
    <p:sldId id="267" r:id="rId17"/>
    <p:sldId id="272" r:id="rId18"/>
    <p:sldId id="274" r:id="rId19"/>
    <p:sldId id="568" r:id="rId20"/>
    <p:sldId id="365" r:id="rId21"/>
    <p:sldId id="277" r:id="rId22"/>
    <p:sldId id="366" r:id="rId23"/>
    <p:sldId id="367" r:id="rId24"/>
    <p:sldId id="447" r:id="rId25"/>
    <p:sldId id="278" r:id="rId26"/>
    <p:sldId id="279" r:id="rId27"/>
    <p:sldId id="280" r:id="rId28"/>
    <p:sldId id="580" r:id="rId29"/>
    <p:sldId id="569" r:id="rId30"/>
    <p:sldId id="314" r:id="rId31"/>
    <p:sldId id="570" r:id="rId32"/>
    <p:sldId id="461" r:id="rId33"/>
    <p:sldId id="536" r:id="rId34"/>
    <p:sldId id="460" r:id="rId35"/>
    <p:sldId id="571" r:id="rId36"/>
    <p:sldId id="310" r:id="rId37"/>
    <p:sldId id="311" r:id="rId38"/>
    <p:sldId id="284" r:id="rId39"/>
    <p:sldId id="465" r:id="rId40"/>
    <p:sldId id="466" r:id="rId41"/>
    <p:sldId id="572" r:id="rId42"/>
    <p:sldId id="448" r:id="rId43"/>
    <p:sldId id="449" r:id="rId44"/>
    <p:sldId id="573" r:id="rId45"/>
    <p:sldId id="312" r:id="rId46"/>
    <p:sldId id="450" r:id="rId47"/>
    <p:sldId id="574" r:id="rId48"/>
    <p:sldId id="285" r:id="rId49"/>
    <p:sldId id="464" r:id="rId50"/>
    <p:sldId id="287" r:id="rId51"/>
    <p:sldId id="468" r:id="rId52"/>
    <p:sldId id="288" r:id="rId53"/>
    <p:sldId id="289" r:id="rId54"/>
    <p:sldId id="422" r:id="rId55"/>
    <p:sldId id="416" r:id="rId56"/>
    <p:sldId id="540" r:id="rId57"/>
    <p:sldId id="418" r:id="rId58"/>
    <p:sldId id="451" r:id="rId59"/>
    <p:sldId id="452" r:id="rId60"/>
    <p:sldId id="453" r:id="rId61"/>
    <p:sldId id="542" r:id="rId62"/>
    <p:sldId id="419" r:id="rId63"/>
    <p:sldId id="529" r:id="rId64"/>
    <p:sldId id="420" r:id="rId65"/>
    <p:sldId id="541" r:id="rId66"/>
    <p:sldId id="576" r:id="rId67"/>
    <p:sldId id="421" r:id="rId68"/>
    <p:sldId id="291" r:id="rId69"/>
    <p:sldId id="320" r:id="rId70"/>
    <p:sldId id="321" r:id="rId71"/>
    <p:sldId id="294" r:id="rId72"/>
    <p:sldId id="425" r:id="rId73"/>
    <p:sldId id="424" r:id="rId74"/>
    <p:sldId id="423" r:id="rId75"/>
    <p:sldId id="426" r:id="rId76"/>
    <p:sldId id="577" r:id="rId77"/>
    <p:sldId id="427" r:id="rId78"/>
    <p:sldId id="428" r:id="rId79"/>
    <p:sldId id="486" r:id="rId80"/>
    <p:sldId id="538" r:id="rId81"/>
    <p:sldId id="429" r:id="rId82"/>
    <p:sldId id="578" r:id="rId83"/>
    <p:sldId id="430" r:id="rId84"/>
    <p:sldId id="579" r:id="rId85"/>
    <p:sldId id="469" r:id="rId86"/>
    <p:sldId id="470" r:id="rId87"/>
    <p:sldId id="471" r:id="rId88"/>
    <p:sldId id="472" r:id="rId89"/>
    <p:sldId id="439" r:id="rId90"/>
    <p:sldId id="473" r:id="rId91"/>
    <p:sldId id="441" r:id="rId92"/>
    <p:sldId id="474" r:id="rId93"/>
    <p:sldId id="475" r:id="rId94"/>
    <p:sldId id="476" r:id="rId95"/>
    <p:sldId id="477" r:id="rId96"/>
    <p:sldId id="304" r:id="rId97"/>
    <p:sldId id="305" r:id="rId98"/>
    <p:sldId id="307" r:id="rId99"/>
    <p:sldId id="478" r:id="rId100"/>
    <p:sldId id="480" r:id="rId101"/>
    <p:sldId id="581" r:id="rId102"/>
    <p:sldId id="327" r:id="rId103"/>
    <p:sldId id="444" r:id="rId104"/>
    <p:sldId id="582" r:id="rId105"/>
    <p:sldId id="583" r:id="rId106"/>
    <p:sldId id="584" r:id="rId107"/>
    <p:sldId id="481" r:id="rId108"/>
    <p:sldId id="482" r:id="rId109"/>
    <p:sldId id="483" r:id="rId110"/>
    <p:sldId id="484" r:id="rId111"/>
    <p:sldId id="485" r:id="rId112"/>
    <p:sldId id="585" r:id="rId113"/>
    <p:sldId id="539" r:id="rId114"/>
    <p:sldId id="586" r:id="rId115"/>
    <p:sldId id="487" r:id="rId116"/>
    <p:sldId id="587" r:id="rId117"/>
    <p:sldId id="588" r:id="rId118"/>
    <p:sldId id="488" r:id="rId119"/>
    <p:sldId id="340" r:id="rId120"/>
    <p:sldId id="347" r:id="rId121"/>
    <p:sldId id="343" r:id="rId122"/>
    <p:sldId id="344" r:id="rId123"/>
    <p:sldId id="345" r:id="rId124"/>
    <p:sldId id="346" r:id="rId125"/>
    <p:sldId id="589" r:id="rId126"/>
    <p:sldId id="490" r:id="rId127"/>
    <p:sldId id="491" r:id="rId128"/>
    <p:sldId id="492" r:id="rId129"/>
    <p:sldId id="493" r:id="rId130"/>
    <p:sldId id="355" r:id="rId131"/>
    <p:sldId id="356" r:id="rId132"/>
    <p:sldId id="358" r:id="rId133"/>
    <p:sldId id="359" r:id="rId134"/>
    <p:sldId id="360" r:id="rId135"/>
    <p:sldId id="361" r:id="rId136"/>
    <p:sldId id="362" r:id="rId137"/>
    <p:sldId id="363" r:id="rId138"/>
    <p:sldId id="537" r:id="rId139"/>
    <p:sldId id="364" r:id="rId140"/>
    <p:sldId id="494" r:id="rId141"/>
    <p:sldId id="495" r:id="rId142"/>
    <p:sldId id="496" r:id="rId143"/>
    <p:sldId id="548" r:id="rId144"/>
    <p:sldId id="549" r:id="rId145"/>
    <p:sldId id="566" r:id="rId146"/>
    <p:sldId id="551" r:id="rId147"/>
    <p:sldId id="553" r:id="rId148"/>
    <p:sldId id="554" r:id="rId149"/>
    <p:sldId id="555" r:id="rId150"/>
    <p:sldId id="556" r:id="rId151"/>
    <p:sldId id="557" r:id="rId152"/>
    <p:sldId id="558" r:id="rId153"/>
    <p:sldId id="559" r:id="rId154"/>
    <p:sldId id="560" r:id="rId155"/>
    <p:sldId id="561" r:id="rId156"/>
    <p:sldId id="562" r:id="rId157"/>
    <p:sldId id="497" r:id="rId158"/>
    <p:sldId id="565" r:id="rId159"/>
    <p:sldId id="563" r:id="rId160"/>
    <p:sldId id="564" r:id="rId161"/>
    <p:sldId id="498" r:id="rId162"/>
    <p:sldId id="499" r:id="rId163"/>
    <p:sldId id="500" r:id="rId164"/>
    <p:sldId id="501" r:id="rId165"/>
    <p:sldId id="502" r:id="rId166"/>
    <p:sldId id="377" r:id="rId167"/>
    <p:sldId id="378" r:id="rId168"/>
    <p:sldId id="379" r:id="rId169"/>
    <p:sldId id="380" r:id="rId170"/>
    <p:sldId id="381" r:id="rId171"/>
    <p:sldId id="382" r:id="rId172"/>
    <p:sldId id="384" r:id="rId173"/>
    <p:sldId id="383" r:id="rId174"/>
    <p:sldId id="503" r:id="rId175"/>
    <p:sldId id="530" r:id="rId176"/>
    <p:sldId id="524" r:id="rId177"/>
    <p:sldId id="504" r:id="rId178"/>
    <p:sldId id="505" r:id="rId179"/>
    <p:sldId id="506" r:id="rId180"/>
    <p:sldId id="508" r:id="rId181"/>
    <p:sldId id="509" r:id="rId182"/>
    <p:sldId id="510" r:id="rId183"/>
    <p:sldId id="507" r:id="rId184"/>
    <p:sldId id="512" r:id="rId185"/>
    <p:sldId id="513" r:id="rId186"/>
    <p:sldId id="514" r:id="rId187"/>
    <p:sldId id="515" r:id="rId188"/>
    <p:sldId id="516" r:id="rId189"/>
    <p:sldId id="517" r:id="rId190"/>
    <p:sldId id="518" r:id="rId191"/>
    <p:sldId id="407" r:id="rId192"/>
    <p:sldId id="408" r:id="rId193"/>
    <p:sldId id="409" r:id="rId194"/>
    <p:sldId id="410" r:id="rId195"/>
    <p:sldId id="411" r:id="rId196"/>
    <p:sldId id="412" r:id="rId197"/>
    <p:sldId id="413" r:id="rId198"/>
    <p:sldId id="414" r:id="rId199"/>
    <p:sldId id="525" r:id="rId200"/>
    <p:sldId id="531" r:id="rId201"/>
    <p:sldId id="532" r:id="rId202"/>
    <p:sldId id="533" r:id="rId203"/>
    <p:sldId id="526" r:id="rId204"/>
    <p:sldId id="527" r:id="rId205"/>
    <p:sldId id="534" r:id="rId206"/>
    <p:sldId id="528" r:id="rId207"/>
    <p:sldId id="592" r:id="rId208"/>
    <p:sldId id="519" r:id="rId209"/>
    <p:sldId id="415" r:id="rId210"/>
    <p:sldId id="535" r:id="rId21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3906"/>
    <a:srgbClr val="333300"/>
    <a:srgbClr val="003300"/>
    <a:srgbClr val="003366"/>
    <a:srgbClr val="001DF2"/>
    <a:srgbClr val="99CCFF"/>
    <a:srgbClr val="FF00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01" autoAdjust="0"/>
    <p:restoredTop sz="94600" autoAdjust="0"/>
  </p:normalViewPr>
  <p:slideViewPr>
    <p:cSldViewPr>
      <p:cViewPr varScale="1">
        <p:scale>
          <a:sx n="74" d="100"/>
          <a:sy n="74" d="100"/>
        </p:scale>
        <p:origin x="-84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4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6" Type="http://schemas.openxmlformats.org/officeDocument/2006/relationships/tableStyles" Target="tableStyles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notesMaster" Target="notesMasters/notesMaster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viewProps" Target="view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theme" Target="theme/theme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3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5"/>
      <c:hPercent val="110"/>
      <c:rotY val="3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gradFill rotWithShape="0">
          <a:gsLst>
            <a:gs pos="0">
              <a:srgbClr val="808080"/>
            </a:gs>
            <a:gs pos="100000">
              <a:srgbClr val="808080"/>
            </a:gs>
          </a:gsLst>
          <a:lin ang="5400000" scaled="1"/>
        </a:gradFill>
        <a:ln w="12700">
          <a:solidFill>
            <a:schemeClr val="tx1"/>
          </a:solidFill>
          <a:prstDash val="solid"/>
        </a:ln>
      </c:spPr>
    </c:sideWall>
    <c:backWall>
      <c:thickness val="0"/>
      <c:spPr>
        <a:gradFill rotWithShape="0">
          <a:gsLst>
            <a:gs pos="0">
              <a:srgbClr val="808080"/>
            </a:gs>
            <a:gs pos="100000">
              <a:srgbClr val="808080"/>
            </a:gs>
          </a:gsLst>
          <a:lin ang="5400000" scaled="1"/>
        </a:gradFill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39896373056995"/>
          <c:y val="2.1276595744680847E-2"/>
          <c:w val="0.86010362694300568"/>
          <c:h val="0.6382978723404265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Tényező</c:v>
                </c:pt>
              </c:strCache>
            </c:strRef>
          </c:tx>
          <c:spPr>
            <a:gradFill rotWithShape="0">
              <a:gsLst>
                <a:gs pos="0">
                  <a:srgbClr val="FF00FF"/>
                </a:gs>
                <a:gs pos="100000">
                  <a:srgbClr val="FF00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12671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Életmód</c:v>
                </c:pt>
                <c:pt idx="1">
                  <c:v>Egészségügyi ellátórendszer</c:v>
                </c:pt>
                <c:pt idx="2">
                  <c:v>Környezet</c:v>
                </c:pt>
                <c:pt idx="3">
                  <c:v>Genetikai örökség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45</c:v>
                </c:pt>
                <c:pt idx="1">
                  <c:v>15</c:v>
                </c:pt>
                <c:pt idx="2">
                  <c:v>20</c:v>
                </c:pt>
                <c:pt idx="3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53301760"/>
        <c:axId val="153303296"/>
        <c:axId val="200957440"/>
      </c:bar3DChart>
      <c:catAx>
        <c:axId val="153301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67">
            <a:solidFill>
              <a:schemeClr val="tx1"/>
            </a:solidFill>
            <a:prstDash val="solid"/>
          </a:ln>
        </c:spPr>
        <c:txPr>
          <a:bodyPr rot="-5400000" vert="horz"/>
          <a:lstStyle/>
          <a:p>
            <a:pPr>
              <a:defRPr sz="1497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1533032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3303296"/>
        <c:scaling>
          <c:orientation val="minMax"/>
        </c:scaling>
        <c:delete val="0"/>
        <c:axPos val="l"/>
        <c:majorGridlines>
          <c:spPr>
            <a:ln w="3167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6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96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hu-HU"/>
          </a:p>
        </c:txPr>
        <c:crossAx val="153301760"/>
        <c:crosses val="autoZero"/>
        <c:crossBetween val="between"/>
      </c:valAx>
      <c:serAx>
        <c:axId val="200957440"/>
        <c:scaling>
          <c:orientation val="minMax"/>
        </c:scaling>
        <c:delete val="1"/>
        <c:axPos val="b"/>
        <c:majorTickMark val="out"/>
        <c:minorTickMark val="none"/>
        <c:tickLblPos val="none"/>
        <c:crossAx val="153303296"/>
        <c:crosses val="autoZero"/>
      </c:serAx>
      <c:spPr>
        <a:noFill/>
        <a:ln w="2536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96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hu-H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310AA1-133B-4D74-8509-83B2CF36FE2E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/>
      <dgm:spPr/>
    </dgm:pt>
    <dgm:pt modelId="{4D5B17F7-5253-4A11-A659-B66B0E88655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Miért vagyok?</a:t>
          </a:r>
          <a:endParaRPr kumimoji="0" lang="hu-H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AE6365B1-156C-4375-BA10-72E4BDDCF7C1}" type="parTrans" cxnId="{FFD6B9AC-E3DC-46F5-B637-1AD8CCD28602}">
      <dgm:prSet/>
      <dgm:spPr/>
    </dgm:pt>
    <dgm:pt modelId="{87D595E6-4F2A-4801-834D-D341901F6849}" type="sibTrans" cxnId="{FFD6B9AC-E3DC-46F5-B637-1AD8CCD28602}">
      <dgm:prSet/>
      <dgm:spPr/>
    </dgm:pt>
    <dgm:pt modelId="{F35708C8-1A32-4D77-86C6-D5B05D4D6E1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Hol vagyok?</a:t>
          </a:r>
          <a:endParaRPr kumimoji="0" lang="hu-H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933DDB08-E4CA-4F9C-9867-9B3FD23C6BC7}" type="parTrans" cxnId="{D3D8ED7D-4FEB-4335-AEA3-2452A55C4B53}">
      <dgm:prSet/>
      <dgm:spPr/>
    </dgm:pt>
    <dgm:pt modelId="{C180CCFB-2D4E-4AFE-AB39-6A25C98F4D05}" type="sibTrans" cxnId="{D3D8ED7D-4FEB-4335-AEA3-2452A55C4B53}">
      <dgm:prSet/>
      <dgm:spPr/>
    </dgm:pt>
    <dgm:pt modelId="{DCFF2EEB-5FEA-4D91-BA56-4F6AD81052E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Merre tart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 a környezet?</a:t>
          </a:r>
          <a:endParaRPr kumimoji="0" lang="hu-H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A92BBF07-24C9-44D0-B87F-99ABE8313203}" type="parTrans" cxnId="{E914F9FC-72E1-4198-8599-130B79D81E00}">
      <dgm:prSet/>
      <dgm:spPr/>
    </dgm:pt>
    <dgm:pt modelId="{3B0C0C44-B5A5-4568-A79B-3E40055FC0F3}" type="sibTrans" cxnId="{E914F9FC-72E1-4198-8599-130B79D81E00}">
      <dgm:prSet/>
      <dgm:spPr/>
    </dgm:pt>
    <dgm:pt modelId="{4433FFD7-AB96-42F7-8EF6-7CC1DFB911A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Hova akarok eljutni én?</a:t>
          </a:r>
          <a:endParaRPr kumimoji="0" lang="hu-H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25EFE5DF-8467-4004-A4AB-68AE091C5182}" type="parTrans" cxnId="{22CDF600-40CA-4EE8-8246-9D5FEE0EA1E8}">
      <dgm:prSet/>
      <dgm:spPr/>
    </dgm:pt>
    <dgm:pt modelId="{02436FEB-014D-425F-824B-A9977E5CEEB2}" type="sibTrans" cxnId="{22CDF600-40CA-4EE8-8246-9D5FEE0EA1E8}">
      <dgm:prSet/>
      <dgm:spPr/>
    </dgm:pt>
    <dgm:pt modelId="{5E1115E8-BB3D-49D8-B2E0-0F8CA1B7CBE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Kinek?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Mikor?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Mit?</a:t>
          </a:r>
          <a:endParaRPr kumimoji="0" lang="hu-H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F100984C-2FBB-441E-AD02-F43E98D6D58F}" type="parTrans" cxnId="{A377B8E9-A2BF-49E2-B033-254F5E01C77B}">
      <dgm:prSet/>
      <dgm:spPr/>
    </dgm:pt>
    <dgm:pt modelId="{1AE3682B-EBBB-4B0A-94DD-16E3314538EB}" type="sibTrans" cxnId="{A377B8E9-A2BF-49E2-B033-254F5E01C77B}">
      <dgm:prSet/>
      <dgm:spPr/>
    </dgm:pt>
    <dgm:pt modelId="{EF0BBAD1-E063-4995-8F40-9BE8B7CF67B6}" type="pres">
      <dgm:prSet presAssocID="{E3310AA1-133B-4D74-8509-83B2CF36FE2E}" presName="cycle" presStyleCnt="0">
        <dgm:presLayoutVars>
          <dgm:dir/>
          <dgm:resizeHandles val="exact"/>
        </dgm:presLayoutVars>
      </dgm:prSet>
      <dgm:spPr/>
    </dgm:pt>
    <dgm:pt modelId="{53995D32-B743-4C47-B6F3-AB541A94DDD3}" type="pres">
      <dgm:prSet presAssocID="{4D5B17F7-5253-4A11-A659-B66B0E886554}" presName="dummy" presStyleCnt="0"/>
      <dgm:spPr/>
    </dgm:pt>
    <dgm:pt modelId="{F0063720-1C50-4247-BB1E-471AEF60DF85}" type="pres">
      <dgm:prSet presAssocID="{4D5B17F7-5253-4A11-A659-B66B0E886554}" presName="node" presStyleLbl="revTx" presStyleIdx="0" presStyleCnt="5">
        <dgm:presLayoutVars>
          <dgm:bulletEnabled val="1"/>
        </dgm:presLayoutVars>
      </dgm:prSet>
      <dgm:spPr/>
    </dgm:pt>
    <dgm:pt modelId="{7962F600-80E4-4C82-AE63-DDBAF97AA923}" type="pres">
      <dgm:prSet presAssocID="{87D595E6-4F2A-4801-834D-D341901F6849}" presName="sibTrans" presStyleLbl="node1" presStyleIdx="0" presStyleCnt="5"/>
      <dgm:spPr/>
    </dgm:pt>
    <dgm:pt modelId="{9F7F754D-ECE7-41F5-AE58-3D6C3E0F944B}" type="pres">
      <dgm:prSet presAssocID="{F35708C8-1A32-4D77-86C6-D5B05D4D6E1C}" presName="dummy" presStyleCnt="0"/>
      <dgm:spPr/>
    </dgm:pt>
    <dgm:pt modelId="{3B832112-792B-4CFB-A328-1A0D827B4098}" type="pres">
      <dgm:prSet presAssocID="{F35708C8-1A32-4D77-86C6-D5B05D4D6E1C}" presName="node" presStyleLbl="revTx" presStyleIdx="1" presStyleCnt="5">
        <dgm:presLayoutVars>
          <dgm:bulletEnabled val="1"/>
        </dgm:presLayoutVars>
      </dgm:prSet>
      <dgm:spPr/>
    </dgm:pt>
    <dgm:pt modelId="{2575F024-1DB0-4C61-AE0E-A8D57E19487C}" type="pres">
      <dgm:prSet presAssocID="{C180CCFB-2D4E-4AFE-AB39-6A25C98F4D05}" presName="sibTrans" presStyleLbl="node1" presStyleIdx="1" presStyleCnt="5"/>
      <dgm:spPr/>
    </dgm:pt>
    <dgm:pt modelId="{D94F9DBE-9239-4B41-92BE-0FBE9CED4F93}" type="pres">
      <dgm:prSet presAssocID="{DCFF2EEB-5FEA-4D91-BA56-4F6AD81052E3}" presName="dummy" presStyleCnt="0"/>
      <dgm:spPr/>
    </dgm:pt>
    <dgm:pt modelId="{C55186CF-625A-40A5-9187-00E336F94964}" type="pres">
      <dgm:prSet presAssocID="{DCFF2EEB-5FEA-4D91-BA56-4F6AD81052E3}" presName="node" presStyleLbl="revTx" presStyleIdx="2" presStyleCnt="5">
        <dgm:presLayoutVars>
          <dgm:bulletEnabled val="1"/>
        </dgm:presLayoutVars>
      </dgm:prSet>
      <dgm:spPr/>
    </dgm:pt>
    <dgm:pt modelId="{CE6C6AC3-6948-490B-92E0-13763D34BBAF}" type="pres">
      <dgm:prSet presAssocID="{3B0C0C44-B5A5-4568-A79B-3E40055FC0F3}" presName="sibTrans" presStyleLbl="node1" presStyleIdx="2" presStyleCnt="5"/>
      <dgm:spPr/>
    </dgm:pt>
    <dgm:pt modelId="{5C22734F-21D6-44DE-A8F6-76188C5C6A10}" type="pres">
      <dgm:prSet presAssocID="{4433FFD7-AB96-42F7-8EF6-7CC1DFB911A7}" presName="dummy" presStyleCnt="0"/>
      <dgm:spPr/>
    </dgm:pt>
    <dgm:pt modelId="{5722C76A-D9B9-4F53-BAFB-B628DC88EE19}" type="pres">
      <dgm:prSet presAssocID="{4433FFD7-AB96-42F7-8EF6-7CC1DFB911A7}" presName="node" presStyleLbl="revTx" presStyleIdx="3" presStyleCnt="5">
        <dgm:presLayoutVars>
          <dgm:bulletEnabled val="1"/>
        </dgm:presLayoutVars>
      </dgm:prSet>
      <dgm:spPr/>
    </dgm:pt>
    <dgm:pt modelId="{4C0DF427-3249-49B8-BB74-D7F075313B25}" type="pres">
      <dgm:prSet presAssocID="{02436FEB-014D-425F-824B-A9977E5CEEB2}" presName="sibTrans" presStyleLbl="node1" presStyleIdx="3" presStyleCnt="5"/>
      <dgm:spPr/>
    </dgm:pt>
    <dgm:pt modelId="{D9B8B192-F522-4160-BFD5-D0022274B856}" type="pres">
      <dgm:prSet presAssocID="{5E1115E8-BB3D-49D8-B2E0-0F8CA1B7CBED}" presName="dummy" presStyleCnt="0"/>
      <dgm:spPr/>
    </dgm:pt>
    <dgm:pt modelId="{70026E63-818E-43EB-8834-6B7F14794798}" type="pres">
      <dgm:prSet presAssocID="{5E1115E8-BB3D-49D8-B2E0-0F8CA1B7CBED}" presName="node" presStyleLbl="revTx" presStyleIdx="4" presStyleCnt="5">
        <dgm:presLayoutVars>
          <dgm:bulletEnabled val="1"/>
        </dgm:presLayoutVars>
      </dgm:prSet>
      <dgm:spPr/>
    </dgm:pt>
    <dgm:pt modelId="{FF2FD0F8-24F8-4A31-874B-D43E924D9416}" type="pres">
      <dgm:prSet presAssocID="{1AE3682B-EBBB-4B0A-94DD-16E3314538EB}" presName="sibTrans" presStyleLbl="node1" presStyleIdx="4" presStyleCnt="5"/>
      <dgm:spPr/>
    </dgm:pt>
  </dgm:ptLst>
  <dgm:cxnLst>
    <dgm:cxn modelId="{A377B8E9-A2BF-49E2-B033-254F5E01C77B}" srcId="{E3310AA1-133B-4D74-8509-83B2CF36FE2E}" destId="{5E1115E8-BB3D-49D8-B2E0-0F8CA1B7CBED}" srcOrd="4" destOrd="0" parTransId="{F100984C-2FBB-441E-AD02-F43E98D6D58F}" sibTransId="{1AE3682B-EBBB-4B0A-94DD-16E3314538EB}"/>
    <dgm:cxn modelId="{1D0F53A5-60EA-49E1-8D23-086F32ABD0C3}" type="presOf" srcId="{F35708C8-1A32-4D77-86C6-D5B05D4D6E1C}" destId="{3B832112-792B-4CFB-A328-1A0D827B4098}" srcOrd="0" destOrd="0" presId="urn:microsoft.com/office/officeart/2005/8/layout/cycle1"/>
    <dgm:cxn modelId="{E914F9FC-72E1-4198-8599-130B79D81E00}" srcId="{E3310AA1-133B-4D74-8509-83B2CF36FE2E}" destId="{DCFF2EEB-5FEA-4D91-BA56-4F6AD81052E3}" srcOrd="2" destOrd="0" parTransId="{A92BBF07-24C9-44D0-B87F-99ABE8313203}" sibTransId="{3B0C0C44-B5A5-4568-A79B-3E40055FC0F3}"/>
    <dgm:cxn modelId="{39BB2DDA-F97D-41CE-B5A6-5975191E669F}" type="presOf" srcId="{C180CCFB-2D4E-4AFE-AB39-6A25C98F4D05}" destId="{2575F024-1DB0-4C61-AE0E-A8D57E19487C}" srcOrd="0" destOrd="0" presId="urn:microsoft.com/office/officeart/2005/8/layout/cycle1"/>
    <dgm:cxn modelId="{F0383D09-6971-4B29-A22F-291B56ED9F19}" type="presOf" srcId="{DCFF2EEB-5FEA-4D91-BA56-4F6AD81052E3}" destId="{C55186CF-625A-40A5-9187-00E336F94964}" srcOrd="0" destOrd="0" presId="urn:microsoft.com/office/officeart/2005/8/layout/cycle1"/>
    <dgm:cxn modelId="{7297F4A3-70FB-4D72-9C32-621B2A5FAD47}" type="presOf" srcId="{4D5B17F7-5253-4A11-A659-B66B0E886554}" destId="{F0063720-1C50-4247-BB1E-471AEF60DF85}" srcOrd="0" destOrd="0" presId="urn:microsoft.com/office/officeart/2005/8/layout/cycle1"/>
    <dgm:cxn modelId="{B198A7D6-966F-422B-B68B-1F3F10C7BDEC}" type="presOf" srcId="{E3310AA1-133B-4D74-8509-83B2CF36FE2E}" destId="{EF0BBAD1-E063-4995-8F40-9BE8B7CF67B6}" srcOrd="0" destOrd="0" presId="urn:microsoft.com/office/officeart/2005/8/layout/cycle1"/>
    <dgm:cxn modelId="{FFD6B9AC-E3DC-46F5-B637-1AD8CCD28602}" srcId="{E3310AA1-133B-4D74-8509-83B2CF36FE2E}" destId="{4D5B17F7-5253-4A11-A659-B66B0E886554}" srcOrd="0" destOrd="0" parTransId="{AE6365B1-156C-4375-BA10-72E4BDDCF7C1}" sibTransId="{87D595E6-4F2A-4801-834D-D341901F6849}"/>
    <dgm:cxn modelId="{A1BC2EB7-51F2-4720-BE19-9A4706DC3B16}" type="presOf" srcId="{02436FEB-014D-425F-824B-A9977E5CEEB2}" destId="{4C0DF427-3249-49B8-BB74-D7F075313B25}" srcOrd="0" destOrd="0" presId="urn:microsoft.com/office/officeart/2005/8/layout/cycle1"/>
    <dgm:cxn modelId="{458E6699-24E7-47AD-BB8D-9B0FD33373A3}" type="presOf" srcId="{4433FFD7-AB96-42F7-8EF6-7CC1DFB911A7}" destId="{5722C76A-D9B9-4F53-BAFB-B628DC88EE19}" srcOrd="0" destOrd="0" presId="urn:microsoft.com/office/officeart/2005/8/layout/cycle1"/>
    <dgm:cxn modelId="{CCFC99B3-AD87-42D9-80C2-BD258FCC0B20}" type="presOf" srcId="{1AE3682B-EBBB-4B0A-94DD-16E3314538EB}" destId="{FF2FD0F8-24F8-4A31-874B-D43E924D9416}" srcOrd="0" destOrd="0" presId="urn:microsoft.com/office/officeart/2005/8/layout/cycle1"/>
    <dgm:cxn modelId="{CCE54158-439C-4BA6-AF46-55369810A24B}" type="presOf" srcId="{3B0C0C44-B5A5-4568-A79B-3E40055FC0F3}" destId="{CE6C6AC3-6948-490B-92E0-13763D34BBAF}" srcOrd="0" destOrd="0" presId="urn:microsoft.com/office/officeart/2005/8/layout/cycle1"/>
    <dgm:cxn modelId="{9CB8C4B7-0AC2-4D4B-AE1F-332955B20BD2}" type="presOf" srcId="{5E1115E8-BB3D-49D8-B2E0-0F8CA1B7CBED}" destId="{70026E63-818E-43EB-8834-6B7F14794798}" srcOrd="0" destOrd="0" presId="urn:microsoft.com/office/officeart/2005/8/layout/cycle1"/>
    <dgm:cxn modelId="{DD23A95E-0554-4446-BDD1-710A5F1EBA42}" type="presOf" srcId="{87D595E6-4F2A-4801-834D-D341901F6849}" destId="{7962F600-80E4-4C82-AE63-DDBAF97AA923}" srcOrd="0" destOrd="0" presId="urn:microsoft.com/office/officeart/2005/8/layout/cycle1"/>
    <dgm:cxn modelId="{22CDF600-40CA-4EE8-8246-9D5FEE0EA1E8}" srcId="{E3310AA1-133B-4D74-8509-83B2CF36FE2E}" destId="{4433FFD7-AB96-42F7-8EF6-7CC1DFB911A7}" srcOrd="3" destOrd="0" parTransId="{25EFE5DF-8467-4004-A4AB-68AE091C5182}" sibTransId="{02436FEB-014D-425F-824B-A9977E5CEEB2}"/>
    <dgm:cxn modelId="{D3D8ED7D-4FEB-4335-AEA3-2452A55C4B53}" srcId="{E3310AA1-133B-4D74-8509-83B2CF36FE2E}" destId="{F35708C8-1A32-4D77-86C6-D5B05D4D6E1C}" srcOrd="1" destOrd="0" parTransId="{933DDB08-E4CA-4F9C-9867-9B3FD23C6BC7}" sibTransId="{C180CCFB-2D4E-4AFE-AB39-6A25C98F4D05}"/>
    <dgm:cxn modelId="{61E9F768-741B-46ED-8EC4-DAB4C4DF51A3}" type="presParOf" srcId="{EF0BBAD1-E063-4995-8F40-9BE8B7CF67B6}" destId="{53995D32-B743-4C47-B6F3-AB541A94DDD3}" srcOrd="0" destOrd="0" presId="urn:microsoft.com/office/officeart/2005/8/layout/cycle1"/>
    <dgm:cxn modelId="{97A6689E-0A62-41D7-9DF2-CB83982E0A21}" type="presParOf" srcId="{EF0BBAD1-E063-4995-8F40-9BE8B7CF67B6}" destId="{F0063720-1C50-4247-BB1E-471AEF60DF85}" srcOrd="1" destOrd="0" presId="urn:microsoft.com/office/officeart/2005/8/layout/cycle1"/>
    <dgm:cxn modelId="{104CA0BC-15EC-4198-B0CF-928F09A3CDA1}" type="presParOf" srcId="{EF0BBAD1-E063-4995-8F40-9BE8B7CF67B6}" destId="{7962F600-80E4-4C82-AE63-DDBAF97AA923}" srcOrd="2" destOrd="0" presId="urn:microsoft.com/office/officeart/2005/8/layout/cycle1"/>
    <dgm:cxn modelId="{55D0EBDD-BEF9-4000-83A1-072939EE6B5F}" type="presParOf" srcId="{EF0BBAD1-E063-4995-8F40-9BE8B7CF67B6}" destId="{9F7F754D-ECE7-41F5-AE58-3D6C3E0F944B}" srcOrd="3" destOrd="0" presId="urn:microsoft.com/office/officeart/2005/8/layout/cycle1"/>
    <dgm:cxn modelId="{AD8F7FEC-896F-410B-8EA2-76091E8D41C8}" type="presParOf" srcId="{EF0BBAD1-E063-4995-8F40-9BE8B7CF67B6}" destId="{3B832112-792B-4CFB-A328-1A0D827B4098}" srcOrd="4" destOrd="0" presId="urn:microsoft.com/office/officeart/2005/8/layout/cycle1"/>
    <dgm:cxn modelId="{7533270B-4CB6-4B0F-8083-8A700AC4308D}" type="presParOf" srcId="{EF0BBAD1-E063-4995-8F40-9BE8B7CF67B6}" destId="{2575F024-1DB0-4C61-AE0E-A8D57E19487C}" srcOrd="5" destOrd="0" presId="urn:microsoft.com/office/officeart/2005/8/layout/cycle1"/>
    <dgm:cxn modelId="{E438653C-2FAE-419B-9F90-C11DF3CBA555}" type="presParOf" srcId="{EF0BBAD1-E063-4995-8F40-9BE8B7CF67B6}" destId="{D94F9DBE-9239-4B41-92BE-0FBE9CED4F93}" srcOrd="6" destOrd="0" presId="urn:microsoft.com/office/officeart/2005/8/layout/cycle1"/>
    <dgm:cxn modelId="{D755DCC0-C0C7-40B9-8F50-679E6F975B47}" type="presParOf" srcId="{EF0BBAD1-E063-4995-8F40-9BE8B7CF67B6}" destId="{C55186CF-625A-40A5-9187-00E336F94964}" srcOrd="7" destOrd="0" presId="urn:microsoft.com/office/officeart/2005/8/layout/cycle1"/>
    <dgm:cxn modelId="{F9941EE2-CEC9-44E5-A152-0C4BB39C7FD8}" type="presParOf" srcId="{EF0BBAD1-E063-4995-8F40-9BE8B7CF67B6}" destId="{CE6C6AC3-6948-490B-92E0-13763D34BBAF}" srcOrd="8" destOrd="0" presId="urn:microsoft.com/office/officeart/2005/8/layout/cycle1"/>
    <dgm:cxn modelId="{84806B21-4FE8-437A-915C-82E6DBD20425}" type="presParOf" srcId="{EF0BBAD1-E063-4995-8F40-9BE8B7CF67B6}" destId="{5C22734F-21D6-44DE-A8F6-76188C5C6A10}" srcOrd="9" destOrd="0" presId="urn:microsoft.com/office/officeart/2005/8/layout/cycle1"/>
    <dgm:cxn modelId="{5038E3C2-4739-4757-A793-CE21EBEBA7AD}" type="presParOf" srcId="{EF0BBAD1-E063-4995-8F40-9BE8B7CF67B6}" destId="{5722C76A-D9B9-4F53-BAFB-B628DC88EE19}" srcOrd="10" destOrd="0" presId="urn:microsoft.com/office/officeart/2005/8/layout/cycle1"/>
    <dgm:cxn modelId="{5BC3489B-E992-419B-90A0-4C531E8C2C6A}" type="presParOf" srcId="{EF0BBAD1-E063-4995-8F40-9BE8B7CF67B6}" destId="{4C0DF427-3249-49B8-BB74-D7F075313B25}" srcOrd="11" destOrd="0" presId="urn:microsoft.com/office/officeart/2005/8/layout/cycle1"/>
    <dgm:cxn modelId="{99450AD7-3205-48E5-9011-54DA8D3D7EC4}" type="presParOf" srcId="{EF0BBAD1-E063-4995-8F40-9BE8B7CF67B6}" destId="{D9B8B192-F522-4160-BFD5-D0022274B856}" srcOrd="12" destOrd="0" presId="urn:microsoft.com/office/officeart/2005/8/layout/cycle1"/>
    <dgm:cxn modelId="{09EDE940-A1B7-44D3-B685-E6A4ACDB1E70}" type="presParOf" srcId="{EF0BBAD1-E063-4995-8F40-9BE8B7CF67B6}" destId="{70026E63-818E-43EB-8834-6B7F14794798}" srcOrd="13" destOrd="0" presId="urn:microsoft.com/office/officeart/2005/8/layout/cycle1"/>
    <dgm:cxn modelId="{5DB6633F-F529-4247-BDA0-AA2F3BAF0244}" type="presParOf" srcId="{EF0BBAD1-E063-4995-8F40-9BE8B7CF67B6}" destId="{FF2FD0F8-24F8-4A31-874B-D43E924D9416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4ACA29-CE60-4D66-8118-01D0979C3593}" type="doc">
      <dgm:prSet loTypeId="urn:microsoft.com/office/officeart/2005/8/layout/cycle3" loCatId="cycle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hu-HU"/>
        </a:p>
      </dgm:t>
    </dgm:pt>
    <dgm:pt modelId="{2A8412DA-3672-427F-98FF-67ABBAACA3FF}">
      <dgm:prSet phldrT="[Szöveg]" custT="1"/>
      <dgm:spPr/>
      <dgm:t>
        <a:bodyPr/>
        <a:lstStyle/>
        <a:p>
          <a:r>
            <a:rPr lang="hu-HU" sz="1600" b="1" i="1" dirty="0" smtClean="0"/>
            <a:t>Módszerkompetencia</a:t>
          </a:r>
          <a:r>
            <a:rPr lang="hu-HU" sz="1600" i="1" dirty="0" smtClean="0"/>
            <a:t>:</a:t>
          </a:r>
          <a:r>
            <a:rPr lang="hu-HU" sz="1100" dirty="0" smtClean="0"/>
            <a:t> a munkatevékenység során a személy munkamódszerére, munkastílusára, problémamegoldására és gondolkodására jellemző, a személynek a munkafolyamat meghatározásában játszott szerepét, a munkatevékenységhez való viszonyát, valamint tevékenységének minőségét leíró ismérvek</a:t>
          </a:r>
          <a:r>
            <a:rPr lang="hu-HU" sz="600" dirty="0" smtClean="0"/>
            <a:t>, </a:t>
          </a:r>
          <a:endParaRPr lang="hu-HU" sz="600" dirty="0"/>
        </a:p>
      </dgm:t>
    </dgm:pt>
    <dgm:pt modelId="{7C3758C6-83AC-4284-9A00-14B2D141E0FA}" type="parTrans" cxnId="{399509AC-1650-4DCC-B299-8C0FC0052161}">
      <dgm:prSet/>
      <dgm:spPr/>
      <dgm:t>
        <a:bodyPr/>
        <a:lstStyle/>
        <a:p>
          <a:endParaRPr lang="hu-HU"/>
        </a:p>
      </dgm:t>
    </dgm:pt>
    <dgm:pt modelId="{32D6941C-44E6-4F58-B736-F7CE3CFCD08E}" type="sibTrans" cxnId="{399509AC-1650-4DCC-B299-8C0FC0052161}">
      <dgm:prSet/>
      <dgm:spPr/>
      <dgm:t>
        <a:bodyPr/>
        <a:lstStyle/>
        <a:p>
          <a:endParaRPr lang="hu-HU"/>
        </a:p>
      </dgm:t>
    </dgm:pt>
    <dgm:pt modelId="{3D30340C-2862-4161-A1EA-CFAC1CFDDB56}">
      <dgm:prSet phldrT="[Szöveg]" custT="1"/>
      <dgm:spPr/>
      <dgm:t>
        <a:bodyPr/>
        <a:lstStyle/>
        <a:p>
          <a:r>
            <a:rPr lang="hu-HU" sz="1600" b="1" i="1" dirty="0" smtClean="0"/>
            <a:t>Szakmai ismeretek</a:t>
          </a:r>
          <a:r>
            <a:rPr lang="hu-HU" sz="1600" i="1" dirty="0" smtClean="0"/>
            <a:t>:</a:t>
          </a:r>
          <a:r>
            <a:rPr lang="hu-HU" sz="1600" dirty="0" smtClean="0"/>
            <a:t> </a:t>
          </a:r>
          <a:r>
            <a:rPr lang="hu-HU" sz="1100" dirty="0" smtClean="0"/>
            <a:t>a munkatevékenység során közvetlenül használt, alkalmazott technológiai szabályokra, a műveletek során használt anyagok, tárgyak, eszközök viselkedésére, összetettebb eszköz- és forráshasználatra, számszerű paraméterekre és minőségi jellemzőkre, továbbá a munka közben szokásosan előforduló, szükséges döntéseket meghatározó, valamint a munkavégzés feltételeire és hatásaira, a műveleti előírásoktól, munkabiztonsági szabályoktól való eltérés kockázataira és következményeire vonatkozó információk és adatok</a:t>
          </a:r>
          <a:endParaRPr lang="hu-HU" sz="1100" dirty="0"/>
        </a:p>
      </dgm:t>
    </dgm:pt>
    <dgm:pt modelId="{6ECD87B4-4698-4719-A04D-9C6584BA3237}" type="parTrans" cxnId="{DF57DF06-23F8-413C-8FA1-3409F192FFA3}">
      <dgm:prSet/>
      <dgm:spPr/>
      <dgm:t>
        <a:bodyPr/>
        <a:lstStyle/>
        <a:p>
          <a:endParaRPr lang="hu-HU"/>
        </a:p>
      </dgm:t>
    </dgm:pt>
    <dgm:pt modelId="{3CE59E03-6A03-47BD-A22C-FE801AAF4A95}" type="sibTrans" cxnId="{DF57DF06-23F8-413C-8FA1-3409F192FFA3}">
      <dgm:prSet/>
      <dgm:spPr/>
      <dgm:t>
        <a:bodyPr/>
        <a:lstStyle/>
        <a:p>
          <a:endParaRPr lang="hu-HU"/>
        </a:p>
      </dgm:t>
    </dgm:pt>
    <dgm:pt modelId="{9320E34E-8A53-4F33-8573-5C7794BEEE47}">
      <dgm:prSet phldrT="[Szöveg]" custT="1"/>
      <dgm:spPr/>
      <dgm:t>
        <a:bodyPr/>
        <a:lstStyle/>
        <a:p>
          <a:r>
            <a:rPr lang="hu-HU" sz="1600" b="1" i="1" dirty="0" smtClean="0"/>
            <a:t>Szakmai kompetencia</a:t>
          </a:r>
          <a:r>
            <a:rPr lang="hu-HU" sz="1200" i="1" dirty="0" smtClean="0"/>
            <a:t>:</a:t>
          </a:r>
          <a:r>
            <a:rPr lang="hu-HU" sz="1200" dirty="0" smtClean="0"/>
            <a:t> a szakképesítésnek megfelelő munkafeladatok elvégzésére való képesség, alkalmasság </a:t>
          </a:r>
          <a:endParaRPr lang="hu-HU" sz="1200" dirty="0"/>
        </a:p>
      </dgm:t>
    </dgm:pt>
    <dgm:pt modelId="{1DE708C6-C442-4455-B259-4AAF80FEA65E}" type="parTrans" cxnId="{D63A5A7F-F97E-4EB3-BCE6-B8675BC14AF0}">
      <dgm:prSet/>
      <dgm:spPr/>
      <dgm:t>
        <a:bodyPr/>
        <a:lstStyle/>
        <a:p>
          <a:endParaRPr lang="hu-HU"/>
        </a:p>
      </dgm:t>
    </dgm:pt>
    <dgm:pt modelId="{F7E437A8-A667-4695-B320-26403FFBCECB}" type="sibTrans" cxnId="{D63A5A7F-F97E-4EB3-BCE6-B8675BC14AF0}">
      <dgm:prSet/>
      <dgm:spPr/>
      <dgm:t>
        <a:bodyPr/>
        <a:lstStyle/>
        <a:p>
          <a:endParaRPr lang="hu-HU"/>
        </a:p>
      </dgm:t>
    </dgm:pt>
    <dgm:pt modelId="{10928A41-9B74-4F4D-970A-001703DAE681}">
      <dgm:prSet phldrT="[Szöveg]" custT="1"/>
      <dgm:spPr/>
      <dgm:t>
        <a:bodyPr/>
        <a:lstStyle/>
        <a:p>
          <a:r>
            <a:rPr lang="hu-HU" sz="1400" b="1" i="1" dirty="0" smtClean="0"/>
            <a:t>Személyes kompetencia</a:t>
          </a:r>
          <a:r>
            <a:rPr lang="hu-HU" sz="1050" i="1" dirty="0" smtClean="0"/>
            <a:t>: </a:t>
          </a:r>
          <a:r>
            <a:rPr lang="hu-HU" sz="1050" dirty="0" smtClean="0"/>
            <a:t>azok a személyes tulajdonságok (adottságok, jellemvonások, értelmi és érzelmi viszonyulások), amelyek megléte elősegíti, illetve lehetővé teszi a munkatevékenység hatékony és eredményes elvégzését</a:t>
          </a:r>
          <a:endParaRPr lang="hu-HU" sz="1050" dirty="0"/>
        </a:p>
      </dgm:t>
    </dgm:pt>
    <dgm:pt modelId="{6AAF5BCF-AA5F-490A-95AA-5F73CB4DF0EA}" type="parTrans" cxnId="{2C93410F-E680-46B7-9A80-70AE345563A8}">
      <dgm:prSet/>
      <dgm:spPr/>
      <dgm:t>
        <a:bodyPr/>
        <a:lstStyle/>
        <a:p>
          <a:endParaRPr lang="hu-HU"/>
        </a:p>
      </dgm:t>
    </dgm:pt>
    <dgm:pt modelId="{20CA81F1-2DD1-4F63-BC0E-F058FE97BD58}" type="sibTrans" cxnId="{2C93410F-E680-46B7-9A80-70AE345563A8}">
      <dgm:prSet/>
      <dgm:spPr/>
      <dgm:t>
        <a:bodyPr/>
        <a:lstStyle/>
        <a:p>
          <a:endParaRPr lang="hu-HU"/>
        </a:p>
      </dgm:t>
    </dgm:pt>
    <dgm:pt modelId="{9A528F7E-B74A-4994-8286-16CBBF19B9A7}">
      <dgm:prSet phldrT="[Szöveg]" custT="1"/>
      <dgm:spPr/>
      <dgm:t>
        <a:bodyPr/>
        <a:lstStyle/>
        <a:p>
          <a:r>
            <a:rPr lang="hu-HU" sz="1400" b="1" i="1" dirty="0" smtClean="0"/>
            <a:t>Társas kompetencia</a:t>
          </a:r>
          <a:r>
            <a:rPr lang="hu-HU" sz="1100" i="1" dirty="0" smtClean="0"/>
            <a:t>:</a:t>
          </a:r>
          <a:r>
            <a:rPr lang="hu-HU" sz="1100" dirty="0" smtClean="0"/>
            <a:t> a munkatevékenységben résztvevőkkel, illetve ügyfelekkel (azon személyek, akikre a munkatevékenység irányul) való közvetlen kapcsolatot, a velük összefüggő cselekvéseket, különösen az együttműködés, a kommunikáció és a konfliktuskezelés milyenségét leíró jellemzők  </a:t>
          </a:r>
          <a:endParaRPr lang="hu-HU" sz="1100" dirty="0"/>
        </a:p>
      </dgm:t>
    </dgm:pt>
    <dgm:pt modelId="{81580EE4-8D89-4D3F-8CAA-883DA28065DE}" type="parTrans" cxnId="{144874A8-F7C1-44C7-A595-BC7155E8A3AD}">
      <dgm:prSet/>
      <dgm:spPr/>
      <dgm:t>
        <a:bodyPr/>
        <a:lstStyle/>
        <a:p>
          <a:endParaRPr lang="hu-HU"/>
        </a:p>
      </dgm:t>
    </dgm:pt>
    <dgm:pt modelId="{FF28EA1D-56FF-4FB8-92AF-558B3778F8E7}" type="sibTrans" cxnId="{144874A8-F7C1-44C7-A595-BC7155E8A3AD}">
      <dgm:prSet/>
      <dgm:spPr/>
      <dgm:t>
        <a:bodyPr/>
        <a:lstStyle/>
        <a:p>
          <a:endParaRPr lang="hu-HU"/>
        </a:p>
      </dgm:t>
    </dgm:pt>
    <dgm:pt modelId="{B9F44765-CA11-431A-97A9-32DCFE50FA53}" type="pres">
      <dgm:prSet presAssocID="{BA4ACA29-CE60-4D66-8118-01D0979C359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A7F50C07-05CE-4A82-A6B8-D1867837EB6A}" type="pres">
      <dgm:prSet presAssocID="{BA4ACA29-CE60-4D66-8118-01D0979C3593}" presName="cycle" presStyleCnt="0"/>
      <dgm:spPr/>
      <dgm:t>
        <a:bodyPr/>
        <a:lstStyle/>
        <a:p>
          <a:endParaRPr lang="hu-HU"/>
        </a:p>
      </dgm:t>
    </dgm:pt>
    <dgm:pt modelId="{6234605B-21CF-413A-A961-D33EEAF32188}" type="pres">
      <dgm:prSet presAssocID="{2A8412DA-3672-427F-98FF-67ABBAACA3FF}" presName="nodeFirstNode" presStyleLbl="node1" presStyleIdx="0" presStyleCnt="5" custScaleX="120919" custScaleY="163658" custRadScaleRad="119132" custRadScaleInc="-280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E62A684-8E2A-4E77-A433-DE0773D79DE9}" type="pres">
      <dgm:prSet presAssocID="{32D6941C-44E6-4F58-B736-F7CE3CFCD08E}" presName="sibTransFirstNode" presStyleLbl="bgShp" presStyleIdx="0" presStyleCnt="1" custLinFactNeighborX="-4213" custLinFactNeighborY="2601"/>
      <dgm:spPr/>
      <dgm:t>
        <a:bodyPr/>
        <a:lstStyle/>
        <a:p>
          <a:endParaRPr lang="hu-HU"/>
        </a:p>
      </dgm:t>
    </dgm:pt>
    <dgm:pt modelId="{4B8C570C-7665-4A81-B3B6-0FA2C06E9B8F}" type="pres">
      <dgm:prSet presAssocID="{3D30340C-2862-4161-A1EA-CFAC1CFDDB56}" presName="nodeFollowingNodes" presStyleLbl="node1" presStyleIdx="1" presStyleCnt="5" custScaleX="135162" custScaleY="222186" custRadScaleRad="91253" custRadScaleInc="968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0B86A03-9D57-43B7-AEE9-45DC5DD6D901}" type="pres">
      <dgm:prSet presAssocID="{9320E34E-8A53-4F33-8573-5C7794BEEE47}" presName="nodeFollowingNodes" presStyleLbl="node1" presStyleIdx="2" presStyleCnt="5" custScaleX="118139" custScaleY="127277" custRadScaleRad="134981" custRadScaleInc="-688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4098640-B373-423E-A3DB-6E9C62634B04}" type="pres">
      <dgm:prSet presAssocID="{10928A41-9B74-4F4D-970A-001703DAE681}" presName="nodeFollowingNodes" presStyleLbl="node1" presStyleIdx="3" presStyleCnt="5" custScaleX="130482" custScaleY="178416" custRadScaleRad="116167" custRadScaleInc="613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62C1201-CC4E-4E5D-8496-F4C472CCDCEA}" type="pres">
      <dgm:prSet presAssocID="{9A528F7E-B74A-4994-8286-16CBBF19B9A7}" presName="nodeFollowingNodes" presStyleLbl="node1" presStyleIdx="4" presStyleCnt="5" custScaleX="118193" custScaleY="157750" custRadScaleRad="83056" custRadScaleInc="-774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94F3B672-BB8E-4107-A484-2E11D3A75663}" type="presOf" srcId="{2A8412DA-3672-427F-98FF-67ABBAACA3FF}" destId="{6234605B-21CF-413A-A961-D33EEAF32188}" srcOrd="0" destOrd="0" presId="urn:microsoft.com/office/officeart/2005/8/layout/cycle3"/>
    <dgm:cxn modelId="{399509AC-1650-4DCC-B299-8C0FC0052161}" srcId="{BA4ACA29-CE60-4D66-8118-01D0979C3593}" destId="{2A8412DA-3672-427F-98FF-67ABBAACA3FF}" srcOrd="0" destOrd="0" parTransId="{7C3758C6-83AC-4284-9A00-14B2D141E0FA}" sibTransId="{32D6941C-44E6-4F58-B736-F7CE3CFCD08E}"/>
    <dgm:cxn modelId="{90F2AE63-253E-49C7-BC19-201EA7837F88}" type="presOf" srcId="{32D6941C-44E6-4F58-B736-F7CE3CFCD08E}" destId="{8E62A684-8E2A-4E77-A433-DE0773D79DE9}" srcOrd="0" destOrd="0" presId="urn:microsoft.com/office/officeart/2005/8/layout/cycle3"/>
    <dgm:cxn modelId="{2C93410F-E680-46B7-9A80-70AE345563A8}" srcId="{BA4ACA29-CE60-4D66-8118-01D0979C3593}" destId="{10928A41-9B74-4F4D-970A-001703DAE681}" srcOrd="3" destOrd="0" parTransId="{6AAF5BCF-AA5F-490A-95AA-5F73CB4DF0EA}" sibTransId="{20CA81F1-2DD1-4F63-BC0E-F058FE97BD58}"/>
    <dgm:cxn modelId="{D63A5A7F-F97E-4EB3-BCE6-B8675BC14AF0}" srcId="{BA4ACA29-CE60-4D66-8118-01D0979C3593}" destId="{9320E34E-8A53-4F33-8573-5C7794BEEE47}" srcOrd="2" destOrd="0" parTransId="{1DE708C6-C442-4455-B259-4AAF80FEA65E}" sibTransId="{F7E437A8-A667-4695-B320-26403FFBCECB}"/>
    <dgm:cxn modelId="{F9D89371-7420-4A2B-80D3-6224471CE72B}" type="presOf" srcId="{10928A41-9B74-4F4D-970A-001703DAE681}" destId="{B4098640-B373-423E-A3DB-6E9C62634B04}" srcOrd="0" destOrd="0" presId="urn:microsoft.com/office/officeart/2005/8/layout/cycle3"/>
    <dgm:cxn modelId="{CD6D082D-0908-425E-B1F4-58E861F23626}" type="presOf" srcId="{BA4ACA29-CE60-4D66-8118-01D0979C3593}" destId="{B9F44765-CA11-431A-97A9-32DCFE50FA53}" srcOrd="0" destOrd="0" presId="urn:microsoft.com/office/officeart/2005/8/layout/cycle3"/>
    <dgm:cxn modelId="{DF57DF06-23F8-413C-8FA1-3409F192FFA3}" srcId="{BA4ACA29-CE60-4D66-8118-01D0979C3593}" destId="{3D30340C-2862-4161-A1EA-CFAC1CFDDB56}" srcOrd="1" destOrd="0" parTransId="{6ECD87B4-4698-4719-A04D-9C6584BA3237}" sibTransId="{3CE59E03-6A03-47BD-A22C-FE801AAF4A95}"/>
    <dgm:cxn modelId="{144874A8-F7C1-44C7-A595-BC7155E8A3AD}" srcId="{BA4ACA29-CE60-4D66-8118-01D0979C3593}" destId="{9A528F7E-B74A-4994-8286-16CBBF19B9A7}" srcOrd="4" destOrd="0" parTransId="{81580EE4-8D89-4D3F-8CAA-883DA28065DE}" sibTransId="{FF28EA1D-56FF-4FB8-92AF-558B3778F8E7}"/>
    <dgm:cxn modelId="{EF31FF2E-E109-48D3-B164-9001448243BC}" type="presOf" srcId="{9A528F7E-B74A-4994-8286-16CBBF19B9A7}" destId="{E62C1201-CC4E-4E5D-8496-F4C472CCDCEA}" srcOrd="0" destOrd="0" presId="urn:microsoft.com/office/officeart/2005/8/layout/cycle3"/>
    <dgm:cxn modelId="{01701648-9171-44DD-A7FB-EDC4EF5447AD}" type="presOf" srcId="{3D30340C-2862-4161-A1EA-CFAC1CFDDB56}" destId="{4B8C570C-7665-4A81-B3B6-0FA2C06E9B8F}" srcOrd="0" destOrd="0" presId="urn:microsoft.com/office/officeart/2005/8/layout/cycle3"/>
    <dgm:cxn modelId="{192D1771-22B0-4DB2-9F55-9A402477263D}" type="presOf" srcId="{9320E34E-8A53-4F33-8573-5C7794BEEE47}" destId="{70B86A03-9D57-43B7-AEE9-45DC5DD6D901}" srcOrd="0" destOrd="0" presId="urn:microsoft.com/office/officeart/2005/8/layout/cycle3"/>
    <dgm:cxn modelId="{B2BC2F0E-AE60-4F72-9615-3BC6B2A83EB3}" type="presParOf" srcId="{B9F44765-CA11-431A-97A9-32DCFE50FA53}" destId="{A7F50C07-05CE-4A82-A6B8-D1867837EB6A}" srcOrd="0" destOrd="0" presId="urn:microsoft.com/office/officeart/2005/8/layout/cycle3"/>
    <dgm:cxn modelId="{12EFA616-4A24-4787-A21D-1AB6B2A791A8}" type="presParOf" srcId="{A7F50C07-05CE-4A82-A6B8-D1867837EB6A}" destId="{6234605B-21CF-413A-A961-D33EEAF32188}" srcOrd="0" destOrd="0" presId="urn:microsoft.com/office/officeart/2005/8/layout/cycle3"/>
    <dgm:cxn modelId="{B37010FA-EDDC-410E-8166-5AED84B91613}" type="presParOf" srcId="{A7F50C07-05CE-4A82-A6B8-D1867837EB6A}" destId="{8E62A684-8E2A-4E77-A433-DE0773D79DE9}" srcOrd="1" destOrd="0" presId="urn:microsoft.com/office/officeart/2005/8/layout/cycle3"/>
    <dgm:cxn modelId="{1FF62A87-E7F5-4060-BC94-A4F853E5C085}" type="presParOf" srcId="{A7F50C07-05CE-4A82-A6B8-D1867837EB6A}" destId="{4B8C570C-7665-4A81-B3B6-0FA2C06E9B8F}" srcOrd="2" destOrd="0" presId="urn:microsoft.com/office/officeart/2005/8/layout/cycle3"/>
    <dgm:cxn modelId="{0FF59367-0296-4AE6-BE93-12616335D346}" type="presParOf" srcId="{A7F50C07-05CE-4A82-A6B8-D1867837EB6A}" destId="{70B86A03-9D57-43B7-AEE9-45DC5DD6D901}" srcOrd="3" destOrd="0" presId="urn:microsoft.com/office/officeart/2005/8/layout/cycle3"/>
    <dgm:cxn modelId="{BBD536B5-EC43-4FB4-A440-5A14CDC44620}" type="presParOf" srcId="{A7F50C07-05CE-4A82-A6B8-D1867837EB6A}" destId="{B4098640-B373-423E-A3DB-6E9C62634B04}" srcOrd="4" destOrd="0" presId="urn:microsoft.com/office/officeart/2005/8/layout/cycle3"/>
    <dgm:cxn modelId="{5D83C13B-DCBE-41D8-94E9-7473137E32F4}" type="presParOf" srcId="{A7F50C07-05CE-4A82-A6B8-D1867837EB6A}" destId="{E62C1201-CC4E-4E5D-8496-F4C472CCDCEA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089D6D-3DDE-47D9-BB2D-9C0F93C91771}" type="doc">
      <dgm:prSet loTypeId="urn:microsoft.com/office/officeart/2005/8/layout/hList3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hu-HU"/>
        </a:p>
      </dgm:t>
    </dgm:pt>
    <dgm:pt modelId="{FF738CE5-2D10-40D8-925C-95DD48240472}">
      <dgm:prSet phldrT="[Szöveg]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hu-HU" dirty="0" smtClean="0"/>
            <a:t>Kockázatértékelés rendszere</a:t>
          </a:r>
          <a:endParaRPr lang="hu-HU" dirty="0"/>
        </a:p>
      </dgm:t>
    </dgm:pt>
    <dgm:pt modelId="{781E3FC9-FBCC-4B3C-8CD5-AA09EF524146}" type="parTrans" cxnId="{1738D3A5-B92C-49EF-84E6-CCF3F56DCA82}">
      <dgm:prSet/>
      <dgm:spPr/>
      <dgm:t>
        <a:bodyPr/>
        <a:lstStyle/>
        <a:p>
          <a:endParaRPr lang="hu-HU"/>
        </a:p>
      </dgm:t>
    </dgm:pt>
    <dgm:pt modelId="{F1DDD068-54A0-4990-9FBE-727B45CD50CC}" type="sibTrans" cxnId="{1738D3A5-B92C-49EF-84E6-CCF3F56DCA82}">
      <dgm:prSet/>
      <dgm:spPr/>
      <dgm:t>
        <a:bodyPr/>
        <a:lstStyle/>
        <a:p>
          <a:endParaRPr lang="hu-HU"/>
        </a:p>
      </dgm:t>
    </dgm:pt>
    <dgm:pt modelId="{7A9824E3-9916-4D67-A3E9-81C7141CA5B6}">
      <dgm:prSet phldrT="[Szöveg]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hu-HU" dirty="0" smtClean="0"/>
            <a:t>Gépek, berendezések, munkaeszközök</a:t>
          </a:r>
          <a:endParaRPr lang="hu-HU" dirty="0"/>
        </a:p>
      </dgm:t>
    </dgm:pt>
    <dgm:pt modelId="{5FE5EA67-E6E4-4867-AD64-7B61C1940BA0}" type="parTrans" cxnId="{136308E5-9C31-4679-AAEA-699B8DB6AAB4}">
      <dgm:prSet/>
      <dgm:spPr/>
      <dgm:t>
        <a:bodyPr/>
        <a:lstStyle/>
        <a:p>
          <a:endParaRPr lang="hu-HU"/>
        </a:p>
      </dgm:t>
    </dgm:pt>
    <dgm:pt modelId="{605B9359-46D3-4A16-B99C-A93464D04B0A}" type="sibTrans" cxnId="{136308E5-9C31-4679-AAEA-699B8DB6AAB4}">
      <dgm:prSet/>
      <dgm:spPr/>
      <dgm:t>
        <a:bodyPr/>
        <a:lstStyle/>
        <a:p>
          <a:endParaRPr lang="hu-HU"/>
        </a:p>
      </dgm:t>
    </dgm:pt>
    <dgm:pt modelId="{CEA347D6-A111-4BD8-9656-0487EA3CFF5F}">
      <dgm:prSet phldrT="[Szöveg]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hu-HU" dirty="0" smtClean="0"/>
            <a:t>Munkakörnyezet</a:t>
          </a:r>
          <a:endParaRPr lang="hu-HU" dirty="0"/>
        </a:p>
      </dgm:t>
    </dgm:pt>
    <dgm:pt modelId="{F5C0243B-5EA8-4848-BC8C-742581CEB6F3}" type="parTrans" cxnId="{EC84DDD4-85CA-4E88-BC17-739C81F0C77C}">
      <dgm:prSet/>
      <dgm:spPr/>
      <dgm:t>
        <a:bodyPr/>
        <a:lstStyle/>
        <a:p>
          <a:endParaRPr lang="hu-HU"/>
        </a:p>
      </dgm:t>
    </dgm:pt>
    <dgm:pt modelId="{7FA9DB79-19AD-4599-B571-BE61C81BE08E}" type="sibTrans" cxnId="{EC84DDD4-85CA-4E88-BC17-739C81F0C77C}">
      <dgm:prSet/>
      <dgm:spPr/>
      <dgm:t>
        <a:bodyPr/>
        <a:lstStyle/>
        <a:p>
          <a:endParaRPr lang="hu-HU"/>
        </a:p>
      </dgm:t>
    </dgm:pt>
    <dgm:pt modelId="{4C982855-9EEA-4ECA-B2FF-113F52D24712}">
      <dgm:prSet phldrT="[Szöveg]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hu-HU" dirty="0" smtClean="0"/>
            <a:t>Technológiai leírások</a:t>
          </a:r>
        </a:p>
        <a:p>
          <a:r>
            <a:rPr lang="hu-HU" dirty="0" smtClean="0"/>
            <a:t>Munkaköri leírások</a:t>
          </a:r>
          <a:endParaRPr lang="hu-HU" dirty="0"/>
        </a:p>
      </dgm:t>
    </dgm:pt>
    <dgm:pt modelId="{0196E857-FE2A-407C-A50D-2973D51C69BE}" type="parTrans" cxnId="{61679DF8-8D07-4C1F-BC97-5F7CCA956654}">
      <dgm:prSet/>
      <dgm:spPr/>
      <dgm:t>
        <a:bodyPr/>
        <a:lstStyle/>
        <a:p>
          <a:endParaRPr lang="hu-HU"/>
        </a:p>
      </dgm:t>
    </dgm:pt>
    <dgm:pt modelId="{47E86CBC-D54B-4AD4-92F1-FD4B6324FBA3}" type="sibTrans" cxnId="{61679DF8-8D07-4C1F-BC97-5F7CCA956654}">
      <dgm:prSet/>
      <dgm:spPr/>
      <dgm:t>
        <a:bodyPr/>
        <a:lstStyle/>
        <a:p>
          <a:endParaRPr lang="hu-HU"/>
        </a:p>
      </dgm:t>
    </dgm:pt>
    <dgm:pt modelId="{64A5F08D-B102-414E-B08B-15F78FF9DC92}" type="pres">
      <dgm:prSet presAssocID="{EF089D6D-3DDE-47D9-BB2D-9C0F93C9177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65362901-C458-4CDD-9B5D-739F9504A4A3}" type="pres">
      <dgm:prSet presAssocID="{FF738CE5-2D10-40D8-925C-95DD48240472}" presName="roof" presStyleLbl="dkBgShp" presStyleIdx="0" presStyleCnt="2"/>
      <dgm:spPr/>
      <dgm:t>
        <a:bodyPr/>
        <a:lstStyle/>
        <a:p>
          <a:endParaRPr lang="hu-HU"/>
        </a:p>
      </dgm:t>
    </dgm:pt>
    <dgm:pt modelId="{1772AEE1-00F3-43E2-B6E4-0C89DFF5DABA}" type="pres">
      <dgm:prSet presAssocID="{FF738CE5-2D10-40D8-925C-95DD48240472}" presName="pillars" presStyleCnt="0"/>
      <dgm:spPr/>
      <dgm:t>
        <a:bodyPr/>
        <a:lstStyle/>
        <a:p>
          <a:endParaRPr lang="hu-HU"/>
        </a:p>
      </dgm:t>
    </dgm:pt>
    <dgm:pt modelId="{B010E8E2-B955-4D83-96DE-9C1CBD6FB2A8}" type="pres">
      <dgm:prSet presAssocID="{FF738CE5-2D10-40D8-925C-95DD48240472}" presName="pillar1" presStyleLbl="node1" presStyleIdx="0" presStyleCnt="3" custLinFactNeighborX="-147" custLinFactNeighborY="-167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05C20AD-2E54-4C6C-91A1-268896C9669D}" type="pres">
      <dgm:prSet presAssocID="{CEA347D6-A111-4BD8-9656-0487EA3CFF5F}" presName="pillarX" presStyleLbl="node1" presStyleIdx="1" presStyleCnt="3" custLinFactNeighborX="-1479" custLinFactNeighborY="-167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624ABFC-7EE9-4AA5-A84A-08E7BA7343E9}" type="pres">
      <dgm:prSet presAssocID="{4C982855-9EEA-4ECA-B2FF-113F52D24712}" presName="pillarX" presStyleLbl="node1" presStyleIdx="2" presStyleCnt="3" custLinFactNeighborX="1479" custLinFactNeighborY="-167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7BDDC8D-9FBB-4E99-AAE1-16FB79484D58}" type="pres">
      <dgm:prSet presAssocID="{FF738CE5-2D10-40D8-925C-95DD48240472}" presName="base" presStyleLbl="dkBgShp" presStyleIdx="1" presStyleCnt="2"/>
      <dgm:spPr/>
      <dgm:t>
        <a:bodyPr/>
        <a:lstStyle/>
        <a:p>
          <a:endParaRPr lang="hu-HU"/>
        </a:p>
      </dgm:t>
    </dgm:pt>
  </dgm:ptLst>
  <dgm:cxnLst>
    <dgm:cxn modelId="{BACE3DE0-1FE1-45B2-A925-CD3EE1597241}" type="presOf" srcId="{FF738CE5-2D10-40D8-925C-95DD48240472}" destId="{65362901-C458-4CDD-9B5D-739F9504A4A3}" srcOrd="0" destOrd="0" presId="urn:microsoft.com/office/officeart/2005/8/layout/hList3"/>
    <dgm:cxn modelId="{61679DF8-8D07-4C1F-BC97-5F7CCA956654}" srcId="{FF738CE5-2D10-40D8-925C-95DD48240472}" destId="{4C982855-9EEA-4ECA-B2FF-113F52D24712}" srcOrd="2" destOrd="0" parTransId="{0196E857-FE2A-407C-A50D-2973D51C69BE}" sibTransId="{47E86CBC-D54B-4AD4-92F1-FD4B6324FBA3}"/>
    <dgm:cxn modelId="{6AD1094C-44D3-4F90-8AC0-3C37D409E680}" type="presOf" srcId="{7A9824E3-9916-4D67-A3E9-81C7141CA5B6}" destId="{B010E8E2-B955-4D83-96DE-9C1CBD6FB2A8}" srcOrd="0" destOrd="0" presId="urn:microsoft.com/office/officeart/2005/8/layout/hList3"/>
    <dgm:cxn modelId="{E3D1E952-139E-4D1C-9D5D-6E463E0068C7}" type="presOf" srcId="{CEA347D6-A111-4BD8-9656-0487EA3CFF5F}" destId="{805C20AD-2E54-4C6C-91A1-268896C9669D}" srcOrd="0" destOrd="0" presId="urn:microsoft.com/office/officeart/2005/8/layout/hList3"/>
    <dgm:cxn modelId="{1738D3A5-B92C-49EF-84E6-CCF3F56DCA82}" srcId="{EF089D6D-3DDE-47D9-BB2D-9C0F93C91771}" destId="{FF738CE5-2D10-40D8-925C-95DD48240472}" srcOrd="0" destOrd="0" parTransId="{781E3FC9-FBCC-4B3C-8CD5-AA09EF524146}" sibTransId="{F1DDD068-54A0-4990-9FBE-727B45CD50CC}"/>
    <dgm:cxn modelId="{9C5BE2DB-E7BB-4DC4-9C09-810CA23981E0}" type="presOf" srcId="{EF089D6D-3DDE-47D9-BB2D-9C0F93C91771}" destId="{64A5F08D-B102-414E-B08B-15F78FF9DC92}" srcOrd="0" destOrd="0" presId="urn:microsoft.com/office/officeart/2005/8/layout/hList3"/>
    <dgm:cxn modelId="{8E272FD1-A420-4FC0-95A3-1031F9CADFF8}" type="presOf" srcId="{4C982855-9EEA-4ECA-B2FF-113F52D24712}" destId="{3624ABFC-7EE9-4AA5-A84A-08E7BA7343E9}" srcOrd="0" destOrd="0" presId="urn:microsoft.com/office/officeart/2005/8/layout/hList3"/>
    <dgm:cxn modelId="{EC84DDD4-85CA-4E88-BC17-739C81F0C77C}" srcId="{FF738CE5-2D10-40D8-925C-95DD48240472}" destId="{CEA347D6-A111-4BD8-9656-0487EA3CFF5F}" srcOrd="1" destOrd="0" parTransId="{F5C0243B-5EA8-4848-BC8C-742581CEB6F3}" sibTransId="{7FA9DB79-19AD-4599-B571-BE61C81BE08E}"/>
    <dgm:cxn modelId="{136308E5-9C31-4679-AAEA-699B8DB6AAB4}" srcId="{FF738CE5-2D10-40D8-925C-95DD48240472}" destId="{7A9824E3-9916-4D67-A3E9-81C7141CA5B6}" srcOrd="0" destOrd="0" parTransId="{5FE5EA67-E6E4-4867-AD64-7B61C1940BA0}" sibTransId="{605B9359-46D3-4A16-B99C-A93464D04B0A}"/>
    <dgm:cxn modelId="{43C448E8-CA67-4023-ABDE-EFC9E315699E}" type="presParOf" srcId="{64A5F08D-B102-414E-B08B-15F78FF9DC92}" destId="{65362901-C458-4CDD-9B5D-739F9504A4A3}" srcOrd="0" destOrd="0" presId="urn:microsoft.com/office/officeart/2005/8/layout/hList3"/>
    <dgm:cxn modelId="{0C409E4B-2599-48CE-9E31-5B60601CD7C2}" type="presParOf" srcId="{64A5F08D-B102-414E-B08B-15F78FF9DC92}" destId="{1772AEE1-00F3-43E2-B6E4-0C89DFF5DABA}" srcOrd="1" destOrd="0" presId="urn:microsoft.com/office/officeart/2005/8/layout/hList3"/>
    <dgm:cxn modelId="{C3E74933-A797-44EF-BFA9-9CAB0F841FD5}" type="presParOf" srcId="{1772AEE1-00F3-43E2-B6E4-0C89DFF5DABA}" destId="{B010E8E2-B955-4D83-96DE-9C1CBD6FB2A8}" srcOrd="0" destOrd="0" presId="urn:microsoft.com/office/officeart/2005/8/layout/hList3"/>
    <dgm:cxn modelId="{19C2C5C5-F13A-4825-BB18-701333505B19}" type="presParOf" srcId="{1772AEE1-00F3-43E2-B6E4-0C89DFF5DABA}" destId="{805C20AD-2E54-4C6C-91A1-268896C9669D}" srcOrd="1" destOrd="0" presId="urn:microsoft.com/office/officeart/2005/8/layout/hList3"/>
    <dgm:cxn modelId="{836455B6-834C-4477-A282-10432C49EF31}" type="presParOf" srcId="{1772AEE1-00F3-43E2-B6E4-0C89DFF5DABA}" destId="{3624ABFC-7EE9-4AA5-A84A-08E7BA7343E9}" srcOrd="2" destOrd="0" presId="urn:microsoft.com/office/officeart/2005/8/layout/hList3"/>
    <dgm:cxn modelId="{4F219616-C7F3-4608-A946-DC226C55D62F}" type="presParOf" srcId="{64A5F08D-B102-414E-B08B-15F78FF9DC92}" destId="{B7BDDC8D-9FBB-4E99-AAE1-16FB79484D5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95A377-67A4-4BA2-B5E1-105D114F0442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7E75A349-73EF-4D65-90D4-FAE6E8541670}">
      <dgm:prSet phldrT="[Szöveg]"/>
      <dgm:spPr>
        <a:solidFill>
          <a:srgbClr val="C00000"/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hu-HU" dirty="0" smtClean="0"/>
            <a:t>Tevékenységet konkrétan végző munkavállaló</a:t>
          </a:r>
          <a:endParaRPr lang="hu-HU" dirty="0"/>
        </a:p>
      </dgm:t>
    </dgm:pt>
    <dgm:pt modelId="{C4AC057B-22FF-487C-82A9-B2160A913699}" type="parTrans" cxnId="{42FF8540-647A-4115-AE52-0074515A6D1A}">
      <dgm:prSet/>
      <dgm:spPr/>
      <dgm:t>
        <a:bodyPr/>
        <a:lstStyle/>
        <a:p>
          <a:endParaRPr lang="hu-HU"/>
        </a:p>
      </dgm:t>
    </dgm:pt>
    <dgm:pt modelId="{A5C0810E-EA7B-4BC3-97EF-949BFB7F40AA}" type="sibTrans" cxnId="{42FF8540-647A-4115-AE52-0074515A6D1A}">
      <dgm:prSet/>
      <dgm:spPr/>
      <dgm:t>
        <a:bodyPr/>
        <a:lstStyle/>
        <a:p>
          <a:endParaRPr lang="hu-HU"/>
        </a:p>
      </dgm:t>
    </dgm:pt>
    <dgm:pt modelId="{14CDB481-700C-44C1-AC19-5F161F594701}">
      <dgm:prSet phldrT="[Szöveg]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hu-HU" dirty="0" smtClean="0"/>
            <a:t>Mitől fél?</a:t>
          </a:r>
          <a:endParaRPr lang="hu-HU" dirty="0"/>
        </a:p>
      </dgm:t>
    </dgm:pt>
    <dgm:pt modelId="{EE64B805-7BF7-4F08-9E69-C5D996FAE3F2}" type="parTrans" cxnId="{C1CD095E-2F5B-4686-BE2E-B6A0C7FB3E91}">
      <dgm:prSet/>
      <dgm:spPr/>
      <dgm:t>
        <a:bodyPr/>
        <a:lstStyle/>
        <a:p>
          <a:endParaRPr lang="hu-HU"/>
        </a:p>
      </dgm:t>
    </dgm:pt>
    <dgm:pt modelId="{837B5970-A8FD-4ED1-B4C5-B7EC83D14486}" type="sibTrans" cxnId="{C1CD095E-2F5B-4686-BE2E-B6A0C7FB3E91}">
      <dgm:prSet/>
      <dgm:spPr/>
      <dgm:t>
        <a:bodyPr/>
        <a:lstStyle/>
        <a:p>
          <a:endParaRPr lang="hu-HU"/>
        </a:p>
      </dgm:t>
    </dgm:pt>
    <dgm:pt modelId="{8D468003-9DA0-478E-94BE-ADAC7C6F63B3}">
      <dgm:prSet phldrT="[Szöveg]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hu-HU" dirty="0" smtClean="0"/>
            <a:t>Milyen „rutin” hibákat követ el?</a:t>
          </a:r>
          <a:endParaRPr lang="hu-HU" dirty="0"/>
        </a:p>
      </dgm:t>
    </dgm:pt>
    <dgm:pt modelId="{589B9B08-A46E-449C-8D65-90EF74FA91B4}" type="parTrans" cxnId="{31E7FDB0-BF99-46B4-8410-69AA897028F3}">
      <dgm:prSet/>
      <dgm:spPr/>
      <dgm:t>
        <a:bodyPr/>
        <a:lstStyle/>
        <a:p>
          <a:endParaRPr lang="hu-HU"/>
        </a:p>
      </dgm:t>
    </dgm:pt>
    <dgm:pt modelId="{07201669-2E0F-45EB-AA88-6C40ED5EAD7C}" type="sibTrans" cxnId="{31E7FDB0-BF99-46B4-8410-69AA897028F3}">
      <dgm:prSet/>
      <dgm:spPr/>
      <dgm:t>
        <a:bodyPr/>
        <a:lstStyle/>
        <a:p>
          <a:endParaRPr lang="hu-HU"/>
        </a:p>
      </dgm:t>
    </dgm:pt>
    <dgm:pt modelId="{916C5440-F287-4D4F-985E-6CF09AB09120}">
      <dgm:prSet phldrT="[Szöveg]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hu-HU" dirty="0" smtClean="0"/>
            <a:t>Ellenőrzés és ellenőrzöttség</a:t>
          </a:r>
          <a:endParaRPr lang="hu-HU" dirty="0"/>
        </a:p>
      </dgm:t>
    </dgm:pt>
    <dgm:pt modelId="{2B6CC968-6E3F-40CC-8A30-38125C392D0D}" type="parTrans" cxnId="{BD9F0014-53FB-4741-806C-CD98AA164C2A}">
      <dgm:prSet/>
      <dgm:spPr/>
      <dgm:t>
        <a:bodyPr/>
        <a:lstStyle/>
        <a:p>
          <a:endParaRPr lang="hu-HU"/>
        </a:p>
      </dgm:t>
    </dgm:pt>
    <dgm:pt modelId="{9B3B2002-057B-4D2F-8070-F58D02506647}" type="sibTrans" cxnId="{BD9F0014-53FB-4741-806C-CD98AA164C2A}">
      <dgm:prSet/>
      <dgm:spPr/>
      <dgm:t>
        <a:bodyPr/>
        <a:lstStyle/>
        <a:p>
          <a:endParaRPr lang="hu-HU"/>
        </a:p>
      </dgm:t>
    </dgm:pt>
    <dgm:pt modelId="{165F6DC1-D156-4879-8E64-59D3839C776D}" type="pres">
      <dgm:prSet presAssocID="{2095A377-67A4-4BA2-B5E1-105D114F044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A6D40E8A-D532-46C0-8224-8F7B74571850}" type="pres">
      <dgm:prSet presAssocID="{7E75A349-73EF-4D65-90D4-FAE6E8541670}" presName="roof" presStyleLbl="dkBgShp" presStyleIdx="0" presStyleCnt="2"/>
      <dgm:spPr/>
      <dgm:t>
        <a:bodyPr/>
        <a:lstStyle/>
        <a:p>
          <a:endParaRPr lang="hu-HU"/>
        </a:p>
      </dgm:t>
    </dgm:pt>
    <dgm:pt modelId="{91F07995-46DD-41CD-B556-179119DF1AE4}" type="pres">
      <dgm:prSet presAssocID="{7E75A349-73EF-4D65-90D4-FAE6E8541670}" presName="pillars" presStyleCnt="0"/>
      <dgm:spPr/>
    </dgm:pt>
    <dgm:pt modelId="{0AFCB3A2-562F-4DE6-B975-7B478309F065}" type="pres">
      <dgm:prSet presAssocID="{7E75A349-73EF-4D65-90D4-FAE6E8541670}" presName="pillar1" presStyleLbl="node1" presStyleIdx="0" presStyleCnt="3" custLinFactNeighborX="-147" custLinFactNeighborY="136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7FDC6F1-AB95-46EA-93FF-7F82D6DA21FE}" type="pres">
      <dgm:prSet presAssocID="{8D468003-9DA0-478E-94BE-ADAC7C6F63B3}" presName="pillarX" presStyleLbl="node1" presStyleIdx="1" presStyleCnt="3" custLinFactNeighborX="2394" custLinFactNeighborY="136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336A90F-1BE4-40A2-A506-A9EFB0934A88}" type="pres">
      <dgm:prSet presAssocID="{916C5440-F287-4D4F-985E-6CF09AB09120}" presName="pillarX" presStyleLbl="node1" presStyleIdx="2" presStyleCnt="3" custLinFactNeighborX="147" custLinFactNeighborY="136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A1D5780-91BF-4EF4-8D00-027A91AD17B2}" type="pres">
      <dgm:prSet presAssocID="{7E75A349-73EF-4D65-90D4-FAE6E8541670}" presName="base" presStyleLbl="dkBgShp" presStyleIdx="1" presStyleCnt="2"/>
      <dgm:spPr/>
    </dgm:pt>
  </dgm:ptLst>
  <dgm:cxnLst>
    <dgm:cxn modelId="{6B2A6133-9C6C-4A92-9FAE-BAC4E0649E9D}" type="presOf" srcId="{2095A377-67A4-4BA2-B5E1-105D114F0442}" destId="{165F6DC1-D156-4879-8E64-59D3839C776D}" srcOrd="0" destOrd="0" presId="urn:microsoft.com/office/officeart/2005/8/layout/hList3"/>
    <dgm:cxn modelId="{9948B8EE-99B6-450C-8060-DDF5D8B04E2C}" type="presOf" srcId="{14CDB481-700C-44C1-AC19-5F161F594701}" destId="{0AFCB3A2-562F-4DE6-B975-7B478309F065}" srcOrd="0" destOrd="0" presId="urn:microsoft.com/office/officeart/2005/8/layout/hList3"/>
    <dgm:cxn modelId="{BD9F0014-53FB-4741-806C-CD98AA164C2A}" srcId="{7E75A349-73EF-4D65-90D4-FAE6E8541670}" destId="{916C5440-F287-4D4F-985E-6CF09AB09120}" srcOrd="2" destOrd="0" parTransId="{2B6CC968-6E3F-40CC-8A30-38125C392D0D}" sibTransId="{9B3B2002-057B-4D2F-8070-F58D02506647}"/>
    <dgm:cxn modelId="{31E7FDB0-BF99-46B4-8410-69AA897028F3}" srcId="{7E75A349-73EF-4D65-90D4-FAE6E8541670}" destId="{8D468003-9DA0-478E-94BE-ADAC7C6F63B3}" srcOrd="1" destOrd="0" parTransId="{589B9B08-A46E-449C-8D65-90EF74FA91B4}" sibTransId="{07201669-2E0F-45EB-AA88-6C40ED5EAD7C}"/>
    <dgm:cxn modelId="{A6E225BE-8D20-4A46-A720-5A60DAE33A74}" type="presOf" srcId="{916C5440-F287-4D4F-985E-6CF09AB09120}" destId="{B336A90F-1BE4-40A2-A506-A9EFB0934A88}" srcOrd="0" destOrd="0" presId="urn:microsoft.com/office/officeart/2005/8/layout/hList3"/>
    <dgm:cxn modelId="{E027CAD2-B260-496D-B655-4C0BE9BEC5EA}" type="presOf" srcId="{7E75A349-73EF-4D65-90D4-FAE6E8541670}" destId="{A6D40E8A-D532-46C0-8224-8F7B74571850}" srcOrd="0" destOrd="0" presId="urn:microsoft.com/office/officeart/2005/8/layout/hList3"/>
    <dgm:cxn modelId="{C1CD095E-2F5B-4686-BE2E-B6A0C7FB3E91}" srcId="{7E75A349-73EF-4D65-90D4-FAE6E8541670}" destId="{14CDB481-700C-44C1-AC19-5F161F594701}" srcOrd="0" destOrd="0" parTransId="{EE64B805-7BF7-4F08-9E69-C5D996FAE3F2}" sibTransId="{837B5970-A8FD-4ED1-B4C5-B7EC83D14486}"/>
    <dgm:cxn modelId="{42FF8540-647A-4115-AE52-0074515A6D1A}" srcId="{2095A377-67A4-4BA2-B5E1-105D114F0442}" destId="{7E75A349-73EF-4D65-90D4-FAE6E8541670}" srcOrd="0" destOrd="0" parTransId="{C4AC057B-22FF-487C-82A9-B2160A913699}" sibTransId="{A5C0810E-EA7B-4BC3-97EF-949BFB7F40AA}"/>
    <dgm:cxn modelId="{6205C82A-6AE4-4026-9110-1268CEFDE18B}" type="presOf" srcId="{8D468003-9DA0-478E-94BE-ADAC7C6F63B3}" destId="{D7FDC6F1-AB95-46EA-93FF-7F82D6DA21FE}" srcOrd="0" destOrd="0" presId="urn:microsoft.com/office/officeart/2005/8/layout/hList3"/>
    <dgm:cxn modelId="{4DD12FBF-47FF-4086-9319-D40412F908C0}" type="presParOf" srcId="{165F6DC1-D156-4879-8E64-59D3839C776D}" destId="{A6D40E8A-D532-46C0-8224-8F7B74571850}" srcOrd="0" destOrd="0" presId="urn:microsoft.com/office/officeart/2005/8/layout/hList3"/>
    <dgm:cxn modelId="{82787566-DDAF-4BC8-87D4-136B6D3C07F5}" type="presParOf" srcId="{165F6DC1-D156-4879-8E64-59D3839C776D}" destId="{91F07995-46DD-41CD-B556-179119DF1AE4}" srcOrd="1" destOrd="0" presId="urn:microsoft.com/office/officeart/2005/8/layout/hList3"/>
    <dgm:cxn modelId="{E61CA7EC-47DD-4EAC-8D2B-3955DECBA202}" type="presParOf" srcId="{91F07995-46DD-41CD-B556-179119DF1AE4}" destId="{0AFCB3A2-562F-4DE6-B975-7B478309F065}" srcOrd="0" destOrd="0" presId="urn:microsoft.com/office/officeart/2005/8/layout/hList3"/>
    <dgm:cxn modelId="{62DAC589-6049-47A8-95D4-A4DE8EC79AFE}" type="presParOf" srcId="{91F07995-46DD-41CD-B556-179119DF1AE4}" destId="{D7FDC6F1-AB95-46EA-93FF-7F82D6DA21FE}" srcOrd="1" destOrd="0" presId="urn:microsoft.com/office/officeart/2005/8/layout/hList3"/>
    <dgm:cxn modelId="{AB20AA73-47B5-41E4-88BD-1B87A5137C74}" type="presParOf" srcId="{91F07995-46DD-41CD-B556-179119DF1AE4}" destId="{B336A90F-1BE4-40A2-A506-A9EFB0934A88}" srcOrd="2" destOrd="0" presId="urn:microsoft.com/office/officeart/2005/8/layout/hList3"/>
    <dgm:cxn modelId="{4A24AB57-380A-41CA-9E6D-E7BDB275E50A}" type="presParOf" srcId="{165F6DC1-D156-4879-8E64-59D3839C776D}" destId="{2A1D5780-91BF-4EF4-8D00-027A91AD17B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FFEC26-2B9E-455F-A06C-84DBAFD012EA}" type="doc">
      <dgm:prSet loTypeId="urn:microsoft.com/office/officeart/2005/8/layout/radial4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DA95B953-ABF1-4E50-882C-C93B8FF7BC83}">
      <dgm:prSet phldrT="[Szöveg]"/>
      <dgm:spPr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hu-HU" dirty="0" smtClean="0"/>
            <a:t>Cél</a:t>
          </a:r>
          <a:endParaRPr lang="hu-HU" dirty="0"/>
        </a:p>
      </dgm:t>
    </dgm:pt>
    <dgm:pt modelId="{EAC3E3AE-335A-4C69-984E-6D4901CDE31B}" type="parTrans" cxnId="{1F787DEC-CE45-4649-8EF2-36261ABD3759}">
      <dgm:prSet/>
      <dgm:spPr/>
      <dgm:t>
        <a:bodyPr/>
        <a:lstStyle/>
        <a:p>
          <a:endParaRPr lang="hu-HU"/>
        </a:p>
      </dgm:t>
    </dgm:pt>
    <dgm:pt modelId="{4CE22199-3320-4551-B10A-602308CF9243}" type="sibTrans" cxnId="{1F787DEC-CE45-4649-8EF2-36261ABD3759}">
      <dgm:prSet/>
      <dgm:spPr/>
      <dgm:t>
        <a:bodyPr/>
        <a:lstStyle/>
        <a:p>
          <a:endParaRPr lang="hu-HU"/>
        </a:p>
      </dgm:t>
    </dgm:pt>
    <dgm:pt modelId="{2E1176EF-7F46-471B-A23E-C70EBBCB075C}">
      <dgm:prSet phldrT="[Szöveg]"/>
      <dgm:spPr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hu-HU" dirty="0" smtClean="0"/>
            <a:t>Hatékonyság növelése</a:t>
          </a:r>
          <a:endParaRPr lang="hu-HU" dirty="0"/>
        </a:p>
      </dgm:t>
    </dgm:pt>
    <dgm:pt modelId="{C38C6932-CB37-4B64-90D3-EB2748EF7150}" type="parTrans" cxnId="{7EE298D5-89E7-4010-8BE9-979CEBF524B0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hu-HU"/>
        </a:p>
      </dgm:t>
    </dgm:pt>
    <dgm:pt modelId="{F786DBDB-3470-4F01-9A85-0DAFD82E1357}" type="sibTrans" cxnId="{7EE298D5-89E7-4010-8BE9-979CEBF524B0}">
      <dgm:prSet/>
      <dgm:spPr/>
      <dgm:t>
        <a:bodyPr/>
        <a:lstStyle/>
        <a:p>
          <a:endParaRPr lang="hu-HU"/>
        </a:p>
      </dgm:t>
    </dgm:pt>
    <dgm:pt modelId="{9F0BB02D-CA3F-4F41-BC43-157E5CA9AB44}">
      <dgm:prSet phldrT="[Szöveg]"/>
      <dgm:spPr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hu-HU" dirty="0" smtClean="0"/>
            <a:t>Munkavállalói munkavédelmi attitűdjeinek változtatása</a:t>
          </a:r>
          <a:endParaRPr lang="hu-HU" dirty="0"/>
        </a:p>
      </dgm:t>
    </dgm:pt>
    <dgm:pt modelId="{F8399B04-EC32-4278-9DBA-5B1FA7789114}" type="parTrans" cxnId="{00645094-2FF9-4D5C-9E4B-25EDD9A9BA9E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hu-HU"/>
        </a:p>
      </dgm:t>
    </dgm:pt>
    <dgm:pt modelId="{19651F41-B054-4BB1-8C1C-279D47C97240}" type="sibTrans" cxnId="{00645094-2FF9-4D5C-9E4B-25EDD9A9BA9E}">
      <dgm:prSet/>
      <dgm:spPr/>
      <dgm:t>
        <a:bodyPr/>
        <a:lstStyle/>
        <a:p>
          <a:endParaRPr lang="hu-HU"/>
        </a:p>
      </dgm:t>
    </dgm:pt>
    <dgm:pt modelId="{68C00803-519C-4072-A338-045CAD494A68}">
      <dgm:prSet phldrT="[Szöveg]"/>
      <dgm:spPr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hu-HU" dirty="0" smtClean="0"/>
            <a:t>Munkavállalók bevonása </a:t>
          </a:r>
        </a:p>
        <a:p>
          <a:r>
            <a:rPr lang="hu-HU" dirty="0" smtClean="0"/>
            <a:t>Kockázatazonosítás</a:t>
          </a:r>
        </a:p>
        <a:p>
          <a:r>
            <a:rPr lang="hu-HU" dirty="0" smtClean="0"/>
            <a:t>Kockázatértékelés</a:t>
          </a:r>
        </a:p>
        <a:p>
          <a:r>
            <a:rPr lang="hu-HU" dirty="0" smtClean="0"/>
            <a:t>Kockázatkezelés</a:t>
          </a:r>
        </a:p>
        <a:p>
          <a:r>
            <a:rPr lang="hu-HU" dirty="0" smtClean="0"/>
            <a:t>Ellenőrzés (ellenőrzöttség)</a:t>
          </a:r>
          <a:endParaRPr lang="hu-HU" dirty="0"/>
        </a:p>
      </dgm:t>
    </dgm:pt>
    <dgm:pt modelId="{D251AF21-C4EB-4AD1-BFC9-772A39ABF841}" type="parTrans" cxnId="{D684A02A-D81F-4DA9-AACD-105B590FD2B9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hu-HU"/>
        </a:p>
      </dgm:t>
    </dgm:pt>
    <dgm:pt modelId="{F47F3F20-2585-448F-B58D-41DE2AAB391F}" type="sibTrans" cxnId="{D684A02A-D81F-4DA9-AACD-105B590FD2B9}">
      <dgm:prSet/>
      <dgm:spPr/>
      <dgm:t>
        <a:bodyPr/>
        <a:lstStyle/>
        <a:p>
          <a:endParaRPr lang="hu-HU"/>
        </a:p>
      </dgm:t>
    </dgm:pt>
    <dgm:pt modelId="{581795BA-DF66-4634-AE28-3E22D7723882}" type="pres">
      <dgm:prSet presAssocID="{87FFEC26-2B9E-455F-A06C-84DBAFD012E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936819E7-4DD5-4530-A968-22CEB35AC75C}" type="pres">
      <dgm:prSet presAssocID="{DA95B953-ABF1-4E50-882C-C93B8FF7BC83}" presName="centerShape" presStyleLbl="node0" presStyleIdx="0" presStyleCnt="1" custLinFactNeighborX="183" custLinFactNeighborY="-658"/>
      <dgm:spPr/>
      <dgm:t>
        <a:bodyPr/>
        <a:lstStyle/>
        <a:p>
          <a:endParaRPr lang="hu-HU"/>
        </a:p>
      </dgm:t>
    </dgm:pt>
    <dgm:pt modelId="{6522CFD4-197C-4EEE-B5C7-264E35D33E2D}" type="pres">
      <dgm:prSet presAssocID="{C38C6932-CB37-4B64-90D3-EB2748EF7150}" presName="parTrans" presStyleLbl="bgSibTrans2D1" presStyleIdx="0" presStyleCnt="3"/>
      <dgm:spPr/>
      <dgm:t>
        <a:bodyPr/>
        <a:lstStyle/>
        <a:p>
          <a:endParaRPr lang="hu-HU"/>
        </a:p>
      </dgm:t>
    </dgm:pt>
    <dgm:pt modelId="{32A39FBA-659A-4590-B2BA-21A778A4F782}" type="pres">
      <dgm:prSet presAssocID="{2E1176EF-7F46-471B-A23E-C70EBBCB075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3D942D6-15F0-458D-A02F-D225B6CE2D18}" type="pres">
      <dgm:prSet presAssocID="{F8399B04-EC32-4278-9DBA-5B1FA7789114}" presName="parTrans" presStyleLbl="bgSibTrans2D1" presStyleIdx="1" presStyleCnt="3"/>
      <dgm:spPr/>
      <dgm:t>
        <a:bodyPr/>
        <a:lstStyle/>
        <a:p>
          <a:endParaRPr lang="hu-HU"/>
        </a:p>
      </dgm:t>
    </dgm:pt>
    <dgm:pt modelId="{7358AA09-81E8-4226-BE46-FE73299DC146}" type="pres">
      <dgm:prSet presAssocID="{9F0BB02D-CA3F-4F41-BC43-157E5CA9AB4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932AEBD-6E9B-4E61-B397-3AD7B2D5BE13}" type="pres">
      <dgm:prSet presAssocID="{D251AF21-C4EB-4AD1-BFC9-772A39ABF841}" presName="parTrans" presStyleLbl="bgSibTrans2D1" presStyleIdx="2" presStyleCnt="3"/>
      <dgm:spPr/>
      <dgm:t>
        <a:bodyPr/>
        <a:lstStyle/>
        <a:p>
          <a:endParaRPr lang="hu-HU"/>
        </a:p>
      </dgm:t>
    </dgm:pt>
    <dgm:pt modelId="{8E60AA6B-D8B8-48B6-A97E-5EEAFF3642EF}" type="pres">
      <dgm:prSet presAssocID="{68C00803-519C-4072-A338-045CAD494A68}" presName="node" presStyleLbl="node1" presStyleIdx="2" presStyleCnt="3" custRadScaleRad="100230" custRadScaleInc="-27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1044FF9A-3F55-412C-AF5A-D2E29FAD0FD3}" type="presOf" srcId="{2E1176EF-7F46-471B-A23E-C70EBBCB075C}" destId="{32A39FBA-659A-4590-B2BA-21A778A4F782}" srcOrd="0" destOrd="0" presId="urn:microsoft.com/office/officeart/2005/8/layout/radial4"/>
    <dgm:cxn modelId="{353050AB-244B-4735-8A5D-4E78D7A9A821}" type="presOf" srcId="{C38C6932-CB37-4B64-90D3-EB2748EF7150}" destId="{6522CFD4-197C-4EEE-B5C7-264E35D33E2D}" srcOrd="0" destOrd="0" presId="urn:microsoft.com/office/officeart/2005/8/layout/radial4"/>
    <dgm:cxn modelId="{AEBDA481-3155-4A98-A81B-56B28F60DA33}" type="presOf" srcId="{D251AF21-C4EB-4AD1-BFC9-772A39ABF841}" destId="{0932AEBD-6E9B-4E61-B397-3AD7B2D5BE13}" srcOrd="0" destOrd="0" presId="urn:microsoft.com/office/officeart/2005/8/layout/radial4"/>
    <dgm:cxn modelId="{D684A02A-D81F-4DA9-AACD-105B590FD2B9}" srcId="{DA95B953-ABF1-4E50-882C-C93B8FF7BC83}" destId="{68C00803-519C-4072-A338-045CAD494A68}" srcOrd="2" destOrd="0" parTransId="{D251AF21-C4EB-4AD1-BFC9-772A39ABF841}" sibTransId="{F47F3F20-2585-448F-B58D-41DE2AAB391F}"/>
    <dgm:cxn modelId="{10ED020B-7A6B-424E-9A6A-650254D75BBD}" type="presOf" srcId="{68C00803-519C-4072-A338-045CAD494A68}" destId="{8E60AA6B-D8B8-48B6-A97E-5EEAFF3642EF}" srcOrd="0" destOrd="0" presId="urn:microsoft.com/office/officeart/2005/8/layout/radial4"/>
    <dgm:cxn modelId="{1F787DEC-CE45-4649-8EF2-36261ABD3759}" srcId="{87FFEC26-2B9E-455F-A06C-84DBAFD012EA}" destId="{DA95B953-ABF1-4E50-882C-C93B8FF7BC83}" srcOrd="0" destOrd="0" parTransId="{EAC3E3AE-335A-4C69-984E-6D4901CDE31B}" sibTransId="{4CE22199-3320-4551-B10A-602308CF9243}"/>
    <dgm:cxn modelId="{2B7CF953-5ECA-4F04-B045-6033EA03F979}" type="presOf" srcId="{F8399B04-EC32-4278-9DBA-5B1FA7789114}" destId="{F3D942D6-15F0-458D-A02F-D225B6CE2D18}" srcOrd="0" destOrd="0" presId="urn:microsoft.com/office/officeart/2005/8/layout/radial4"/>
    <dgm:cxn modelId="{1862BE06-22E6-4A0F-8A96-5680F049A132}" type="presOf" srcId="{DA95B953-ABF1-4E50-882C-C93B8FF7BC83}" destId="{936819E7-4DD5-4530-A968-22CEB35AC75C}" srcOrd="0" destOrd="0" presId="urn:microsoft.com/office/officeart/2005/8/layout/radial4"/>
    <dgm:cxn modelId="{00645094-2FF9-4D5C-9E4B-25EDD9A9BA9E}" srcId="{DA95B953-ABF1-4E50-882C-C93B8FF7BC83}" destId="{9F0BB02D-CA3F-4F41-BC43-157E5CA9AB44}" srcOrd="1" destOrd="0" parTransId="{F8399B04-EC32-4278-9DBA-5B1FA7789114}" sibTransId="{19651F41-B054-4BB1-8C1C-279D47C97240}"/>
    <dgm:cxn modelId="{6685E099-DE43-4E9E-B52C-77F936EE702B}" type="presOf" srcId="{87FFEC26-2B9E-455F-A06C-84DBAFD012EA}" destId="{581795BA-DF66-4634-AE28-3E22D7723882}" srcOrd="0" destOrd="0" presId="urn:microsoft.com/office/officeart/2005/8/layout/radial4"/>
    <dgm:cxn modelId="{84DA05DE-12EE-4073-BAE5-AA7062971661}" type="presOf" srcId="{9F0BB02D-CA3F-4F41-BC43-157E5CA9AB44}" destId="{7358AA09-81E8-4226-BE46-FE73299DC146}" srcOrd="0" destOrd="0" presId="urn:microsoft.com/office/officeart/2005/8/layout/radial4"/>
    <dgm:cxn modelId="{7EE298D5-89E7-4010-8BE9-979CEBF524B0}" srcId="{DA95B953-ABF1-4E50-882C-C93B8FF7BC83}" destId="{2E1176EF-7F46-471B-A23E-C70EBBCB075C}" srcOrd="0" destOrd="0" parTransId="{C38C6932-CB37-4B64-90D3-EB2748EF7150}" sibTransId="{F786DBDB-3470-4F01-9A85-0DAFD82E1357}"/>
    <dgm:cxn modelId="{D9EFEA1C-ED70-49E3-9E32-43F97576C5C4}" type="presParOf" srcId="{581795BA-DF66-4634-AE28-3E22D7723882}" destId="{936819E7-4DD5-4530-A968-22CEB35AC75C}" srcOrd="0" destOrd="0" presId="urn:microsoft.com/office/officeart/2005/8/layout/radial4"/>
    <dgm:cxn modelId="{C5EEADDC-82FF-4F5D-86FB-B809536C5365}" type="presParOf" srcId="{581795BA-DF66-4634-AE28-3E22D7723882}" destId="{6522CFD4-197C-4EEE-B5C7-264E35D33E2D}" srcOrd="1" destOrd="0" presId="urn:microsoft.com/office/officeart/2005/8/layout/radial4"/>
    <dgm:cxn modelId="{8BAD9D8B-FBDC-434C-A74E-39DEF17CD26D}" type="presParOf" srcId="{581795BA-DF66-4634-AE28-3E22D7723882}" destId="{32A39FBA-659A-4590-B2BA-21A778A4F782}" srcOrd="2" destOrd="0" presId="urn:microsoft.com/office/officeart/2005/8/layout/radial4"/>
    <dgm:cxn modelId="{0A672C38-A8B6-45EB-B4EE-0DDD47B0F256}" type="presParOf" srcId="{581795BA-DF66-4634-AE28-3E22D7723882}" destId="{F3D942D6-15F0-458D-A02F-D225B6CE2D18}" srcOrd="3" destOrd="0" presId="urn:microsoft.com/office/officeart/2005/8/layout/radial4"/>
    <dgm:cxn modelId="{25E2531D-B770-4535-A72C-782FD4A7FBD9}" type="presParOf" srcId="{581795BA-DF66-4634-AE28-3E22D7723882}" destId="{7358AA09-81E8-4226-BE46-FE73299DC146}" srcOrd="4" destOrd="0" presId="urn:microsoft.com/office/officeart/2005/8/layout/radial4"/>
    <dgm:cxn modelId="{C1307966-CDFA-4A11-8C12-855009C99BA4}" type="presParOf" srcId="{581795BA-DF66-4634-AE28-3E22D7723882}" destId="{0932AEBD-6E9B-4E61-B397-3AD7B2D5BE13}" srcOrd="5" destOrd="0" presId="urn:microsoft.com/office/officeart/2005/8/layout/radial4"/>
    <dgm:cxn modelId="{5562E8EB-20F9-4242-B89D-15B9F0977142}" type="presParOf" srcId="{581795BA-DF66-4634-AE28-3E22D7723882}" destId="{8E60AA6B-D8B8-48B6-A97E-5EEAFF3642EF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E89277-3C35-4DC5-A35C-F52101A7BFD0}" type="doc">
      <dgm:prSet loTypeId="urn:microsoft.com/office/officeart/2005/8/layout/venn2" loCatId="relationship" qsTypeId="urn:microsoft.com/office/officeart/2005/8/quickstyle/3d4" qsCatId="3D" csTypeId="urn:microsoft.com/office/officeart/2005/8/colors/accent6_4" csCatId="accent6" phldr="1"/>
      <dgm:spPr/>
      <dgm:t>
        <a:bodyPr/>
        <a:lstStyle/>
        <a:p>
          <a:endParaRPr lang="hu-HU"/>
        </a:p>
      </dgm:t>
    </dgm:pt>
    <dgm:pt modelId="{6661A00E-47FC-4C19-B59C-3C20E40023BF}">
      <dgm:prSet phldrT="[Szöveg]" custT="1"/>
      <dgm:spPr/>
      <dgm:t>
        <a:bodyPr/>
        <a:lstStyle/>
        <a:p>
          <a:r>
            <a:rPr lang="hu-HU" sz="1400" b="1" dirty="0" smtClean="0"/>
            <a:t>Figyelt, megértette, elfogadta</a:t>
          </a:r>
          <a:endParaRPr lang="hu-HU" sz="1400" b="1" dirty="0"/>
        </a:p>
      </dgm:t>
    </dgm:pt>
    <dgm:pt modelId="{923155F7-04FA-4599-9645-B73C7FFB3FCE}" type="parTrans" cxnId="{8899F165-CEF6-4EE3-AABA-C47A500AFCEA}">
      <dgm:prSet/>
      <dgm:spPr/>
      <dgm:t>
        <a:bodyPr/>
        <a:lstStyle/>
        <a:p>
          <a:endParaRPr lang="hu-HU"/>
        </a:p>
      </dgm:t>
    </dgm:pt>
    <dgm:pt modelId="{9C67E97F-61AD-44D0-A2AE-F83827D3AFDB}" type="sibTrans" cxnId="{8899F165-CEF6-4EE3-AABA-C47A500AFCEA}">
      <dgm:prSet/>
      <dgm:spPr/>
      <dgm:t>
        <a:bodyPr/>
        <a:lstStyle/>
        <a:p>
          <a:endParaRPr lang="hu-HU"/>
        </a:p>
      </dgm:t>
    </dgm:pt>
    <dgm:pt modelId="{80A1A16F-EA2C-489D-8350-565DF032695D}">
      <dgm:prSet phldrT="[Szöveg]" custT="1"/>
      <dgm:spPr/>
      <dgm:t>
        <a:bodyPr/>
        <a:lstStyle/>
        <a:p>
          <a:r>
            <a:rPr lang="hu-HU" sz="1400" b="1" dirty="0" smtClean="0"/>
            <a:t>Figyelt, de nem tud azonosulni a  hallottakkal</a:t>
          </a:r>
          <a:endParaRPr lang="hu-HU" sz="1400" b="1" dirty="0"/>
        </a:p>
      </dgm:t>
    </dgm:pt>
    <dgm:pt modelId="{AE54282C-980E-4975-96EB-BE0390130116}" type="parTrans" cxnId="{671456C0-7A10-4463-BA2A-DD6687AA5C2D}">
      <dgm:prSet/>
      <dgm:spPr/>
      <dgm:t>
        <a:bodyPr/>
        <a:lstStyle/>
        <a:p>
          <a:endParaRPr lang="hu-HU"/>
        </a:p>
      </dgm:t>
    </dgm:pt>
    <dgm:pt modelId="{DC21198A-3FB6-4728-8266-4DDA7888A7B2}" type="sibTrans" cxnId="{671456C0-7A10-4463-BA2A-DD6687AA5C2D}">
      <dgm:prSet/>
      <dgm:spPr/>
      <dgm:t>
        <a:bodyPr/>
        <a:lstStyle/>
        <a:p>
          <a:endParaRPr lang="hu-HU"/>
        </a:p>
      </dgm:t>
    </dgm:pt>
    <dgm:pt modelId="{1D31A8D1-32A0-4110-B750-83464069A30B}">
      <dgm:prSet phldrT="[Szöveg]" custT="1"/>
      <dgm:spPr/>
      <dgm:t>
        <a:bodyPr/>
        <a:lstStyle/>
        <a:p>
          <a:r>
            <a:rPr lang="hu-HU" sz="1400" b="1" dirty="0" smtClean="0"/>
            <a:t>Csak részletekre emlékszik </a:t>
          </a:r>
          <a:endParaRPr lang="hu-HU" sz="1400" b="1" dirty="0"/>
        </a:p>
      </dgm:t>
    </dgm:pt>
    <dgm:pt modelId="{38B5BC66-D342-4CD9-93AA-65847503EFFA}" type="parTrans" cxnId="{3CCFCA65-2DF1-4E68-B505-6B905386FFFF}">
      <dgm:prSet/>
      <dgm:spPr/>
      <dgm:t>
        <a:bodyPr/>
        <a:lstStyle/>
        <a:p>
          <a:endParaRPr lang="hu-HU"/>
        </a:p>
      </dgm:t>
    </dgm:pt>
    <dgm:pt modelId="{DC6C4F24-7420-4A28-8119-88D5BD587CC4}" type="sibTrans" cxnId="{3CCFCA65-2DF1-4E68-B505-6B905386FFFF}">
      <dgm:prSet/>
      <dgm:spPr/>
      <dgm:t>
        <a:bodyPr/>
        <a:lstStyle/>
        <a:p>
          <a:endParaRPr lang="hu-HU"/>
        </a:p>
      </dgm:t>
    </dgm:pt>
    <dgm:pt modelId="{F4E5FAD2-882C-4DE6-B90C-46FA17A0AE3F}">
      <dgm:prSet phldrT="[Szöveg]" custT="1"/>
      <dgm:spPr/>
      <dgm:t>
        <a:bodyPr/>
        <a:lstStyle/>
        <a:p>
          <a:r>
            <a:rPr lang="hu-HU" sz="1400" b="1" dirty="0" smtClean="0"/>
            <a:t>Nem figyelt, semmire sem emlékszik</a:t>
          </a:r>
          <a:endParaRPr lang="hu-HU" sz="1400" b="1" dirty="0"/>
        </a:p>
      </dgm:t>
    </dgm:pt>
    <dgm:pt modelId="{705781A2-EAA5-4F4A-85D3-B054838B7FD2}" type="parTrans" cxnId="{7EEC46BF-057A-43C6-AEA3-3EF396101D59}">
      <dgm:prSet/>
      <dgm:spPr/>
      <dgm:t>
        <a:bodyPr/>
        <a:lstStyle/>
        <a:p>
          <a:endParaRPr lang="hu-HU"/>
        </a:p>
      </dgm:t>
    </dgm:pt>
    <dgm:pt modelId="{10DAF6CB-1463-4092-B661-B2784B29CADE}" type="sibTrans" cxnId="{7EEC46BF-057A-43C6-AEA3-3EF396101D59}">
      <dgm:prSet/>
      <dgm:spPr/>
      <dgm:t>
        <a:bodyPr/>
        <a:lstStyle/>
        <a:p>
          <a:endParaRPr lang="hu-HU"/>
        </a:p>
      </dgm:t>
    </dgm:pt>
    <dgm:pt modelId="{130B9C71-2C70-410A-BE26-DD522058DBE0}" type="pres">
      <dgm:prSet presAssocID="{09E89277-3C35-4DC5-A35C-F52101A7BFD0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412FD15C-612E-4F06-A8A9-5C25BA6F3DD2}" type="pres">
      <dgm:prSet presAssocID="{09E89277-3C35-4DC5-A35C-F52101A7BFD0}" presName="comp1" presStyleCnt="0"/>
      <dgm:spPr/>
    </dgm:pt>
    <dgm:pt modelId="{3D46FA3F-E7C4-4007-8480-7FBD53A06DE7}" type="pres">
      <dgm:prSet presAssocID="{09E89277-3C35-4DC5-A35C-F52101A7BFD0}" presName="circle1" presStyleLbl="node1" presStyleIdx="0" presStyleCnt="4"/>
      <dgm:spPr/>
      <dgm:t>
        <a:bodyPr/>
        <a:lstStyle/>
        <a:p>
          <a:endParaRPr lang="hu-HU"/>
        </a:p>
      </dgm:t>
    </dgm:pt>
    <dgm:pt modelId="{C5F25054-9C89-4F03-A5AD-1FB8D64181B4}" type="pres">
      <dgm:prSet presAssocID="{09E89277-3C35-4DC5-A35C-F52101A7BFD0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F5EAD84-DD7D-4721-9501-729EBFD48716}" type="pres">
      <dgm:prSet presAssocID="{09E89277-3C35-4DC5-A35C-F52101A7BFD0}" presName="comp2" presStyleCnt="0"/>
      <dgm:spPr/>
    </dgm:pt>
    <dgm:pt modelId="{10AC76C5-4353-4004-95B9-87B4B2E4BEBA}" type="pres">
      <dgm:prSet presAssocID="{09E89277-3C35-4DC5-A35C-F52101A7BFD0}" presName="circle2" presStyleLbl="node1" presStyleIdx="1" presStyleCnt="4"/>
      <dgm:spPr/>
      <dgm:t>
        <a:bodyPr/>
        <a:lstStyle/>
        <a:p>
          <a:endParaRPr lang="hu-HU"/>
        </a:p>
      </dgm:t>
    </dgm:pt>
    <dgm:pt modelId="{5D015B14-B3C3-4BE8-BFB7-599EC8D1FE6F}" type="pres">
      <dgm:prSet presAssocID="{09E89277-3C35-4DC5-A35C-F52101A7BFD0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B0FBE5D-1EB5-4C68-8486-2C4736F9AE89}" type="pres">
      <dgm:prSet presAssocID="{09E89277-3C35-4DC5-A35C-F52101A7BFD0}" presName="comp3" presStyleCnt="0"/>
      <dgm:spPr/>
    </dgm:pt>
    <dgm:pt modelId="{EDDB4D17-E176-4292-8A51-2BD3F35EFB48}" type="pres">
      <dgm:prSet presAssocID="{09E89277-3C35-4DC5-A35C-F52101A7BFD0}" presName="circle3" presStyleLbl="node1" presStyleIdx="2" presStyleCnt="4"/>
      <dgm:spPr/>
      <dgm:t>
        <a:bodyPr/>
        <a:lstStyle/>
        <a:p>
          <a:endParaRPr lang="hu-HU"/>
        </a:p>
      </dgm:t>
    </dgm:pt>
    <dgm:pt modelId="{DF0F1C43-2BAA-4817-86AA-F6724ED05BB3}" type="pres">
      <dgm:prSet presAssocID="{09E89277-3C35-4DC5-A35C-F52101A7BFD0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D60DCAB-621A-421B-9A64-3F75B7FABE1F}" type="pres">
      <dgm:prSet presAssocID="{09E89277-3C35-4DC5-A35C-F52101A7BFD0}" presName="comp4" presStyleCnt="0"/>
      <dgm:spPr/>
    </dgm:pt>
    <dgm:pt modelId="{4D9DC1AC-8287-4198-AD37-D5394B593C3A}" type="pres">
      <dgm:prSet presAssocID="{09E89277-3C35-4DC5-A35C-F52101A7BFD0}" presName="circle4" presStyleLbl="node1" presStyleIdx="3" presStyleCnt="4"/>
      <dgm:spPr/>
      <dgm:t>
        <a:bodyPr/>
        <a:lstStyle/>
        <a:p>
          <a:endParaRPr lang="hu-HU"/>
        </a:p>
      </dgm:t>
    </dgm:pt>
    <dgm:pt modelId="{A795DF05-FE55-4886-8845-3F9B611E8C88}" type="pres">
      <dgm:prSet presAssocID="{09E89277-3C35-4DC5-A35C-F52101A7BFD0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4F5E2F5D-508B-493C-911C-8FED9FF6B56A}" type="presOf" srcId="{6661A00E-47FC-4C19-B59C-3C20E40023BF}" destId="{3D46FA3F-E7C4-4007-8480-7FBD53A06DE7}" srcOrd="0" destOrd="0" presId="urn:microsoft.com/office/officeart/2005/8/layout/venn2"/>
    <dgm:cxn modelId="{3CCFCA65-2DF1-4E68-B505-6B905386FFFF}" srcId="{09E89277-3C35-4DC5-A35C-F52101A7BFD0}" destId="{1D31A8D1-32A0-4110-B750-83464069A30B}" srcOrd="2" destOrd="0" parTransId="{38B5BC66-D342-4CD9-93AA-65847503EFFA}" sibTransId="{DC6C4F24-7420-4A28-8119-88D5BD587CC4}"/>
    <dgm:cxn modelId="{8899F165-CEF6-4EE3-AABA-C47A500AFCEA}" srcId="{09E89277-3C35-4DC5-A35C-F52101A7BFD0}" destId="{6661A00E-47FC-4C19-B59C-3C20E40023BF}" srcOrd="0" destOrd="0" parTransId="{923155F7-04FA-4599-9645-B73C7FFB3FCE}" sibTransId="{9C67E97F-61AD-44D0-A2AE-F83827D3AFDB}"/>
    <dgm:cxn modelId="{07E6DF66-97F4-4513-AAAD-A6A519F902A7}" type="presOf" srcId="{F4E5FAD2-882C-4DE6-B90C-46FA17A0AE3F}" destId="{4D9DC1AC-8287-4198-AD37-D5394B593C3A}" srcOrd="0" destOrd="0" presId="urn:microsoft.com/office/officeart/2005/8/layout/venn2"/>
    <dgm:cxn modelId="{FCA84747-BA12-40D2-955C-21480027252D}" type="presOf" srcId="{80A1A16F-EA2C-489D-8350-565DF032695D}" destId="{10AC76C5-4353-4004-95B9-87B4B2E4BEBA}" srcOrd="0" destOrd="0" presId="urn:microsoft.com/office/officeart/2005/8/layout/venn2"/>
    <dgm:cxn modelId="{671456C0-7A10-4463-BA2A-DD6687AA5C2D}" srcId="{09E89277-3C35-4DC5-A35C-F52101A7BFD0}" destId="{80A1A16F-EA2C-489D-8350-565DF032695D}" srcOrd="1" destOrd="0" parTransId="{AE54282C-980E-4975-96EB-BE0390130116}" sibTransId="{DC21198A-3FB6-4728-8266-4DDA7888A7B2}"/>
    <dgm:cxn modelId="{11EE2636-88C5-4EA9-8791-5B3C0EE56C42}" type="presOf" srcId="{1D31A8D1-32A0-4110-B750-83464069A30B}" destId="{EDDB4D17-E176-4292-8A51-2BD3F35EFB48}" srcOrd="0" destOrd="0" presId="urn:microsoft.com/office/officeart/2005/8/layout/venn2"/>
    <dgm:cxn modelId="{F6AD2AB6-D5DB-4268-BB3C-B893C5651D3B}" type="presOf" srcId="{6661A00E-47FC-4C19-B59C-3C20E40023BF}" destId="{C5F25054-9C89-4F03-A5AD-1FB8D64181B4}" srcOrd="1" destOrd="0" presId="urn:microsoft.com/office/officeart/2005/8/layout/venn2"/>
    <dgm:cxn modelId="{28ACC3DE-3DE9-49FE-9D51-DFE7AA8887F9}" type="presOf" srcId="{80A1A16F-EA2C-489D-8350-565DF032695D}" destId="{5D015B14-B3C3-4BE8-BFB7-599EC8D1FE6F}" srcOrd="1" destOrd="0" presId="urn:microsoft.com/office/officeart/2005/8/layout/venn2"/>
    <dgm:cxn modelId="{24110F41-7245-4D8B-843D-91DB901CD913}" type="presOf" srcId="{09E89277-3C35-4DC5-A35C-F52101A7BFD0}" destId="{130B9C71-2C70-410A-BE26-DD522058DBE0}" srcOrd="0" destOrd="0" presId="urn:microsoft.com/office/officeart/2005/8/layout/venn2"/>
    <dgm:cxn modelId="{7EEC46BF-057A-43C6-AEA3-3EF396101D59}" srcId="{09E89277-3C35-4DC5-A35C-F52101A7BFD0}" destId="{F4E5FAD2-882C-4DE6-B90C-46FA17A0AE3F}" srcOrd="3" destOrd="0" parTransId="{705781A2-EAA5-4F4A-85D3-B054838B7FD2}" sibTransId="{10DAF6CB-1463-4092-B661-B2784B29CADE}"/>
    <dgm:cxn modelId="{0C48ABDF-F11B-4968-A65F-4397B14BD976}" type="presOf" srcId="{1D31A8D1-32A0-4110-B750-83464069A30B}" destId="{DF0F1C43-2BAA-4817-86AA-F6724ED05BB3}" srcOrd="1" destOrd="0" presId="urn:microsoft.com/office/officeart/2005/8/layout/venn2"/>
    <dgm:cxn modelId="{70C9A4C5-BA6D-4532-BE1E-3B8354D62251}" type="presOf" srcId="{F4E5FAD2-882C-4DE6-B90C-46FA17A0AE3F}" destId="{A795DF05-FE55-4886-8845-3F9B611E8C88}" srcOrd="1" destOrd="0" presId="urn:microsoft.com/office/officeart/2005/8/layout/venn2"/>
    <dgm:cxn modelId="{239F2C4E-CAEC-4AEC-9CB5-CB23081CB1E8}" type="presParOf" srcId="{130B9C71-2C70-410A-BE26-DD522058DBE0}" destId="{412FD15C-612E-4F06-A8A9-5C25BA6F3DD2}" srcOrd="0" destOrd="0" presId="urn:microsoft.com/office/officeart/2005/8/layout/venn2"/>
    <dgm:cxn modelId="{BFDFA62A-10EF-4900-9FC0-9DEFCEFD4FCB}" type="presParOf" srcId="{412FD15C-612E-4F06-A8A9-5C25BA6F3DD2}" destId="{3D46FA3F-E7C4-4007-8480-7FBD53A06DE7}" srcOrd="0" destOrd="0" presId="urn:microsoft.com/office/officeart/2005/8/layout/venn2"/>
    <dgm:cxn modelId="{724BE975-5D6C-45CF-B900-8598486968D7}" type="presParOf" srcId="{412FD15C-612E-4F06-A8A9-5C25BA6F3DD2}" destId="{C5F25054-9C89-4F03-A5AD-1FB8D64181B4}" srcOrd="1" destOrd="0" presId="urn:microsoft.com/office/officeart/2005/8/layout/venn2"/>
    <dgm:cxn modelId="{42B121D7-C985-4DB1-9471-AAF11C7FE54C}" type="presParOf" srcId="{130B9C71-2C70-410A-BE26-DD522058DBE0}" destId="{8F5EAD84-DD7D-4721-9501-729EBFD48716}" srcOrd="1" destOrd="0" presId="urn:microsoft.com/office/officeart/2005/8/layout/venn2"/>
    <dgm:cxn modelId="{129BFE0D-1618-4EDF-8F81-C7FF858BCA0E}" type="presParOf" srcId="{8F5EAD84-DD7D-4721-9501-729EBFD48716}" destId="{10AC76C5-4353-4004-95B9-87B4B2E4BEBA}" srcOrd="0" destOrd="0" presId="urn:microsoft.com/office/officeart/2005/8/layout/venn2"/>
    <dgm:cxn modelId="{0A11635A-AA75-42F8-936E-F3B6497C2019}" type="presParOf" srcId="{8F5EAD84-DD7D-4721-9501-729EBFD48716}" destId="{5D015B14-B3C3-4BE8-BFB7-599EC8D1FE6F}" srcOrd="1" destOrd="0" presId="urn:microsoft.com/office/officeart/2005/8/layout/venn2"/>
    <dgm:cxn modelId="{F774F116-6828-49A0-A051-40BB07866079}" type="presParOf" srcId="{130B9C71-2C70-410A-BE26-DD522058DBE0}" destId="{9B0FBE5D-1EB5-4C68-8486-2C4736F9AE89}" srcOrd="2" destOrd="0" presId="urn:microsoft.com/office/officeart/2005/8/layout/venn2"/>
    <dgm:cxn modelId="{7CF13BD2-1786-46BD-BCA6-2C333F52F7B2}" type="presParOf" srcId="{9B0FBE5D-1EB5-4C68-8486-2C4736F9AE89}" destId="{EDDB4D17-E176-4292-8A51-2BD3F35EFB48}" srcOrd="0" destOrd="0" presId="urn:microsoft.com/office/officeart/2005/8/layout/venn2"/>
    <dgm:cxn modelId="{2F747CE0-E94D-46EE-9CED-790B48C50422}" type="presParOf" srcId="{9B0FBE5D-1EB5-4C68-8486-2C4736F9AE89}" destId="{DF0F1C43-2BAA-4817-86AA-F6724ED05BB3}" srcOrd="1" destOrd="0" presId="urn:microsoft.com/office/officeart/2005/8/layout/venn2"/>
    <dgm:cxn modelId="{00BE1DB7-E9C2-4F00-B18E-6CF5A87F604B}" type="presParOf" srcId="{130B9C71-2C70-410A-BE26-DD522058DBE0}" destId="{FD60DCAB-621A-421B-9A64-3F75B7FABE1F}" srcOrd="3" destOrd="0" presId="urn:microsoft.com/office/officeart/2005/8/layout/venn2"/>
    <dgm:cxn modelId="{CE39C47B-278A-4EFB-B8A5-1E15DCCF907A}" type="presParOf" srcId="{FD60DCAB-621A-421B-9A64-3F75B7FABE1F}" destId="{4D9DC1AC-8287-4198-AD37-D5394B593C3A}" srcOrd="0" destOrd="0" presId="urn:microsoft.com/office/officeart/2005/8/layout/venn2"/>
    <dgm:cxn modelId="{71A0EA4A-D535-4166-984A-7411AFE2AB4E}" type="presParOf" srcId="{FD60DCAB-621A-421B-9A64-3F75B7FABE1F}" destId="{A795DF05-FE55-4886-8845-3F9B611E8C88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3413EB2-C115-4083-B29E-9693B8E9EFD4}" type="doc">
      <dgm:prSet loTypeId="urn:microsoft.com/office/officeart/2005/8/layout/bProcess4" loCatId="process" qsTypeId="urn:microsoft.com/office/officeart/2005/8/quickstyle/3d7" qsCatId="3D" csTypeId="urn:microsoft.com/office/officeart/2005/8/colors/accent6_4" csCatId="accent6" phldr="1"/>
      <dgm:spPr/>
      <dgm:t>
        <a:bodyPr/>
        <a:lstStyle/>
        <a:p>
          <a:endParaRPr lang="hu-HU"/>
        </a:p>
      </dgm:t>
    </dgm:pt>
    <dgm:pt modelId="{3CF34435-010E-4B05-82AF-ABCC605619A4}">
      <dgm:prSet phldrT="[Szöveg]" custT="1"/>
      <dgm:spPr/>
      <dgm:t>
        <a:bodyPr/>
        <a:lstStyle/>
        <a:p>
          <a:r>
            <a:rPr lang="hu-HU" sz="2400" dirty="0" smtClean="0"/>
            <a:t>Adó</a:t>
          </a:r>
        </a:p>
        <a:p>
          <a:r>
            <a:rPr lang="hu-HU" sz="1000" dirty="0" smtClean="0"/>
            <a:t> (Az üzenet kibocsátója, kódolója)</a:t>
          </a:r>
          <a:endParaRPr lang="hu-HU" sz="1000" dirty="0"/>
        </a:p>
      </dgm:t>
    </dgm:pt>
    <dgm:pt modelId="{86122A40-CA7D-4A8E-8BC5-536638A7AE16}" type="parTrans" cxnId="{DA51DAB7-2FD8-47CA-B1F2-B107C8BFE70A}">
      <dgm:prSet/>
      <dgm:spPr/>
      <dgm:t>
        <a:bodyPr/>
        <a:lstStyle/>
        <a:p>
          <a:endParaRPr lang="hu-HU"/>
        </a:p>
      </dgm:t>
    </dgm:pt>
    <dgm:pt modelId="{6B3C7DF1-0DEB-4965-9F1F-897D2C0348F4}" type="sibTrans" cxnId="{DA51DAB7-2FD8-47CA-B1F2-B107C8BFE70A}">
      <dgm:prSet/>
      <dgm:spPr/>
      <dgm:t>
        <a:bodyPr/>
        <a:lstStyle/>
        <a:p>
          <a:endParaRPr lang="hu-HU"/>
        </a:p>
      </dgm:t>
    </dgm:pt>
    <dgm:pt modelId="{D0917DD7-34FB-4717-B3E5-9F32CC41B747}">
      <dgm:prSet phldrT="[Szöveg]" custT="1"/>
      <dgm:spPr/>
      <dgm:t>
        <a:bodyPr/>
        <a:lstStyle/>
        <a:p>
          <a:r>
            <a:rPr lang="hu-HU" sz="2400" dirty="0" smtClean="0"/>
            <a:t>Vevő</a:t>
          </a:r>
        </a:p>
        <a:p>
          <a:r>
            <a:rPr lang="hu-HU" sz="2400" dirty="0" smtClean="0"/>
            <a:t> </a:t>
          </a:r>
          <a:r>
            <a:rPr lang="hu-HU" sz="1000" dirty="0" smtClean="0"/>
            <a:t>(Az üzenet befogadója, dekódolója)</a:t>
          </a:r>
          <a:endParaRPr lang="hu-HU" sz="1000" dirty="0"/>
        </a:p>
      </dgm:t>
    </dgm:pt>
    <dgm:pt modelId="{E77F67F5-29EE-41FF-8BAA-7EA0A7277E9C}" type="parTrans" cxnId="{22307208-9D4E-4267-B1E9-2F9DCF812076}">
      <dgm:prSet/>
      <dgm:spPr/>
      <dgm:t>
        <a:bodyPr/>
        <a:lstStyle/>
        <a:p>
          <a:endParaRPr lang="hu-HU"/>
        </a:p>
      </dgm:t>
    </dgm:pt>
    <dgm:pt modelId="{B1AD1D4C-8CA4-4173-919D-5893483F3A1E}" type="sibTrans" cxnId="{22307208-9D4E-4267-B1E9-2F9DCF812076}">
      <dgm:prSet/>
      <dgm:spPr/>
      <dgm:t>
        <a:bodyPr/>
        <a:lstStyle/>
        <a:p>
          <a:endParaRPr lang="hu-HU"/>
        </a:p>
      </dgm:t>
    </dgm:pt>
    <dgm:pt modelId="{316B77D3-88E0-4E04-87B8-BE7F48754147}">
      <dgm:prSet phldrT="[Szöveg]" custT="1"/>
      <dgm:spPr/>
      <dgm:t>
        <a:bodyPr/>
        <a:lstStyle/>
        <a:p>
          <a:r>
            <a:rPr lang="hu-HU" sz="2400" dirty="0" smtClean="0"/>
            <a:t>Jel</a:t>
          </a:r>
        </a:p>
        <a:p>
          <a:r>
            <a:rPr lang="hu-HU" sz="1000" dirty="0" smtClean="0"/>
            <a:t> (Az üzenetek ebből állnak: hang, betű, írásjel, stb.)</a:t>
          </a:r>
          <a:endParaRPr lang="hu-HU" sz="1000" dirty="0"/>
        </a:p>
      </dgm:t>
    </dgm:pt>
    <dgm:pt modelId="{6DE2A6E6-AD27-458B-83A5-FA3415575AE1}" type="parTrans" cxnId="{04019615-1DBB-407C-88C5-6B0AE1E32E90}">
      <dgm:prSet/>
      <dgm:spPr/>
      <dgm:t>
        <a:bodyPr/>
        <a:lstStyle/>
        <a:p>
          <a:endParaRPr lang="hu-HU"/>
        </a:p>
      </dgm:t>
    </dgm:pt>
    <dgm:pt modelId="{77F700C2-AD27-4BBC-9F3A-82E82E991ED9}" type="sibTrans" cxnId="{04019615-1DBB-407C-88C5-6B0AE1E32E90}">
      <dgm:prSet/>
      <dgm:spPr/>
      <dgm:t>
        <a:bodyPr/>
        <a:lstStyle/>
        <a:p>
          <a:endParaRPr lang="hu-HU"/>
        </a:p>
      </dgm:t>
    </dgm:pt>
    <dgm:pt modelId="{631DCAFC-99DC-4A16-BF25-3480788651AC}">
      <dgm:prSet phldrT="[Szöveg]" custT="1"/>
      <dgm:spPr/>
      <dgm:t>
        <a:bodyPr/>
        <a:lstStyle/>
        <a:p>
          <a:r>
            <a:rPr lang="hu-HU" sz="2400" dirty="0" smtClean="0"/>
            <a:t>Csatorna </a:t>
          </a:r>
        </a:p>
        <a:p>
          <a:r>
            <a:rPr lang="hu-HU" sz="1000" dirty="0" smtClean="0"/>
            <a:t>(Az a közeg, amelyen keresztül a kibocsátott jelek eljutnak az adótól a vevőig)  </a:t>
          </a:r>
          <a:endParaRPr lang="hu-HU" sz="1000" dirty="0"/>
        </a:p>
      </dgm:t>
    </dgm:pt>
    <dgm:pt modelId="{28F54AD0-CEFD-427A-BF0B-A10F6605851F}" type="parTrans" cxnId="{B6BD835B-DC14-4020-B754-B5BB5523B18A}">
      <dgm:prSet/>
      <dgm:spPr/>
      <dgm:t>
        <a:bodyPr/>
        <a:lstStyle/>
        <a:p>
          <a:endParaRPr lang="hu-HU"/>
        </a:p>
      </dgm:t>
    </dgm:pt>
    <dgm:pt modelId="{355E2220-CD60-429F-B3A0-0A28E36D014E}" type="sibTrans" cxnId="{B6BD835B-DC14-4020-B754-B5BB5523B18A}">
      <dgm:prSet/>
      <dgm:spPr/>
      <dgm:t>
        <a:bodyPr/>
        <a:lstStyle/>
        <a:p>
          <a:endParaRPr lang="hu-HU"/>
        </a:p>
      </dgm:t>
    </dgm:pt>
    <dgm:pt modelId="{059B5118-AE5E-4E19-AFC3-8A8C08560674}">
      <dgm:prSet phldrT="[Szöveg]" custT="1"/>
      <dgm:spPr/>
      <dgm:t>
        <a:bodyPr/>
        <a:lstStyle/>
        <a:p>
          <a:r>
            <a:rPr lang="hu-HU" sz="2400" dirty="0" smtClean="0"/>
            <a:t>Üzenet</a:t>
          </a:r>
        </a:p>
        <a:p>
          <a:r>
            <a:rPr lang="hu-HU" sz="1000" dirty="0" smtClean="0"/>
            <a:t> (Az adó által kibocsátott jelsorozat. Megértéséhez nem elég felismerni a jeleket, a megfejtéséhez szükséges kódot is ismernem </a:t>
          </a:r>
          <a:r>
            <a:rPr lang="hu-HU" sz="1000" dirty="0" err="1" smtClean="0"/>
            <a:t>kell-pl</a:t>
          </a:r>
          <a:r>
            <a:rPr lang="hu-HU" sz="1000" dirty="0" smtClean="0"/>
            <a:t>. titkosírás)</a:t>
          </a:r>
          <a:endParaRPr lang="hu-HU" sz="1000" dirty="0"/>
        </a:p>
      </dgm:t>
    </dgm:pt>
    <dgm:pt modelId="{70F34929-1293-4A33-92B4-B54273BFB99F}" type="parTrans" cxnId="{174C6F8A-2AFC-49C4-8746-B090F39BCA5A}">
      <dgm:prSet/>
      <dgm:spPr/>
      <dgm:t>
        <a:bodyPr/>
        <a:lstStyle/>
        <a:p>
          <a:endParaRPr lang="hu-HU"/>
        </a:p>
      </dgm:t>
    </dgm:pt>
    <dgm:pt modelId="{833852DC-61EC-4D4D-B8B3-A4A1EE51E5D0}" type="sibTrans" cxnId="{174C6F8A-2AFC-49C4-8746-B090F39BCA5A}">
      <dgm:prSet/>
      <dgm:spPr/>
      <dgm:t>
        <a:bodyPr/>
        <a:lstStyle/>
        <a:p>
          <a:endParaRPr lang="hu-HU"/>
        </a:p>
      </dgm:t>
    </dgm:pt>
    <dgm:pt modelId="{35022AB5-918B-4374-81DA-D1172A5D3063}">
      <dgm:prSet phldrT="[Szöveg]" custT="1"/>
      <dgm:spPr/>
      <dgm:t>
        <a:bodyPr/>
        <a:lstStyle/>
        <a:p>
          <a:r>
            <a:rPr lang="hu-HU" sz="2400" dirty="0" smtClean="0"/>
            <a:t>Kód</a:t>
          </a:r>
          <a:r>
            <a:rPr lang="hu-HU" sz="700" dirty="0" smtClean="0"/>
            <a:t> </a:t>
          </a:r>
        </a:p>
        <a:p>
          <a:r>
            <a:rPr lang="hu-HU" sz="1000" dirty="0" smtClean="0"/>
            <a:t>(jelrendszer; a szabályoknak azon rendszere, amely meghatározza a jelek elrendezésének rendjét, amely az érthetőség alapja)</a:t>
          </a:r>
          <a:endParaRPr lang="hu-HU" sz="1000" dirty="0"/>
        </a:p>
      </dgm:t>
    </dgm:pt>
    <dgm:pt modelId="{B946DED4-E34B-415E-8D84-22AFEA861AFD}" type="parTrans" cxnId="{CD9F042B-CBEB-44DC-B36F-BD3F6FC7F1C5}">
      <dgm:prSet/>
      <dgm:spPr/>
      <dgm:t>
        <a:bodyPr/>
        <a:lstStyle/>
        <a:p>
          <a:endParaRPr lang="hu-HU"/>
        </a:p>
      </dgm:t>
    </dgm:pt>
    <dgm:pt modelId="{9FA98295-3994-46DD-9BFA-C65C35D80945}" type="sibTrans" cxnId="{CD9F042B-CBEB-44DC-B36F-BD3F6FC7F1C5}">
      <dgm:prSet/>
      <dgm:spPr/>
      <dgm:t>
        <a:bodyPr/>
        <a:lstStyle/>
        <a:p>
          <a:endParaRPr lang="hu-HU"/>
        </a:p>
      </dgm:t>
    </dgm:pt>
    <dgm:pt modelId="{D1412D80-DE54-4B55-986E-7D0A1DFA4CF8}">
      <dgm:prSet phldrT="[Szöveg]" custT="1"/>
      <dgm:spPr/>
      <dgm:t>
        <a:bodyPr/>
        <a:lstStyle/>
        <a:p>
          <a:r>
            <a:rPr lang="hu-HU" sz="2000" dirty="0" smtClean="0"/>
            <a:t>Keret</a:t>
          </a:r>
          <a:endParaRPr lang="hu-HU" sz="1000" dirty="0" smtClean="0"/>
        </a:p>
        <a:p>
          <a:r>
            <a:rPr lang="hu-HU" sz="1200" dirty="0" smtClean="0"/>
            <a:t> </a:t>
          </a:r>
          <a:r>
            <a:rPr lang="hu-HU" sz="1000" dirty="0" smtClean="0"/>
            <a:t>( befolyásolja a kommunikáció eredményét-fizikai és társadalmi környezet, időpont, időtartam pl.: helyszín, világítás, hőfok, más emberek jelenléte, öltözködés, álmosság, stb. )</a:t>
          </a:r>
          <a:endParaRPr lang="hu-HU" sz="1050" dirty="0"/>
        </a:p>
      </dgm:t>
    </dgm:pt>
    <dgm:pt modelId="{23F48F6A-355E-4FED-AD0C-3AE4AF6BCD12}" type="parTrans" cxnId="{8E370681-BF88-48D4-89AB-B019D4D75D04}">
      <dgm:prSet/>
      <dgm:spPr/>
      <dgm:t>
        <a:bodyPr/>
        <a:lstStyle/>
        <a:p>
          <a:endParaRPr lang="hu-HU"/>
        </a:p>
      </dgm:t>
    </dgm:pt>
    <dgm:pt modelId="{252C2899-277B-4200-B29B-33041184687A}" type="sibTrans" cxnId="{8E370681-BF88-48D4-89AB-B019D4D75D04}">
      <dgm:prSet/>
      <dgm:spPr/>
      <dgm:t>
        <a:bodyPr/>
        <a:lstStyle/>
        <a:p>
          <a:endParaRPr lang="hu-HU"/>
        </a:p>
      </dgm:t>
    </dgm:pt>
    <dgm:pt modelId="{A46E16AD-9E1F-4A7D-97F2-1308E7E46AB8}">
      <dgm:prSet phldrT="[Szöveg]" custT="1"/>
      <dgm:spPr/>
      <dgm:t>
        <a:bodyPr/>
        <a:lstStyle/>
        <a:p>
          <a:r>
            <a:rPr lang="hu-HU" sz="2000" dirty="0" smtClean="0"/>
            <a:t>Zaj</a:t>
          </a:r>
        </a:p>
        <a:p>
          <a:r>
            <a:rPr lang="hu-HU" sz="800" dirty="0" smtClean="0"/>
            <a:t> (</a:t>
          </a:r>
          <a:r>
            <a:rPr lang="hu-HU" sz="1000" dirty="0" smtClean="0"/>
            <a:t>Minden olyan zavaró tényező, amely csökkenti a kommunikáció hatékonyságát. Pl.: fizikai zaj, csatorna hiba –mobil telefon térérő-, rosszul megfogalmazott mondatok .jel-kód probléma, stb.)</a:t>
          </a:r>
          <a:endParaRPr lang="hu-HU" sz="1000" dirty="0"/>
        </a:p>
      </dgm:t>
    </dgm:pt>
    <dgm:pt modelId="{F3BE19F4-5A3F-4AC6-BA03-2C6D00E492C7}" type="parTrans" cxnId="{127B83EE-F27A-4073-8C70-8C37987F219A}">
      <dgm:prSet/>
      <dgm:spPr/>
      <dgm:t>
        <a:bodyPr/>
        <a:lstStyle/>
        <a:p>
          <a:endParaRPr lang="hu-HU"/>
        </a:p>
      </dgm:t>
    </dgm:pt>
    <dgm:pt modelId="{24409958-E945-4A81-9500-B38FE9D15F88}" type="sibTrans" cxnId="{127B83EE-F27A-4073-8C70-8C37987F219A}">
      <dgm:prSet/>
      <dgm:spPr/>
      <dgm:t>
        <a:bodyPr/>
        <a:lstStyle/>
        <a:p>
          <a:endParaRPr lang="hu-HU"/>
        </a:p>
      </dgm:t>
    </dgm:pt>
    <dgm:pt modelId="{730052DB-367B-48FC-B569-F3A497CEBE79}">
      <dgm:prSet phldrT="[Szöveg]" custT="1"/>
      <dgm:spPr/>
      <dgm:t>
        <a:bodyPr/>
        <a:lstStyle/>
        <a:p>
          <a:r>
            <a:rPr lang="hu-HU" sz="1800" dirty="0" smtClean="0"/>
            <a:t>Visszacsatolás</a:t>
          </a:r>
          <a:r>
            <a:rPr lang="hu-HU" sz="900" dirty="0" smtClean="0"/>
            <a:t> </a:t>
          </a:r>
        </a:p>
        <a:p>
          <a:r>
            <a:rPr lang="hu-HU" sz="1000" dirty="0" smtClean="0"/>
            <a:t>(A kommunikáció két-, illetve többoldalúságának, kölcsönösségének alapja. Fontos: az adó üzenetére a vevőtől visszajelzés érkezik, de erre nem mindig figyelünk!)</a:t>
          </a:r>
          <a:endParaRPr lang="hu-HU" sz="1000" dirty="0"/>
        </a:p>
      </dgm:t>
    </dgm:pt>
    <dgm:pt modelId="{12A0F420-10C9-46B1-A2B6-224EE7CA0D04}" type="parTrans" cxnId="{C608BCE2-5F2F-48D3-B9D7-CAADCB229B76}">
      <dgm:prSet/>
      <dgm:spPr/>
      <dgm:t>
        <a:bodyPr/>
        <a:lstStyle/>
        <a:p>
          <a:endParaRPr lang="hu-HU"/>
        </a:p>
      </dgm:t>
    </dgm:pt>
    <dgm:pt modelId="{3208AD48-C48A-414E-A573-CF44A0BCA5C2}" type="sibTrans" cxnId="{C608BCE2-5F2F-48D3-B9D7-CAADCB229B76}">
      <dgm:prSet/>
      <dgm:spPr/>
      <dgm:t>
        <a:bodyPr/>
        <a:lstStyle/>
        <a:p>
          <a:endParaRPr lang="hu-HU"/>
        </a:p>
      </dgm:t>
    </dgm:pt>
    <dgm:pt modelId="{5573B619-68FD-4E52-8DE8-13BFFBB2D0FF}" type="pres">
      <dgm:prSet presAssocID="{D3413EB2-C115-4083-B29E-9693B8E9EFD4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hu-HU"/>
        </a:p>
      </dgm:t>
    </dgm:pt>
    <dgm:pt modelId="{1E5C5E8B-835C-4043-931D-48BD54EBA0C7}" type="pres">
      <dgm:prSet presAssocID="{3CF34435-010E-4B05-82AF-ABCC605619A4}" presName="compNode" presStyleCnt="0"/>
      <dgm:spPr/>
    </dgm:pt>
    <dgm:pt modelId="{0B8559F4-7352-48F8-BE5B-74BD32CE9387}" type="pres">
      <dgm:prSet presAssocID="{3CF34435-010E-4B05-82AF-ABCC605619A4}" presName="dummyConnPt" presStyleCnt="0"/>
      <dgm:spPr/>
    </dgm:pt>
    <dgm:pt modelId="{BF32B43E-C738-40B9-B679-788AC99A347B}" type="pres">
      <dgm:prSet presAssocID="{3CF34435-010E-4B05-82AF-ABCC605619A4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DFE76D0-CDB6-4EA2-BD17-4F7421AD6AFB}" type="pres">
      <dgm:prSet presAssocID="{6B3C7DF1-0DEB-4965-9F1F-897D2C0348F4}" presName="sibTrans" presStyleLbl="bgSibTrans2D1" presStyleIdx="0" presStyleCnt="8"/>
      <dgm:spPr/>
      <dgm:t>
        <a:bodyPr/>
        <a:lstStyle/>
        <a:p>
          <a:endParaRPr lang="hu-HU"/>
        </a:p>
      </dgm:t>
    </dgm:pt>
    <dgm:pt modelId="{0D81DC69-2E65-40A6-A37E-02B9F6E8265A}" type="pres">
      <dgm:prSet presAssocID="{D0917DD7-34FB-4717-B3E5-9F32CC41B747}" presName="compNode" presStyleCnt="0"/>
      <dgm:spPr/>
    </dgm:pt>
    <dgm:pt modelId="{AA9EEF89-7F46-49DD-8D74-3FD6DC36A996}" type="pres">
      <dgm:prSet presAssocID="{D0917DD7-34FB-4717-B3E5-9F32CC41B747}" presName="dummyConnPt" presStyleCnt="0"/>
      <dgm:spPr/>
    </dgm:pt>
    <dgm:pt modelId="{18AE6D52-EA54-45EB-9407-157A9BFFB6D1}" type="pres">
      <dgm:prSet presAssocID="{D0917DD7-34FB-4717-B3E5-9F32CC41B747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F7E12F0-116D-45C8-BE37-DFF3242F4A4A}" type="pres">
      <dgm:prSet presAssocID="{B1AD1D4C-8CA4-4173-919D-5893483F3A1E}" presName="sibTrans" presStyleLbl="bgSibTrans2D1" presStyleIdx="1" presStyleCnt="8"/>
      <dgm:spPr/>
      <dgm:t>
        <a:bodyPr/>
        <a:lstStyle/>
        <a:p>
          <a:endParaRPr lang="hu-HU"/>
        </a:p>
      </dgm:t>
    </dgm:pt>
    <dgm:pt modelId="{190F6EE1-42D2-4A7B-BB87-949EFA820F6C}" type="pres">
      <dgm:prSet presAssocID="{316B77D3-88E0-4E04-87B8-BE7F48754147}" presName="compNode" presStyleCnt="0"/>
      <dgm:spPr/>
    </dgm:pt>
    <dgm:pt modelId="{EFE5ED0B-1004-431C-8EFA-9B326E90F173}" type="pres">
      <dgm:prSet presAssocID="{316B77D3-88E0-4E04-87B8-BE7F48754147}" presName="dummyConnPt" presStyleCnt="0"/>
      <dgm:spPr/>
    </dgm:pt>
    <dgm:pt modelId="{353AC65B-992A-451E-9BDA-978CAE93109B}" type="pres">
      <dgm:prSet presAssocID="{316B77D3-88E0-4E04-87B8-BE7F4875414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B2B48DF-6DF7-4FB0-A25D-9BCDF9D0C061}" type="pres">
      <dgm:prSet presAssocID="{77F700C2-AD27-4BBC-9F3A-82E82E991ED9}" presName="sibTrans" presStyleLbl="bgSibTrans2D1" presStyleIdx="2" presStyleCnt="8"/>
      <dgm:spPr/>
      <dgm:t>
        <a:bodyPr/>
        <a:lstStyle/>
        <a:p>
          <a:endParaRPr lang="hu-HU"/>
        </a:p>
      </dgm:t>
    </dgm:pt>
    <dgm:pt modelId="{FAFE8DB6-E43B-41DD-BD31-C9C6BA7CADED}" type="pres">
      <dgm:prSet presAssocID="{631DCAFC-99DC-4A16-BF25-3480788651AC}" presName="compNode" presStyleCnt="0"/>
      <dgm:spPr/>
    </dgm:pt>
    <dgm:pt modelId="{97FCB6E4-791D-47EB-A20D-2F71F332A26E}" type="pres">
      <dgm:prSet presAssocID="{631DCAFC-99DC-4A16-BF25-3480788651AC}" presName="dummyConnPt" presStyleCnt="0"/>
      <dgm:spPr/>
    </dgm:pt>
    <dgm:pt modelId="{C9FF4F47-3F78-41AA-95C3-4C05B113CD52}" type="pres">
      <dgm:prSet presAssocID="{631DCAFC-99DC-4A16-BF25-3480788651AC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7D5E915-1A84-47EE-AFA3-C8C69E6F7015}" type="pres">
      <dgm:prSet presAssocID="{355E2220-CD60-429F-B3A0-0A28E36D014E}" presName="sibTrans" presStyleLbl="bgSibTrans2D1" presStyleIdx="3" presStyleCnt="8"/>
      <dgm:spPr/>
      <dgm:t>
        <a:bodyPr/>
        <a:lstStyle/>
        <a:p>
          <a:endParaRPr lang="hu-HU"/>
        </a:p>
      </dgm:t>
    </dgm:pt>
    <dgm:pt modelId="{3A9DE1E4-4CC8-43F6-83B8-A49F177FBD7E}" type="pres">
      <dgm:prSet presAssocID="{059B5118-AE5E-4E19-AFC3-8A8C08560674}" presName="compNode" presStyleCnt="0"/>
      <dgm:spPr/>
    </dgm:pt>
    <dgm:pt modelId="{07794551-E67E-4D14-B065-CE6EEDE2EB73}" type="pres">
      <dgm:prSet presAssocID="{059B5118-AE5E-4E19-AFC3-8A8C08560674}" presName="dummyConnPt" presStyleCnt="0"/>
      <dgm:spPr/>
    </dgm:pt>
    <dgm:pt modelId="{CC270F42-A2C0-4762-BFC2-8DCE6F3717C6}" type="pres">
      <dgm:prSet presAssocID="{059B5118-AE5E-4E19-AFC3-8A8C08560674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55243F6-B0D5-47A3-B30D-08CA04E5E957}" type="pres">
      <dgm:prSet presAssocID="{833852DC-61EC-4D4D-B8B3-A4A1EE51E5D0}" presName="sibTrans" presStyleLbl="bgSibTrans2D1" presStyleIdx="4" presStyleCnt="8"/>
      <dgm:spPr/>
      <dgm:t>
        <a:bodyPr/>
        <a:lstStyle/>
        <a:p>
          <a:endParaRPr lang="hu-HU"/>
        </a:p>
      </dgm:t>
    </dgm:pt>
    <dgm:pt modelId="{CF09A164-2F3C-45DB-ACB1-34B7E8D76847}" type="pres">
      <dgm:prSet presAssocID="{35022AB5-918B-4374-81DA-D1172A5D3063}" presName="compNode" presStyleCnt="0"/>
      <dgm:spPr/>
    </dgm:pt>
    <dgm:pt modelId="{AEFA9313-3417-4351-B990-33D8D0E35B88}" type="pres">
      <dgm:prSet presAssocID="{35022AB5-918B-4374-81DA-D1172A5D3063}" presName="dummyConnPt" presStyleCnt="0"/>
      <dgm:spPr/>
    </dgm:pt>
    <dgm:pt modelId="{A207E87E-CF16-4080-94D3-37209080E201}" type="pres">
      <dgm:prSet presAssocID="{35022AB5-918B-4374-81DA-D1172A5D3063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D648253-A1C6-41CD-917C-7AF6A7A11E5C}" type="pres">
      <dgm:prSet presAssocID="{9FA98295-3994-46DD-9BFA-C65C35D80945}" presName="sibTrans" presStyleLbl="bgSibTrans2D1" presStyleIdx="5" presStyleCnt="8"/>
      <dgm:spPr/>
      <dgm:t>
        <a:bodyPr/>
        <a:lstStyle/>
        <a:p>
          <a:endParaRPr lang="hu-HU"/>
        </a:p>
      </dgm:t>
    </dgm:pt>
    <dgm:pt modelId="{5B1568EC-DDBC-4187-AD81-A6610DCD15E7}" type="pres">
      <dgm:prSet presAssocID="{D1412D80-DE54-4B55-986E-7D0A1DFA4CF8}" presName="compNode" presStyleCnt="0"/>
      <dgm:spPr/>
    </dgm:pt>
    <dgm:pt modelId="{3FD8DE07-B067-49CC-BCAD-4664B2648124}" type="pres">
      <dgm:prSet presAssocID="{D1412D80-DE54-4B55-986E-7D0A1DFA4CF8}" presName="dummyConnPt" presStyleCnt="0"/>
      <dgm:spPr/>
    </dgm:pt>
    <dgm:pt modelId="{851A7660-B7E3-46BF-ABEC-719A9E5DE20F}" type="pres">
      <dgm:prSet presAssocID="{D1412D80-DE54-4B55-986E-7D0A1DFA4CF8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2387949-F28B-4E6E-9264-C796A5F67372}" type="pres">
      <dgm:prSet presAssocID="{252C2899-277B-4200-B29B-33041184687A}" presName="sibTrans" presStyleLbl="bgSibTrans2D1" presStyleIdx="6" presStyleCnt="8"/>
      <dgm:spPr/>
      <dgm:t>
        <a:bodyPr/>
        <a:lstStyle/>
        <a:p>
          <a:endParaRPr lang="hu-HU"/>
        </a:p>
      </dgm:t>
    </dgm:pt>
    <dgm:pt modelId="{30DBA5A4-E5F6-4244-A94B-E40388AE48AF}" type="pres">
      <dgm:prSet presAssocID="{A46E16AD-9E1F-4A7D-97F2-1308E7E46AB8}" presName="compNode" presStyleCnt="0"/>
      <dgm:spPr/>
    </dgm:pt>
    <dgm:pt modelId="{62B086CE-5CF5-4F74-A3A2-9980B5BBE214}" type="pres">
      <dgm:prSet presAssocID="{A46E16AD-9E1F-4A7D-97F2-1308E7E46AB8}" presName="dummyConnPt" presStyleCnt="0"/>
      <dgm:spPr/>
    </dgm:pt>
    <dgm:pt modelId="{5B9F7BA4-11A4-4FAE-811D-683678586601}" type="pres">
      <dgm:prSet presAssocID="{A46E16AD-9E1F-4A7D-97F2-1308E7E46AB8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A078991-A20E-4DB5-A4A0-49487B8F66F9}" type="pres">
      <dgm:prSet presAssocID="{24409958-E945-4A81-9500-B38FE9D15F88}" presName="sibTrans" presStyleLbl="bgSibTrans2D1" presStyleIdx="7" presStyleCnt="8"/>
      <dgm:spPr/>
      <dgm:t>
        <a:bodyPr/>
        <a:lstStyle/>
        <a:p>
          <a:endParaRPr lang="hu-HU"/>
        </a:p>
      </dgm:t>
    </dgm:pt>
    <dgm:pt modelId="{D78E3F04-906B-447B-AACF-A82F2880C10C}" type="pres">
      <dgm:prSet presAssocID="{730052DB-367B-48FC-B569-F3A497CEBE79}" presName="compNode" presStyleCnt="0"/>
      <dgm:spPr/>
    </dgm:pt>
    <dgm:pt modelId="{4499CFF0-8ECA-4947-8105-C1E8000237B8}" type="pres">
      <dgm:prSet presAssocID="{730052DB-367B-48FC-B569-F3A497CEBE79}" presName="dummyConnPt" presStyleCnt="0"/>
      <dgm:spPr/>
    </dgm:pt>
    <dgm:pt modelId="{C697EABE-622A-49C4-AF25-92DF8DDE86DE}" type="pres">
      <dgm:prSet presAssocID="{730052DB-367B-48FC-B569-F3A497CEBE79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7ECA449C-1F38-46E0-B707-9EB6956F0355}" type="presOf" srcId="{3CF34435-010E-4B05-82AF-ABCC605619A4}" destId="{BF32B43E-C738-40B9-B679-788AC99A347B}" srcOrd="0" destOrd="0" presId="urn:microsoft.com/office/officeart/2005/8/layout/bProcess4"/>
    <dgm:cxn modelId="{B6BD835B-DC14-4020-B754-B5BB5523B18A}" srcId="{D3413EB2-C115-4083-B29E-9693B8E9EFD4}" destId="{631DCAFC-99DC-4A16-BF25-3480788651AC}" srcOrd="3" destOrd="0" parTransId="{28F54AD0-CEFD-427A-BF0B-A10F6605851F}" sibTransId="{355E2220-CD60-429F-B3A0-0A28E36D014E}"/>
    <dgm:cxn modelId="{04019615-1DBB-407C-88C5-6B0AE1E32E90}" srcId="{D3413EB2-C115-4083-B29E-9693B8E9EFD4}" destId="{316B77D3-88E0-4E04-87B8-BE7F48754147}" srcOrd="2" destOrd="0" parTransId="{6DE2A6E6-AD27-458B-83A5-FA3415575AE1}" sibTransId="{77F700C2-AD27-4BBC-9F3A-82E82E991ED9}"/>
    <dgm:cxn modelId="{8161E401-4136-4037-B7FC-B500F558882C}" type="presOf" srcId="{355E2220-CD60-429F-B3A0-0A28E36D014E}" destId="{D7D5E915-1A84-47EE-AFA3-C8C69E6F7015}" srcOrd="0" destOrd="0" presId="urn:microsoft.com/office/officeart/2005/8/layout/bProcess4"/>
    <dgm:cxn modelId="{597C5196-392E-4DB3-916A-122A7F6409F5}" type="presOf" srcId="{631DCAFC-99DC-4A16-BF25-3480788651AC}" destId="{C9FF4F47-3F78-41AA-95C3-4C05B113CD52}" srcOrd="0" destOrd="0" presId="urn:microsoft.com/office/officeart/2005/8/layout/bProcess4"/>
    <dgm:cxn modelId="{8E370681-BF88-48D4-89AB-B019D4D75D04}" srcId="{D3413EB2-C115-4083-B29E-9693B8E9EFD4}" destId="{D1412D80-DE54-4B55-986E-7D0A1DFA4CF8}" srcOrd="6" destOrd="0" parTransId="{23F48F6A-355E-4FED-AD0C-3AE4AF6BCD12}" sibTransId="{252C2899-277B-4200-B29B-33041184687A}"/>
    <dgm:cxn modelId="{DA51DAB7-2FD8-47CA-B1F2-B107C8BFE70A}" srcId="{D3413EB2-C115-4083-B29E-9693B8E9EFD4}" destId="{3CF34435-010E-4B05-82AF-ABCC605619A4}" srcOrd="0" destOrd="0" parTransId="{86122A40-CA7D-4A8E-8BC5-536638A7AE16}" sibTransId="{6B3C7DF1-0DEB-4965-9F1F-897D2C0348F4}"/>
    <dgm:cxn modelId="{B0DC5CF3-DCCD-4BE0-AA9D-09BEB29A6FD3}" type="presOf" srcId="{9FA98295-3994-46DD-9BFA-C65C35D80945}" destId="{CD648253-A1C6-41CD-917C-7AF6A7A11E5C}" srcOrd="0" destOrd="0" presId="urn:microsoft.com/office/officeart/2005/8/layout/bProcess4"/>
    <dgm:cxn modelId="{127B83EE-F27A-4073-8C70-8C37987F219A}" srcId="{D3413EB2-C115-4083-B29E-9693B8E9EFD4}" destId="{A46E16AD-9E1F-4A7D-97F2-1308E7E46AB8}" srcOrd="7" destOrd="0" parTransId="{F3BE19F4-5A3F-4AC6-BA03-2C6D00E492C7}" sibTransId="{24409958-E945-4A81-9500-B38FE9D15F88}"/>
    <dgm:cxn modelId="{0EEB35B4-EB96-49A4-A440-820D5AB13E03}" type="presOf" srcId="{D1412D80-DE54-4B55-986E-7D0A1DFA4CF8}" destId="{851A7660-B7E3-46BF-ABEC-719A9E5DE20F}" srcOrd="0" destOrd="0" presId="urn:microsoft.com/office/officeart/2005/8/layout/bProcess4"/>
    <dgm:cxn modelId="{6E10A4BC-35DD-4CB8-8226-E90CD40A88FF}" type="presOf" srcId="{6B3C7DF1-0DEB-4965-9F1F-897D2C0348F4}" destId="{CDFE76D0-CDB6-4EA2-BD17-4F7421AD6AFB}" srcOrd="0" destOrd="0" presId="urn:microsoft.com/office/officeart/2005/8/layout/bProcess4"/>
    <dgm:cxn modelId="{4274D8F8-F549-4F9D-9A77-B30B7CE26E8C}" type="presOf" srcId="{77F700C2-AD27-4BBC-9F3A-82E82E991ED9}" destId="{1B2B48DF-6DF7-4FB0-A25D-9BCDF9D0C061}" srcOrd="0" destOrd="0" presId="urn:microsoft.com/office/officeart/2005/8/layout/bProcess4"/>
    <dgm:cxn modelId="{C608BCE2-5F2F-48D3-B9D7-CAADCB229B76}" srcId="{D3413EB2-C115-4083-B29E-9693B8E9EFD4}" destId="{730052DB-367B-48FC-B569-F3A497CEBE79}" srcOrd="8" destOrd="0" parTransId="{12A0F420-10C9-46B1-A2B6-224EE7CA0D04}" sibTransId="{3208AD48-C48A-414E-A573-CF44A0BCA5C2}"/>
    <dgm:cxn modelId="{A0ED2B7D-E8C9-41A1-BEA2-7EA228407EE5}" type="presOf" srcId="{24409958-E945-4A81-9500-B38FE9D15F88}" destId="{BA078991-A20E-4DB5-A4A0-49487B8F66F9}" srcOrd="0" destOrd="0" presId="urn:microsoft.com/office/officeart/2005/8/layout/bProcess4"/>
    <dgm:cxn modelId="{A431F7B7-557D-4148-AE68-CD15AA1B3983}" type="presOf" srcId="{833852DC-61EC-4D4D-B8B3-A4A1EE51E5D0}" destId="{455243F6-B0D5-47A3-B30D-08CA04E5E957}" srcOrd="0" destOrd="0" presId="urn:microsoft.com/office/officeart/2005/8/layout/bProcess4"/>
    <dgm:cxn modelId="{D8ADB8A4-B582-4894-95FD-7AAD199F3A0A}" type="presOf" srcId="{316B77D3-88E0-4E04-87B8-BE7F48754147}" destId="{353AC65B-992A-451E-9BDA-978CAE93109B}" srcOrd="0" destOrd="0" presId="urn:microsoft.com/office/officeart/2005/8/layout/bProcess4"/>
    <dgm:cxn modelId="{174C6F8A-2AFC-49C4-8746-B090F39BCA5A}" srcId="{D3413EB2-C115-4083-B29E-9693B8E9EFD4}" destId="{059B5118-AE5E-4E19-AFC3-8A8C08560674}" srcOrd="4" destOrd="0" parTransId="{70F34929-1293-4A33-92B4-B54273BFB99F}" sibTransId="{833852DC-61EC-4D4D-B8B3-A4A1EE51E5D0}"/>
    <dgm:cxn modelId="{B5AC591F-BE9D-4BA4-A22E-E8A76352BC6B}" type="presOf" srcId="{252C2899-277B-4200-B29B-33041184687A}" destId="{82387949-F28B-4E6E-9264-C796A5F67372}" srcOrd="0" destOrd="0" presId="urn:microsoft.com/office/officeart/2005/8/layout/bProcess4"/>
    <dgm:cxn modelId="{8DDA0794-2F89-4A3B-AB27-EF4CE5AE5EB8}" type="presOf" srcId="{35022AB5-918B-4374-81DA-D1172A5D3063}" destId="{A207E87E-CF16-4080-94D3-37209080E201}" srcOrd="0" destOrd="0" presId="urn:microsoft.com/office/officeart/2005/8/layout/bProcess4"/>
    <dgm:cxn modelId="{CD9F042B-CBEB-44DC-B36F-BD3F6FC7F1C5}" srcId="{D3413EB2-C115-4083-B29E-9693B8E9EFD4}" destId="{35022AB5-918B-4374-81DA-D1172A5D3063}" srcOrd="5" destOrd="0" parTransId="{B946DED4-E34B-415E-8D84-22AFEA861AFD}" sibTransId="{9FA98295-3994-46DD-9BFA-C65C35D80945}"/>
    <dgm:cxn modelId="{E2C6E9EF-C988-4E59-B4EA-2DD367D33A09}" type="presOf" srcId="{B1AD1D4C-8CA4-4173-919D-5893483F3A1E}" destId="{8F7E12F0-116D-45C8-BE37-DFF3242F4A4A}" srcOrd="0" destOrd="0" presId="urn:microsoft.com/office/officeart/2005/8/layout/bProcess4"/>
    <dgm:cxn modelId="{22307208-9D4E-4267-B1E9-2F9DCF812076}" srcId="{D3413EB2-C115-4083-B29E-9693B8E9EFD4}" destId="{D0917DD7-34FB-4717-B3E5-9F32CC41B747}" srcOrd="1" destOrd="0" parTransId="{E77F67F5-29EE-41FF-8BAA-7EA0A7277E9C}" sibTransId="{B1AD1D4C-8CA4-4173-919D-5893483F3A1E}"/>
    <dgm:cxn modelId="{2461814B-DBBA-46B6-A5E3-7DA156CE0105}" type="presOf" srcId="{D3413EB2-C115-4083-B29E-9693B8E9EFD4}" destId="{5573B619-68FD-4E52-8DE8-13BFFBB2D0FF}" srcOrd="0" destOrd="0" presId="urn:microsoft.com/office/officeart/2005/8/layout/bProcess4"/>
    <dgm:cxn modelId="{5D54038F-1E58-4171-808F-E70AF356C103}" type="presOf" srcId="{730052DB-367B-48FC-B569-F3A497CEBE79}" destId="{C697EABE-622A-49C4-AF25-92DF8DDE86DE}" srcOrd="0" destOrd="0" presId="urn:microsoft.com/office/officeart/2005/8/layout/bProcess4"/>
    <dgm:cxn modelId="{BF0A0FC3-1C22-457D-9FEE-CF328942EF21}" type="presOf" srcId="{D0917DD7-34FB-4717-B3E5-9F32CC41B747}" destId="{18AE6D52-EA54-45EB-9407-157A9BFFB6D1}" srcOrd="0" destOrd="0" presId="urn:microsoft.com/office/officeart/2005/8/layout/bProcess4"/>
    <dgm:cxn modelId="{F3BB5CBC-E0BA-4B71-8E08-5C6B0B58F13E}" type="presOf" srcId="{A46E16AD-9E1F-4A7D-97F2-1308E7E46AB8}" destId="{5B9F7BA4-11A4-4FAE-811D-683678586601}" srcOrd="0" destOrd="0" presId="urn:microsoft.com/office/officeart/2005/8/layout/bProcess4"/>
    <dgm:cxn modelId="{3D976BA1-4211-44C6-A20D-BAAF913787D3}" type="presOf" srcId="{059B5118-AE5E-4E19-AFC3-8A8C08560674}" destId="{CC270F42-A2C0-4762-BFC2-8DCE6F3717C6}" srcOrd="0" destOrd="0" presId="urn:microsoft.com/office/officeart/2005/8/layout/bProcess4"/>
    <dgm:cxn modelId="{D896ABC0-8486-4E01-9E63-F1288349598B}" type="presParOf" srcId="{5573B619-68FD-4E52-8DE8-13BFFBB2D0FF}" destId="{1E5C5E8B-835C-4043-931D-48BD54EBA0C7}" srcOrd="0" destOrd="0" presId="urn:microsoft.com/office/officeart/2005/8/layout/bProcess4"/>
    <dgm:cxn modelId="{DB6421C5-3E61-45CE-963E-28D477B56BE1}" type="presParOf" srcId="{1E5C5E8B-835C-4043-931D-48BD54EBA0C7}" destId="{0B8559F4-7352-48F8-BE5B-74BD32CE9387}" srcOrd="0" destOrd="0" presId="urn:microsoft.com/office/officeart/2005/8/layout/bProcess4"/>
    <dgm:cxn modelId="{0392639B-C2E2-4FF8-95D4-9440F1EA05A8}" type="presParOf" srcId="{1E5C5E8B-835C-4043-931D-48BD54EBA0C7}" destId="{BF32B43E-C738-40B9-B679-788AC99A347B}" srcOrd="1" destOrd="0" presId="urn:microsoft.com/office/officeart/2005/8/layout/bProcess4"/>
    <dgm:cxn modelId="{57D7D5DA-E88B-41F2-8061-4747AE39F913}" type="presParOf" srcId="{5573B619-68FD-4E52-8DE8-13BFFBB2D0FF}" destId="{CDFE76D0-CDB6-4EA2-BD17-4F7421AD6AFB}" srcOrd="1" destOrd="0" presId="urn:microsoft.com/office/officeart/2005/8/layout/bProcess4"/>
    <dgm:cxn modelId="{21C93055-D9BC-459F-A2A3-CC450B61C060}" type="presParOf" srcId="{5573B619-68FD-4E52-8DE8-13BFFBB2D0FF}" destId="{0D81DC69-2E65-40A6-A37E-02B9F6E8265A}" srcOrd="2" destOrd="0" presId="urn:microsoft.com/office/officeart/2005/8/layout/bProcess4"/>
    <dgm:cxn modelId="{96F823ED-96D9-4DC6-9972-71C28F04BFE7}" type="presParOf" srcId="{0D81DC69-2E65-40A6-A37E-02B9F6E8265A}" destId="{AA9EEF89-7F46-49DD-8D74-3FD6DC36A996}" srcOrd="0" destOrd="0" presId="urn:microsoft.com/office/officeart/2005/8/layout/bProcess4"/>
    <dgm:cxn modelId="{FB8C7504-641B-4021-9272-E42FD0BDB1CA}" type="presParOf" srcId="{0D81DC69-2E65-40A6-A37E-02B9F6E8265A}" destId="{18AE6D52-EA54-45EB-9407-157A9BFFB6D1}" srcOrd="1" destOrd="0" presId="urn:microsoft.com/office/officeart/2005/8/layout/bProcess4"/>
    <dgm:cxn modelId="{A78CEE4D-B870-4540-BC0A-1BFE4E6A178F}" type="presParOf" srcId="{5573B619-68FD-4E52-8DE8-13BFFBB2D0FF}" destId="{8F7E12F0-116D-45C8-BE37-DFF3242F4A4A}" srcOrd="3" destOrd="0" presId="urn:microsoft.com/office/officeart/2005/8/layout/bProcess4"/>
    <dgm:cxn modelId="{A817F0B8-5875-4293-A3B2-71013B04F5F7}" type="presParOf" srcId="{5573B619-68FD-4E52-8DE8-13BFFBB2D0FF}" destId="{190F6EE1-42D2-4A7B-BB87-949EFA820F6C}" srcOrd="4" destOrd="0" presId="urn:microsoft.com/office/officeart/2005/8/layout/bProcess4"/>
    <dgm:cxn modelId="{011E72AC-DEA4-46AE-8B17-EEB5CE241889}" type="presParOf" srcId="{190F6EE1-42D2-4A7B-BB87-949EFA820F6C}" destId="{EFE5ED0B-1004-431C-8EFA-9B326E90F173}" srcOrd="0" destOrd="0" presId="urn:microsoft.com/office/officeart/2005/8/layout/bProcess4"/>
    <dgm:cxn modelId="{4ABDD3E0-0BE4-4A21-9AE3-D2059F6BBFBB}" type="presParOf" srcId="{190F6EE1-42D2-4A7B-BB87-949EFA820F6C}" destId="{353AC65B-992A-451E-9BDA-978CAE93109B}" srcOrd="1" destOrd="0" presId="urn:microsoft.com/office/officeart/2005/8/layout/bProcess4"/>
    <dgm:cxn modelId="{77813974-6606-4F48-8A39-B4CE2280D0E2}" type="presParOf" srcId="{5573B619-68FD-4E52-8DE8-13BFFBB2D0FF}" destId="{1B2B48DF-6DF7-4FB0-A25D-9BCDF9D0C061}" srcOrd="5" destOrd="0" presId="urn:microsoft.com/office/officeart/2005/8/layout/bProcess4"/>
    <dgm:cxn modelId="{A78ECB23-986D-45D8-85DE-DC670C4AA5EE}" type="presParOf" srcId="{5573B619-68FD-4E52-8DE8-13BFFBB2D0FF}" destId="{FAFE8DB6-E43B-41DD-BD31-C9C6BA7CADED}" srcOrd="6" destOrd="0" presId="urn:microsoft.com/office/officeart/2005/8/layout/bProcess4"/>
    <dgm:cxn modelId="{7EEB2F5A-F2EF-4559-9F44-B8F479CAF9CA}" type="presParOf" srcId="{FAFE8DB6-E43B-41DD-BD31-C9C6BA7CADED}" destId="{97FCB6E4-791D-47EB-A20D-2F71F332A26E}" srcOrd="0" destOrd="0" presId="urn:microsoft.com/office/officeart/2005/8/layout/bProcess4"/>
    <dgm:cxn modelId="{C18F4AF3-CA9D-49B7-9F27-2B939CB3EBCD}" type="presParOf" srcId="{FAFE8DB6-E43B-41DD-BD31-C9C6BA7CADED}" destId="{C9FF4F47-3F78-41AA-95C3-4C05B113CD52}" srcOrd="1" destOrd="0" presId="urn:microsoft.com/office/officeart/2005/8/layout/bProcess4"/>
    <dgm:cxn modelId="{4D727B67-8022-47C5-8B66-ABE114DA65F9}" type="presParOf" srcId="{5573B619-68FD-4E52-8DE8-13BFFBB2D0FF}" destId="{D7D5E915-1A84-47EE-AFA3-C8C69E6F7015}" srcOrd="7" destOrd="0" presId="urn:microsoft.com/office/officeart/2005/8/layout/bProcess4"/>
    <dgm:cxn modelId="{8417797F-CEEE-4D18-8A2E-C1B7506E679A}" type="presParOf" srcId="{5573B619-68FD-4E52-8DE8-13BFFBB2D0FF}" destId="{3A9DE1E4-4CC8-43F6-83B8-A49F177FBD7E}" srcOrd="8" destOrd="0" presId="urn:microsoft.com/office/officeart/2005/8/layout/bProcess4"/>
    <dgm:cxn modelId="{0AB75797-E88F-4171-AF0E-A2DCD17DEF20}" type="presParOf" srcId="{3A9DE1E4-4CC8-43F6-83B8-A49F177FBD7E}" destId="{07794551-E67E-4D14-B065-CE6EEDE2EB73}" srcOrd="0" destOrd="0" presId="urn:microsoft.com/office/officeart/2005/8/layout/bProcess4"/>
    <dgm:cxn modelId="{2CFE2298-F34C-42CC-B770-B08C03864A09}" type="presParOf" srcId="{3A9DE1E4-4CC8-43F6-83B8-A49F177FBD7E}" destId="{CC270F42-A2C0-4762-BFC2-8DCE6F3717C6}" srcOrd="1" destOrd="0" presId="urn:microsoft.com/office/officeart/2005/8/layout/bProcess4"/>
    <dgm:cxn modelId="{E007E67C-4E8F-4A8F-B8C2-A028FE0C1FD0}" type="presParOf" srcId="{5573B619-68FD-4E52-8DE8-13BFFBB2D0FF}" destId="{455243F6-B0D5-47A3-B30D-08CA04E5E957}" srcOrd="9" destOrd="0" presId="urn:microsoft.com/office/officeart/2005/8/layout/bProcess4"/>
    <dgm:cxn modelId="{FB1C675D-E490-4392-825C-AF2316282C4F}" type="presParOf" srcId="{5573B619-68FD-4E52-8DE8-13BFFBB2D0FF}" destId="{CF09A164-2F3C-45DB-ACB1-34B7E8D76847}" srcOrd="10" destOrd="0" presId="urn:microsoft.com/office/officeart/2005/8/layout/bProcess4"/>
    <dgm:cxn modelId="{7A9EC801-E409-4532-9012-39B03776FB55}" type="presParOf" srcId="{CF09A164-2F3C-45DB-ACB1-34B7E8D76847}" destId="{AEFA9313-3417-4351-B990-33D8D0E35B88}" srcOrd="0" destOrd="0" presId="urn:microsoft.com/office/officeart/2005/8/layout/bProcess4"/>
    <dgm:cxn modelId="{4FD4B2C1-72CC-4B82-8BFC-3589323CF9F6}" type="presParOf" srcId="{CF09A164-2F3C-45DB-ACB1-34B7E8D76847}" destId="{A207E87E-CF16-4080-94D3-37209080E201}" srcOrd="1" destOrd="0" presId="urn:microsoft.com/office/officeart/2005/8/layout/bProcess4"/>
    <dgm:cxn modelId="{AB547705-9FBC-4E08-8A7F-7543B3F89B28}" type="presParOf" srcId="{5573B619-68FD-4E52-8DE8-13BFFBB2D0FF}" destId="{CD648253-A1C6-41CD-917C-7AF6A7A11E5C}" srcOrd="11" destOrd="0" presId="urn:microsoft.com/office/officeart/2005/8/layout/bProcess4"/>
    <dgm:cxn modelId="{0BE07228-9A88-4344-A7AC-E0C493B5322E}" type="presParOf" srcId="{5573B619-68FD-4E52-8DE8-13BFFBB2D0FF}" destId="{5B1568EC-DDBC-4187-AD81-A6610DCD15E7}" srcOrd="12" destOrd="0" presId="urn:microsoft.com/office/officeart/2005/8/layout/bProcess4"/>
    <dgm:cxn modelId="{FBA689A7-C496-4641-A92A-DC9ED0F5380C}" type="presParOf" srcId="{5B1568EC-DDBC-4187-AD81-A6610DCD15E7}" destId="{3FD8DE07-B067-49CC-BCAD-4664B2648124}" srcOrd="0" destOrd="0" presId="urn:microsoft.com/office/officeart/2005/8/layout/bProcess4"/>
    <dgm:cxn modelId="{E96DEF4C-EAE5-45CE-8260-D99E6E9E084D}" type="presParOf" srcId="{5B1568EC-DDBC-4187-AD81-A6610DCD15E7}" destId="{851A7660-B7E3-46BF-ABEC-719A9E5DE20F}" srcOrd="1" destOrd="0" presId="urn:microsoft.com/office/officeart/2005/8/layout/bProcess4"/>
    <dgm:cxn modelId="{F8CC3A14-4EA1-47B0-B337-B1FA87839C9B}" type="presParOf" srcId="{5573B619-68FD-4E52-8DE8-13BFFBB2D0FF}" destId="{82387949-F28B-4E6E-9264-C796A5F67372}" srcOrd="13" destOrd="0" presId="urn:microsoft.com/office/officeart/2005/8/layout/bProcess4"/>
    <dgm:cxn modelId="{DB04D54E-253C-453C-BAB2-93E5632928E7}" type="presParOf" srcId="{5573B619-68FD-4E52-8DE8-13BFFBB2D0FF}" destId="{30DBA5A4-E5F6-4244-A94B-E40388AE48AF}" srcOrd="14" destOrd="0" presId="urn:microsoft.com/office/officeart/2005/8/layout/bProcess4"/>
    <dgm:cxn modelId="{6BF61B35-B852-45D6-A944-325B9B3C47F6}" type="presParOf" srcId="{30DBA5A4-E5F6-4244-A94B-E40388AE48AF}" destId="{62B086CE-5CF5-4F74-A3A2-9980B5BBE214}" srcOrd="0" destOrd="0" presId="urn:microsoft.com/office/officeart/2005/8/layout/bProcess4"/>
    <dgm:cxn modelId="{D32206BC-E031-4D8D-A2B4-642C1736BB6D}" type="presParOf" srcId="{30DBA5A4-E5F6-4244-A94B-E40388AE48AF}" destId="{5B9F7BA4-11A4-4FAE-811D-683678586601}" srcOrd="1" destOrd="0" presId="urn:microsoft.com/office/officeart/2005/8/layout/bProcess4"/>
    <dgm:cxn modelId="{445DCA3A-52C5-4B33-94BE-1D179DED588D}" type="presParOf" srcId="{5573B619-68FD-4E52-8DE8-13BFFBB2D0FF}" destId="{BA078991-A20E-4DB5-A4A0-49487B8F66F9}" srcOrd="15" destOrd="0" presId="urn:microsoft.com/office/officeart/2005/8/layout/bProcess4"/>
    <dgm:cxn modelId="{D7542EB8-F92F-4ED0-A8BB-41EF7C01EBFA}" type="presParOf" srcId="{5573B619-68FD-4E52-8DE8-13BFFBB2D0FF}" destId="{D78E3F04-906B-447B-AACF-A82F2880C10C}" srcOrd="16" destOrd="0" presId="urn:microsoft.com/office/officeart/2005/8/layout/bProcess4"/>
    <dgm:cxn modelId="{981BA856-4214-4AA4-85AA-8C235A4A1E61}" type="presParOf" srcId="{D78E3F04-906B-447B-AACF-A82F2880C10C}" destId="{4499CFF0-8ECA-4947-8105-C1E8000237B8}" srcOrd="0" destOrd="0" presId="urn:microsoft.com/office/officeart/2005/8/layout/bProcess4"/>
    <dgm:cxn modelId="{CF61EC67-5C48-41A2-95DD-23601ACEF819}" type="presParOf" srcId="{D78E3F04-906B-447B-AACF-A82F2880C10C}" destId="{C697EABE-622A-49C4-AF25-92DF8DDE86DE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CD93E33-CDF2-4A51-B941-4FB3DC78D624}" type="doc">
      <dgm:prSet loTypeId="urn:microsoft.com/office/officeart/2005/8/layout/cycle8" loCatId="cycle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hu-HU"/>
        </a:p>
      </dgm:t>
    </dgm:pt>
    <dgm:pt modelId="{7E12E061-DF88-4736-9D8B-F12E0A455A84}">
      <dgm:prSet custT="1"/>
      <dgm:spPr/>
      <dgm:t>
        <a:bodyPr/>
        <a:lstStyle/>
        <a:p>
          <a:pPr rtl="0"/>
          <a:r>
            <a:rPr lang="hu-HU" sz="2000" b="1" dirty="0" smtClean="0">
              <a:solidFill>
                <a:srgbClr val="FF0000"/>
              </a:solidFill>
            </a:rPr>
            <a:t>Empátia</a:t>
          </a:r>
          <a:r>
            <a:rPr lang="hu-HU" sz="1200" dirty="0" smtClean="0"/>
            <a:t> az embernek az a </a:t>
          </a:r>
          <a:r>
            <a:rPr lang="hu-HU" sz="1200" dirty="0" smtClean="0">
              <a:hlinkClick xmlns:r="http://schemas.openxmlformats.org/officeDocument/2006/relationships" r:id=""/>
            </a:rPr>
            <a:t>képesség</a:t>
          </a:r>
          <a:r>
            <a:rPr lang="hu-HU" sz="1200" dirty="0" smtClean="0"/>
            <a:t>e, hogy egy másik ember szempontját felfogni és megérteni képes. </a:t>
          </a:r>
          <a:endParaRPr lang="hu-HU" sz="1200" dirty="0"/>
        </a:p>
      </dgm:t>
    </dgm:pt>
    <dgm:pt modelId="{20995CC7-2174-4B31-81D7-C63D60129499}" type="parTrans" cxnId="{68980604-9FA5-4233-9F59-6ACDC09881E1}">
      <dgm:prSet/>
      <dgm:spPr/>
      <dgm:t>
        <a:bodyPr/>
        <a:lstStyle/>
        <a:p>
          <a:endParaRPr lang="hu-HU"/>
        </a:p>
      </dgm:t>
    </dgm:pt>
    <dgm:pt modelId="{3F863AEC-4D96-48A1-931D-B0A9E5DFE858}" type="sibTrans" cxnId="{68980604-9FA5-4233-9F59-6ACDC09881E1}">
      <dgm:prSet/>
      <dgm:spPr/>
      <dgm:t>
        <a:bodyPr/>
        <a:lstStyle/>
        <a:p>
          <a:endParaRPr lang="hu-HU"/>
        </a:p>
      </dgm:t>
    </dgm:pt>
    <dgm:pt modelId="{DA3EE1FE-7E90-4941-997B-3213D5942C8B}">
      <dgm:prSet custT="1"/>
      <dgm:spPr/>
      <dgm:t>
        <a:bodyPr/>
        <a:lstStyle/>
        <a:p>
          <a:pPr rtl="0"/>
          <a:r>
            <a:rPr lang="hu-HU" sz="2400" b="1" dirty="0" smtClean="0">
              <a:solidFill>
                <a:srgbClr val="FF0000"/>
              </a:solidFill>
            </a:rPr>
            <a:t>Tolerancia </a:t>
          </a:r>
          <a:r>
            <a:rPr lang="hu-HU" sz="1400" dirty="0" smtClean="0"/>
            <a:t>- türelmesség, mások viselkedésének, gondolkodásának, másságának az elfogadása </a:t>
          </a:r>
          <a:endParaRPr lang="hu-HU" sz="1400" dirty="0"/>
        </a:p>
      </dgm:t>
    </dgm:pt>
    <dgm:pt modelId="{395AED87-B820-4741-8210-8F433F394BAA}" type="parTrans" cxnId="{895F95B7-4956-4052-B47B-CFF2E51F392A}">
      <dgm:prSet/>
      <dgm:spPr/>
      <dgm:t>
        <a:bodyPr/>
        <a:lstStyle/>
        <a:p>
          <a:endParaRPr lang="hu-HU"/>
        </a:p>
      </dgm:t>
    </dgm:pt>
    <dgm:pt modelId="{C8E3E04F-14BC-413B-89F1-8C91AA8E4B56}" type="sibTrans" cxnId="{895F95B7-4956-4052-B47B-CFF2E51F392A}">
      <dgm:prSet/>
      <dgm:spPr/>
      <dgm:t>
        <a:bodyPr/>
        <a:lstStyle/>
        <a:p>
          <a:endParaRPr lang="hu-HU"/>
        </a:p>
      </dgm:t>
    </dgm:pt>
    <dgm:pt modelId="{4B4DF69F-2786-48DF-BF61-529AEE677E16}">
      <dgm:prSet custT="1"/>
      <dgm:spPr/>
      <dgm:t>
        <a:bodyPr/>
        <a:lstStyle/>
        <a:p>
          <a:pPr rtl="0"/>
          <a:r>
            <a:rPr lang="hu-HU" sz="2000" b="1" dirty="0" smtClean="0">
              <a:solidFill>
                <a:srgbClr val="FF0000"/>
              </a:solidFill>
            </a:rPr>
            <a:t>Szolidaritás</a:t>
          </a:r>
          <a:r>
            <a:rPr lang="hu-HU" sz="1600" dirty="0" smtClean="0"/>
            <a:t> -</a:t>
          </a:r>
          <a:r>
            <a:rPr lang="hu-HU" sz="1200" dirty="0" smtClean="0"/>
            <a:t> egy személlyel vagy egy csoporttal való közösségvállalás, közös értékek vállalása </a:t>
          </a:r>
          <a:endParaRPr lang="hu-HU" sz="1200" dirty="0"/>
        </a:p>
      </dgm:t>
    </dgm:pt>
    <dgm:pt modelId="{D4D7CEA4-DE36-464F-8A26-650EEAC862C6}" type="parTrans" cxnId="{25F18708-DD8B-4583-931F-86F837F12EE6}">
      <dgm:prSet/>
      <dgm:spPr/>
      <dgm:t>
        <a:bodyPr/>
        <a:lstStyle/>
        <a:p>
          <a:endParaRPr lang="hu-HU"/>
        </a:p>
      </dgm:t>
    </dgm:pt>
    <dgm:pt modelId="{CADDE2F7-54A4-487B-B216-C65B20343E4E}" type="sibTrans" cxnId="{25F18708-DD8B-4583-931F-86F837F12EE6}">
      <dgm:prSet/>
      <dgm:spPr/>
      <dgm:t>
        <a:bodyPr/>
        <a:lstStyle/>
        <a:p>
          <a:endParaRPr lang="hu-HU"/>
        </a:p>
      </dgm:t>
    </dgm:pt>
    <dgm:pt modelId="{C7615304-617F-4E26-B67B-BB21E06B9F6C}" type="pres">
      <dgm:prSet presAssocID="{2CD93E33-CDF2-4A51-B941-4FB3DC78D624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47A4BB16-915E-4ADF-BBBF-CB09AB8740C1}" type="pres">
      <dgm:prSet presAssocID="{2CD93E33-CDF2-4A51-B941-4FB3DC78D624}" presName="wedge1" presStyleLbl="node1" presStyleIdx="0" presStyleCnt="3"/>
      <dgm:spPr/>
      <dgm:t>
        <a:bodyPr/>
        <a:lstStyle/>
        <a:p>
          <a:endParaRPr lang="hu-HU"/>
        </a:p>
      </dgm:t>
    </dgm:pt>
    <dgm:pt modelId="{7174BC98-F575-40A8-B275-37C0454843B5}" type="pres">
      <dgm:prSet presAssocID="{2CD93E33-CDF2-4A51-B941-4FB3DC78D624}" presName="dummy1a" presStyleCnt="0"/>
      <dgm:spPr/>
    </dgm:pt>
    <dgm:pt modelId="{A8B832ED-857E-47CF-BD23-EB8E541AEE4F}" type="pres">
      <dgm:prSet presAssocID="{2CD93E33-CDF2-4A51-B941-4FB3DC78D624}" presName="dummy1b" presStyleCnt="0"/>
      <dgm:spPr/>
    </dgm:pt>
    <dgm:pt modelId="{81DFA170-E3E6-4FE8-805A-2CF6322D661E}" type="pres">
      <dgm:prSet presAssocID="{2CD93E33-CDF2-4A51-B941-4FB3DC78D624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71FB159-7C43-4F65-90A2-35935E1F724D}" type="pres">
      <dgm:prSet presAssocID="{2CD93E33-CDF2-4A51-B941-4FB3DC78D624}" presName="wedge2" presStyleLbl="node1" presStyleIdx="1" presStyleCnt="3"/>
      <dgm:spPr/>
      <dgm:t>
        <a:bodyPr/>
        <a:lstStyle/>
        <a:p>
          <a:endParaRPr lang="hu-HU"/>
        </a:p>
      </dgm:t>
    </dgm:pt>
    <dgm:pt modelId="{B92CFF6C-9E8A-4511-A19A-1AC114737CB9}" type="pres">
      <dgm:prSet presAssocID="{2CD93E33-CDF2-4A51-B941-4FB3DC78D624}" presName="dummy2a" presStyleCnt="0"/>
      <dgm:spPr/>
    </dgm:pt>
    <dgm:pt modelId="{C628A86B-73D5-4AF5-97D0-1D2A33F21D25}" type="pres">
      <dgm:prSet presAssocID="{2CD93E33-CDF2-4A51-B941-4FB3DC78D624}" presName="dummy2b" presStyleCnt="0"/>
      <dgm:spPr/>
    </dgm:pt>
    <dgm:pt modelId="{A467B3EA-3314-43AD-9902-4C03DE5A9AE7}" type="pres">
      <dgm:prSet presAssocID="{2CD93E33-CDF2-4A51-B941-4FB3DC78D624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2A497C7-C70B-4468-8933-EAD5552BDBBD}" type="pres">
      <dgm:prSet presAssocID="{2CD93E33-CDF2-4A51-B941-4FB3DC78D624}" presName="wedge3" presStyleLbl="node1" presStyleIdx="2" presStyleCnt="3"/>
      <dgm:spPr/>
      <dgm:t>
        <a:bodyPr/>
        <a:lstStyle/>
        <a:p>
          <a:endParaRPr lang="hu-HU"/>
        </a:p>
      </dgm:t>
    </dgm:pt>
    <dgm:pt modelId="{F177A89E-F14E-4101-8B10-09C005D79B0B}" type="pres">
      <dgm:prSet presAssocID="{2CD93E33-CDF2-4A51-B941-4FB3DC78D624}" presName="dummy3a" presStyleCnt="0"/>
      <dgm:spPr/>
    </dgm:pt>
    <dgm:pt modelId="{19594EDA-7FB4-4B3C-9895-47D354B93D30}" type="pres">
      <dgm:prSet presAssocID="{2CD93E33-CDF2-4A51-B941-4FB3DC78D624}" presName="dummy3b" presStyleCnt="0"/>
      <dgm:spPr/>
    </dgm:pt>
    <dgm:pt modelId="{B846B54C-236A-4E69-88AE-F8DB4B9ADD66}" type="pres">
      <dgm:prSet presAssocID="{2CD93E33-CDF2-4A51-B941-4FB3DC78D624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A2AF374-5F81-4F19-BB21-BA647CB2C17E}" type="pres">
      <dgm:prSet presAssocID="{3F863AEC-4D96-48A1-931D-B0A9E5DFE858}" presName="arrowWedge1" presStyleLbl="fgSibTrans2D1" presStyleIdx="0" presStyleCnt="3"/>
      <dgm:spPr/>
    </dgm:pt>
    <dgm:pt modelId="{7BAD6BD9-0CA5-4B87-AA86-D63DE66AB268}" type="pres">
      <dgm:prSet presAssocID="{C8E3E04F-14BC-413B-89F1-8C91AA8E4B56}" presName="arrowWedge2" presStyleLbl="fgSibTrans2D1" presStyleIdx="1" presStyleCnt="3"/>
      <dgm:spPr/>
    </dgm:pt>
    <dgm:pt modelId="{B67AD867-D338-4171-82AC-9035A51198BD}" type="pres">
      <dgm:prSet presAssocID="{CADDE2F7-54A4-487B-B216-C65B20343E4E}" presName="arrowWedge3" presStyleLbl="fgSibTrans2D1" presStyleIdx="2" presStyleCnt="3"/>
      <dgm:spPr/>
    </dgm:pt>
  </dgm:ptLst>
  <dgm:cxnLst>
    <dgm:cxn modelId="{D77FC71A-B0CB-4D5A-B430-A6DF0F568A8D}" type="presOf" srcId="{7E12E061-DF88-4736-9D8B-F12E0A455A84}" destId="{81DFA170-E3E6-4FE8-805A-2CF6322D661E}" srcOrd="1" destOrd="0" presId="urn:microsoft.com/office/officeart/2005/8/layout/cycle8"/>
    <dgm:cxn modelId="{F0E49F00-49AC-48FE-A249-654DCE5B7BD5}" type="presOf" srcId="{4B4DF69F-2786-48DF-BF61-529AEE677E16}" destId="{72A497C7-C70B-4468-8933-EAD5552BDBBD}" srcOrd="0" destOrd="0" presId="urn:microsoft.com/office/officeart/2005/8/layout/cycle8"/>
    <dgm:cxn modelId="{385157B7-8D81-41CD-BAEC-2545B122C7EE}" type="presOf" srcId="{7E12E061-DF88-4736-9D8B-F12E0A455A84}" destId="{47A4BB16-915E-4ADF-BBBF-CB09AB8740C1}" srcOrd="0" destOrd="0" presId="urn:microsoft.com/office/officeart/2005/8/layout/cycle8"/>
    <dgm:cxn modelId="{25F18708-DD8B-4583-931F-86F837F12EE6}" srcId="{2CD93E33-CDF2-4A51-B941-4FB3DC78D624}" destId="{4B4DF69F-2786-48DF-BF61-529AEE677E16}" srcOrd="2" destOrd="0" parTransId="{D4D7CEA4-DE36-464F-8A26-650EEAC862C6}" sibTransId="{CADDE2F7-54A4-487B-B216-C65B20343E4E}"/>
    <dgm:cxn modelId="{45A9B9E0-341C-4BB1-A4DF-C178D930607D}" type="presOf" srcId="{2CD93E33-CDF2-4A51-B941-4FB3DC78D624}" destId="{C7615304-617F-4E26-B67B-BB21E06B9F6C}" srcOrd="0" destOrd="0" presId="urn:microsoft.com/office/officeart/2005/8/layout/cycle8"/>
    <dgm:cxn modelId="{5292D5AF-9024-42A2-8FBC-A79257FA5AE0}" type="presOf" srcId="{4B4DF69F-2786-48DF-BF61-529AEE677E16}" destId="{B846B54C-236A-4E69-88AE-F8DB4B9ADD66}" srcOrd="1" destOrd="0" presId="urn:microsoft.com/office/officeart/2005/8/layout/cycle8"/>
    <dgm:cxn modelId="{B98AC9C3-6757-417E-9631-888B9D302CA0}" type="presOf" srcId="{DA3EE1FE-7E90-4941-997B-3213D5942C8B}" destId="{A467B3EA-3314-43AD-9902-4C03DE5A9AE7}" srcOrd="1" destOrd="0" presId="urn:microsoft.com/office/officeart/2005/8/layout/cycle8"/>
    <dgm:cxn modelId="{68980604-9FA5-4233-9F59-6ACDC09881E1}" srcId="{2CD93E33-CDF2-4A51-B941-4FB3DC78D624}" destId="{7E12E061-DF88-4736-9D8B-F12E0A455A84}" srcOrd="0" destOrd="0" parTransId="{20995CC7-2174-4B31-81D7-C63D60129499}" sibTransId="{3F863AEC-4D96-48A1-931D-B0A9E5DFE858}"/>
    <dgm:cxn modelId="{895F95B7-4956-4052-B47B-CFF2E51F392A}" srcId="{2CD93E33-CDF2-4A51-B941-4FB3DC78D624}" destId="{DA3EE1FE-7E90-4941-997B-3213D5942C8B}" srcOrd="1" destOrd="0" parTransId="{395AED87-B820-4741-8210-8F433F394BAA}" sibTransId="{C8E3E04F-14BC-413B-89F1-8C91AA8E4B56}"/>
    <dgm:cxn modelId="{6A5693E5-7FC7-4513-AFC3-75C11E8EBBE9}" type="presOf" srcId="{DA3EE1FE-7E90-4941-997B-3213D5942C8B}" destId="{C71FB159-7C43-4F65-90A2-35935E1F724D}" srcOrd="0" destOrd="0" presId="urn:microsoft.com/office/officeart/2005/8/layout/cycle8"/>
    <dgm:cxn modelId="{7CBA0854-EC03-413B-9A09-F499C2ADD8F4}" type="presParOf" srcId="{C7615304-617F-4E26-B67B-BB21E06B9F6C}" destId="{47A4BB16-915E-4ADF-BBBF-CB09AB8740C1}" srcOrd="0" destOrd="0" presId="urn:microsoft.com/office/officeart/2005/8/layout/cycle8"/>
    <dgm:cxn modelId="{B34F73DD-B87A-4CBA-BE06-1899F2E7B8E7}" type="presParOf" srcId="{C7615304-617F-4E26-B67B-BB21E06B9F6C}" destId="{7174BC98-F575-40A8-B275-37C0454843B5}" srcOrd="1" destOrd="0" presId="urn:microsoft.com/office/officeart/2005/8/layout/cycle8"/>
    <dgm:cxn modelId="{AF53DBB0-17E1-4BD2-893F-C84039082C80}" type="presParOf" srcId="{C7615304-617F-4E26-B67B-BB21E06B9F6C}" destId="{A8B832ED-857E-47CF-BD23-EB8E541AEE4F}" srcOrd="2" destOrd="0" presId="urn:microsoft.com/office/officeart/2005/8/layout/cycle8"/>
    <dgm:cxn modelId="{C2D964E3-3B84-435E-BE72-271B99B37204}" type="presParOf" srcId="{C7615304-617F-4E26-B67B-BB21E06B9F6C}" destId="{81DFA170-E3E6-4FE8-805A-2CF6322D661E}" srcOrd="3" destOrd="0" presId="urn:microsoft.com/office/officeart/2005/8/layout/cycle8"/>
    <dgm:cxn modelId="{E8119B38-D7D2-49CC-A508-57CD22C033EF}" type="presParOf" srcId="{C7615304-617F-4E26-B67B-BB21E06B9F6C}" destId="{C71FB159-7C43-4F65-90A2-35935E1F724D}" srcOrd="4" destOrd="0" presId="urn:microsoft.com/office/officeart/2005/8/layout/cycle8"/>
    <dgm:cxn modelId="{5B48A2AD-8573-4465-902F-41B30C394A0B}" type="presParOf" srcId="{C7615304-617F-4E26-B67B-BB21E06B9F6C}" destId="{B92CFF6C-9E8A-4511-A19A-1AC114737CB9}" srcOrd="5" destOrd="0" presId="urn:microsoft.com/office/officeart/2005/8/layout/cycle8"/>
    <dgm:cxn modelId="{F65CFF22-C565-4ABA-8976-322736C96E27}" type="presParOf" srcId="{C7615304-617F-4E26-B67B-BB21E06B9F6C}" destId="{C628A86B-73D5-4AF5-97D0-1D2A33F21D25}" srcOrd="6" destOrd="0" presId="urn:microsoft.com/office/officeart/2005/8/layout/cycle8"/>
    <dgm:cxn modelId="{05E101F8-4ACA-436D-B3CA-79584F9BA765}" type="presParOf" srcId="{C7615304-617F-4E26-B67B-BB21E06B9F6C}" destId="{A467B3EA-3314-43AD-9902-4C03DE5A9AE7}" srcOrd="7" destOrd="0" presId="urn:microsoft.com/office/officeart/2005/8/layout/cycle8"/>
    <dgm:cxn modelId="{5E3A4B43-5F2C-408D-AEEA-25C5D0F0F563}" type="presParOf" srcId="{C7615304-617F-4E26-B67B-BB21E06B9F6C}" destId="{72A497C7-C70B-4468-8933-EAD5552BDBBD}" srcOrd="8" destOrd="0" presId="urn:microsoft.com/office/officeart/2005/8/layout/cycle8"/>
    <dgm:cxn modelId="{5003F843-0616-48C8-AA7C-49B9B634E066}" type="presParOf" srcId="{C7615304-617F-4E26-B67B-BB21E06B9F6C}" destId="{F177A89E-F14E-4101-8B10-09C005D79B0B}" srcOrd="9" destOrd="0" presId="urn:microsoft.com/office/officeart/2005/8/layout/cycle8"/>
    <dgm:cxn modelId="{305F6528-4674-46E7-97B2-D02CF4A04EE2}" type="presParOf" srcId="{C7615304-617F-4E26-B67B-BB21E06B9F6C}" destId="{19594EDA-7FB4-4B3C-9895-47D354B93D30}" srcOrd="10" destOrd="0" presId="urn:microsoft.com/office/officeart/2005/8/layout/cycle8"/>
    <dgm:cxn modelId="{C2CFEE75-284F-4BF9-8C1F-C7376E91A9FF}" type="presParOf" srcId="{C7615304-617F-4E26-B67B-BB21E06B9F6C}" destId="{B846B54C-236A-4E69-88AE-F8DB4B9ADD66}" srcOrd="11" destOrd="0" presId="urn:microsoft.com/office/officeart/2005/8/layout/cycle8"/>
    <dgm:cxn modelId="{22B195EF-9732-4808-86A4-6423FCB0A719}" type="presParOf" srcId="{C7615304-617F-4E26-B67B-BB21E06B9F6C}" destId="{7A2AF374-5F81-4F19-BB21-BA647CB2C17E}" srcOrd="12" destOrd="0" presId="urn:microsoft.com/office/officeart/2005/8/layout/cycle8"/>
    <dgm:cxn modelId="{D50D4D3B-AFFA-4D42-9763-21F4B8B211FA}" type="presParOf" srcId="{C7615304-617F-4E26-B67B-BB21E06B9F6C}" destId="{7BAD6BD9-0CA5-4B87-AA86-D63DE66AB268}" srcOrd="13" destOrd="0" presId="urn:microsoft.com/office/officeart/2005/8/layout/cycle8"/>
    <dgm:cxn modelId="{8F626063-26D1-415E-A98F-93144149DF96}" type="presParOf" srcId="{C7615304-617F-4E26-B67B-BB21E06B9F6C}" destId="{B67AD867-D338-4171-82AC-9035A51198BD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B3CF453-1396-43B8-87D5-780D89AA5FCE}" type="doc">
      <dgm:prSet loTypeId="urn:microsoft.com/office/officeart/2005/8/layout/gear1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hu-HU"/>
        </a:p>
      </dgm:t>
    </dgm:pt>
    <dgm:pt modelId="{71C6017C-A91E-4708-8262-DD447D07F1CF}">
      <dgm:prSet custT="1"/>
      <dgm:spPr/>
      <dgm:t>
        <a:bodyPr/>
        <a:lstStyle/>
        <a:p>
          <a:pPr algn="ctr" rtl="0"/>
          <a:r>
            <a:rPr lang="hu-H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Előítélet</a:t>
          </a:r>
          <a:r>
            <a:rPr lang="hu-H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u-HU" sz="2400" dirty="0" smtClean="0"/>
            <a:t>ellenségesség egy személlyel kapcsolatban azért, mert az illető egy bizonyos csoport tagja. </a:t>
          </a:r>
          <a:endParaRPr lang="hu-HU" sz="2400" dirty="0"/>
        </a:p>
      </dgm:t>
    </dgm:pt>
    <dgm:pt modelId="{2F97963F-8A3C-410E-B356-64CA36A5CA0A}" type="parTrans" cxnId="{64C750E3-641A-4BF0-BD61-F692A67AE86C}">
      <dgm:prSet/>
      <dgm:spPr/>
      <dgm:t>
        <a:bodyPr/>
        <a:lstStyle/>
        <a:p>
          <a:endParaRPr lang="hu-HU"/>
        </a:p>
      </dgm:t>
    </dgm:pt>
    <dgm:pt modelId="{3EBB6138-7A4B-4807-AC81-A2522DFC163B}" type="sibTrans" cxnId="{64C750E3-641A-4BF0-BD61-F692A67AE86C}">
      <dgm:prSet/>
      <dgm:spPr/>
      <dgm:t>
        <a:bodyPr/>
        <a:lstStyle/>
        <a:p>
          <a:endParaRPr lang="hu-HU"/>
        </a:p>
      </dgm:t>
    </dgm:pt>
    <dgm:pt modelId="{F8B18A94-08B3-4B92-B2F9-CBDC74FB538F}">
      <dgm:prSet custT="1"/>
      <dgm:spPr/>
      <dgm:t>
        <a:bodyPr/>
        <a:lstStyle/>
        <a:p>
          <a:pPr algn="ctr" rtl="0"/>
          <a:r>
            <a:rPr lang="hu-H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Sztereotípia</a:t>
          </a:r>
          <a:r>
            <a:rPr lang="hu-HU" sz="3600" dirty="0" smtClean="0"/>
            <a:t> </a:t>
          </a:r>
          <a:r>
            <a:rPr lang="hu-HU" sz="2000" dirty="0" smtClean="0"/>
            <a:t>Előre kigondolt, megalkotott - sokszor tudattalanul ható - elképzelések, hiedelmek egy egyénről vagy egy csoportról </a:t>
          </a:r>
          <a:endParaRPr lang="hu-HU" sz="2000" dirty="0"/>
        </a:p>
      </dgm:t>
    </dgm:pt>
    <dgm:pt modelId="{D4B6E34C-65B0-440A-8393-072B6EAA45E2}" type="parTrans" cxnId="{2AC9718C-6565-4158-8B96-B05F132311C3}">
      <dgm:prSet/>
      <dgm:spPr/>
      <dgm:t>
        <a:bodyPr/>
        <a:lstStyle/>
        <a:p>
          <a:endParaRPr lang="hu-HU"/>
        </a:p>
      </dgm:t>
    </dgm:pt>
    <dgm:pt modelId="{993BB18D-AFDC-4FB8-8345-B09FE1FE2506}" type="sibTrans" cxnId="{2AC9718C-6565-4158-8B96-B05F132311C3}">
      <dgm:prSet/>
      <dgm:spPr/>
      <dgm:t>
        <a:bodyPr/>
        <a:lstStyle/>
        <a:p>
          <a:endParaRPr lang="hu-HU"/>
        </a:p>
      </dgm:t>
    </dgm:pt>
    <dgm:pt modelId="{D6202F54-9ACA-4718-9418-B8ED658ECB16}" type="pres">
      <dgm:prSet presAssocID="{0B3CF453-1396-43B8-87D5-780D89AA5FCE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ADDBBA7D-1336-48D0-B99A-BBE32CBBD5EE}" type="pres">
      <dgm:prSet presAssocID="{71C6017C-A91E-4708-8262-DD447D07F1CF}" presName="gear1" presStyleLbl="node1" presStyleIdx="0" presStyleCnt="2" custScaleX="137936" custScaleY="133360" custLinFactNeighborX="27255" custLinFactNeighborY="-17404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2AFBF07-8840-450A-B297-178ADDF88210}" type="pres">
      <dgm:prSet presAssocID="{71C6017C-A91E-4708-8262-DD447D07F1CF}" presName="gear1srcNode" presStyleLbl="node1" presStyleIdx="0" presStyleCnt="2"/>
      <dgm:spPr/>
      <dgm:t>
        <a:bodyPr/>
        <a:lstStyle/>
        <a:p>
          <a:endParaRPr lang="hu-HU"/>
        </a:p>
      </dgm:t>
    </dgm:pt>
    <dgm:pt modelId="{D462532A-30B1-4AE5-981B-3240309FFF6C}" type="pres">
      <dgm:prSet presAssocID="{71C6017C-A91E-4708-8262-DD447D07F1CF}" presName="gear1dstNode" presStyleLbl="node1" presStyleIdx="0" presStyleCnt="2"/>
      <dgm:spPr/>
      <dgm:t>
        <a:bodyPr/>
        <a:lstStyle/>
        <a:p>
          <a:endParaRPr lang="hu-HU"/>
        </a:p>
      </dgm:t>
    </dgm:pt>
    <dgm:pt modelId="{4FE89CD7-9B96-4B3D-A09E-1B26A9DE2AF9}" type="pres">
      <dgm:prSet presAssocID="{F8B18A94-08B3-4B92-B2F9-CBDC74FB538F}" presName="gear2" presStyleLbl="node1" presStyleIdx="1" presStyleCnt="2" custScaleX="222194" custScaleY="216172" custLinFactNeighborX="-37037" custLinFactNeighborY="-11018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7C67160-60F2-4720-9BA6-F5DAE35EB678}" type="pres">
      <dgm:prSet presAssocID="{F8B18A94-08B3-4B92-B2F9-CBDC74FB538F}" presName="gear2srcNode" presStyleLbl="node1" presStyleIdx="1" presStyleCnt="2"/>
      <dgm:spPr/>
      <dgm:t>
        <a:bodyPr/>
        <a:lstStyle/>
        <a:p>
          <a:endParaRPr lang="hu-HU"/>
        </a:p>
      </dgm:t>
    </dgm:pt>
    <dgm:pt modelId="{DDC1D132-D7A9-476E-9104-411AC41AE34C}" type="pres">
      <dgm:prSet presAssocID="{F8B18A94-08B3-4B92-B2F9-CBDC74FB538F}" presName="gear2dstNode" presStyleLbl="node1" presStyleIdx="1" presStyleCnt="2"/>
      <dgm:spPr/>
      <dgm:t>
        <a:bodyPr/>
        <a:lstStyle/>
        <a:p>
          <a:endParaRPr lang="hu-HU"/>
        </a:p>
      </dgm:t>
    </dgm:pt>
    <dgm:pt modelId="{430E7CA8-D7AE-4A97-A4B0-CE566E0DA85D}" type="pres">
      <dgm:prSet presAssocID="{3EBB6138-7A4B-4807-AC81-A2522DFC163B}" presName="connector1" presStyleLbl="sibTrans2D1" presStyleIdx="0" presStyleCnt="2" custScaleX="112729" custScaleY="124587" custLinFactNeighborX="13826" custLinFactNeighborY="-11347"/>
      <dgm:spPr/>
      <dgm:t>
        <a:bodyPr/>
        <a:lstStyle/>
        <a:p>
          <a:endParaRPr lang="hu-HU"/>
        </a:p>
      </dgm:t>
    </dgm:pt>
    <dgm:pt modelId="{FBACF8CE-A185-4F98-A154-A2E3222F4259}" type="pres">
      <dgm:prSet presAssocID="{993BB18D-AFDC-4FB8-8345-B09FE1FE2506}" presName="connector2" presStyleLbl="sibTrans2D1" presStyleIdx="1" presStyleCnt="2" custLinFactNeighborX="-68945" custLinFactNeighborY="-19995"/>
      <dgm:spPr/>
      <dgm:t>
        <a:bodyPr/>
        <a:lstStyle/>
        <a:p>
          <a:endParaRPr lang="hu-HU"/>
        </a:p>
      </dgm:t>
    </dgm:pt>
  </dgm:ptLst>
  <dgm:cxnLst>
    <dgm:cxn modelId="{CB452C03-4AC4-41F0-A73B-05ECE571FE9D}" type="presOf" srcId="{3EBB6138-7A4B-4807-AC81-A2522DFC163B}" destId="{430E7CA8-D7AE-4A97-A4B0-CE566E0DA85D}" srcOrd="0" destOrd="0" presId="urn:microsoft.com/office/officeart/2005/8/layout/gear1"/>
    <dgm:cxn modelId="{7FBBCE18-7242-4037-998D-517E7CE0CEF3}" type="presOf" srcId="{993BB18D-AFDC-4FB8-8345-B09FE1FE2506}" destId="{FBACF8CE-A185-4F98-A154-A2E3222F4259}" srcOrd="0" destOrd="0" presId="urn:microsoft.com/office/officeart/2005/8/layout/gear1"/>
    <dgm:cxn modelId="{62B5B037-C8B0-44A2-9FE5-941220E6CEE0}" type="presOf" srcId="{F8B18A94-08B3-4B92-B2F9-CBDC74FB538F}" destId="{4FE89CD7-9B96-4B3D-A09E-1B26A9DE2AF9}" srcOrd="0" destOrd="0" presId="urn:microsoft.com/office/officeart/2005/8/layout/gear1"/>
    <dgm:cxn modelId="{B8C5C7AA-C719-4045-B187-A93362EAEC38}" type="presOf" srcId="{F8B18A94-08B3-4B92-B2F9-CBDC74FB538F}" destId="{B7C67160-60F2-4720-9BA6-F5DAE35EB678}" srcOrd="1" destOrd="0" presId="urn:microsoft.com/office/officeart/2005/8/layout/gear1"/>
    <dgm:cxn modelId="{66E71DAF-91E8-4592-8393-2F1D783655D6}" type="presOf" srcId="{0B3CF453-1396-43B8-87D5-780D89AA5FCE}" destId="{D6202F54-9ACA-4718-9418-B8ED658ECB16}" srcOrd="0" destOrd="0" presId="urn:microsoft.com/office/officeart/2005/8/layout/gear1"/>
    <dgm:cxn modelId="{64C750E3-641A-4BF0-BD61-F692A67AE86C}" srcId="{0B3CF453-1396-43B8-87D5-780D89AA5FCE}" destId="{71C6017C-A91E-4708-8262-DD447D07F1CF}" srcOrd="0" destOrd="0" parTransId="{2F97963F-8A3C-410E-B356-64CA36A5CA0A}" sibTransId="{3EBB6138-7A4B-4807-AC81-A2522DFC163B}"/>
    <dgm:cxn modelId="{2AC9718C-6565-4158-8B96-B05F132311C3}" srcId="{0B3CF453-1396-43B8-87D5-780D89AA5FCE}" destId="{F8B18A94-08B3-4B92-B2F9-CBDC74FB538F}" srcOrd="1" destOrd="0" parTransId="{D4B6E34C-65B0-440A-8393-072B6EAA45E2}" sibTransId="{993BB18D-AFDC-4FB8-8345-B09FE1FE2506}"/>
    <dgm:cxn modelId="{6677296D-952F-4ACC-A4DF-C6591886709F}" type="presOf" srcId="{F8B18A94-08B3-4B92-B2F9-CBDC74FB538F}" destId="{DDC1D132-D7A9-476E-9104-411AC41AE34C}" srcOrd="2" destOrd="0" presId="urn:microsoft.com/office/officeart/2005/8/layout/gear1"/>
    <dgm:cxn modelId="{204749AF-ABB2-4223-9C47-BE4513C2BC53}" type="presOf" srcId="{71C6017C-A91E-4708-8262-DD447D07F1CF}" destId="{32AFBF07-8840-450A-B297-178ADDF88210}" srcOrd="1" destOrd="0" presId="urn:microsoft.com/office/officeart/2005/8/layout/gear1"/>
    <dgm:cxn modelId="{93AFCBBC-7B3D-4E51-9A8C-6D53C61884F1}" type="presOf" srcId="{71C6017C-A91E-4708-8262-DD447D07F1CF}" destId="{ADDBBA7D-1336-48D0-B99A-BBE32CBBD5EE}" srcOrd="0" destOrd="0" presId="urn:microsoft.com/office/officeart/2005/8/layout/gear1"/>
    <dgm:cxn modelId="{B9993E05-D1B2-4A08-8769-EA96D6FD0144}" type="presOf" srcId="{71C6017C-A91E-4708-8262-DD447D07F1CF}" destId="{D462532A-30B1-4AE5-981B-3240309FFF6C}" srcOrd="2" destOrd="0" presId="urn:microsoft.com/office/officeart/2005/8/layout/gear1"/>
    <dgm:cxn modelId="{31F2579D-1135-4DB7-B830-CA5F95119A68}" type="presParOf" srcId="{D6202F54-9ACA-4718-9418-B8ED658ECB16}" destId="{ADDBBA7D-1336-48D0-B99A-BBE32CBBD5EE}" srcOrd="0" destOrd="0" presId="urn:microsoft.com/office/officeart/2005/8/layout/gear1"/>
    <dgm:cxn modelId="{E5593A50-7A59-4631-8A15-028DA31275F9}" type="presParOf" srcId="{D6202F54-9ACA-4718-9418-B8ED658ECB16}" destId="{32AFBF07-8840-450A-B297-178ADDF88210}" srcOrd="1" destOrd="0" presId="urn:microsoft.com/office/officeart/2005/8/layout/gear1"/>
    <dgm:cxn modelId="{C99DF762-29E7-471A-B499-ACE42287A55C}" type="presParOf" srcId="{D6202F54-9ACA-4718-9418-B8ED658ECB16}" destId="{D462532A-30B1-4AE5-981B-3240309FFF6C}" srcOrd="2" destOrd="0" presId="urn:microsoft.com/office/officeart/2005/8/layout/gear1"/>
    <dgm:cxn modelId="{55AA9F3F-796C-41C9-A0EA-F6AB33D5F156}" type="presParOf" srcId="{D6202F54-9ACA-4718-9418-B8ED658ECB16}" destId="{4FE89CD7-9B96-4B3D-A09E-1B26A9DE2AF9}" srcOrd="3" destOrd="0" presId="urn:microsoft.com/office/officeart/2005/8/layout/gear1"/>
    <dgm:cxn modelId="{EB72899D-8591-4972-95AD-3B02775C4657}" type="presParOf" srcId="{D6202F54-9ACA-4718-9418-B8ED658ECB16}" destId="{B7C67160-60F2-4720-9BA6-F5DAE35EB678}" srcOrd="4" destOrd="0" presId="urn:microsoft.com/office/officeart/2005/8/layout/gear1"/>
    <dgm:cxn modelId="{ADDBD63D-0EC1-4636-B82D-5B8167C694E7}" type="presParOf" srcId="{D6202F54-9ACA-4718-9418-B8ED658ECB16}" destId="{DDC1D132-D7A9-476E-9104-411AC41AE34C}" srcOrd="5" destOrd="0" presId="urn:microsoft.com/office/officeart/2005/8/layout/gear1"/>
    <dgm:cxn modelId="{555F491B-0AB1-4211-8ACC-8F97221BA0E5}" type="presParOf" srcId="{D6202F54-9ACA-4718-9418-B8ED658ECB16}" destId="{430E7CA8-D7AE-4A97-A4B0-CE566E0DA85D}" srcOrd="6" destOrd="0" presId="urn:microsoft.com/office/officeart/2005/8/layout/gear1"/>
    <dgm:cxn modelId="{8A45F5A7-EEC0-4A82-A954-5221AA42A7DB}" type="presParOf" srcId="{D6202F54-9ACA-4718-9418-B8ED658ECB16}" destId="{FBACF8CE-A185-4F98-A154-A2E3222F4259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2A684-8E2A-4E77-A433-DE0773D79DE9}">
      <dsp:nvSpPr>
        <dsp:cNvPr id="0" name=""/>
        <dsp:cNvSpPr/>
      </dsp:nvSpPr>
      <dsp:spPr>
        <a:xfrm>
          <a:off x="312854" y="261467"/>
          <a:ext cx="5155807" cy="5155807"/>
        </a:xfrm>
        <a:prstGeom prst="circularArrow">
          <a:avLst>
            <a:gd name="adj1" fmla="val 5544"/>
            <a:gd name="adj2" fmla="val 330680"/>
            <a:gd name="adj3" fmla="val 13303532"/>
            <a:gd name="adj4" fmla="val 17680664"/>
            <a:gd name="adj5" fmla="val 5757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34605B-21CF-413A-A961-D33EEAF32188}">
      <dsp:nvSpPr>
        <dsp:cNvPr id="0" name=""/>
        <dsp:cNvSpPr/>
      </dsp:nvSpPr>
      <dsp:spPr>
        <a:xfrm>
          <a:off x="1664453" y="-44933"/>
          <a:ext cx="2887038" cy="195373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b="1" i="1" kern="1200" dirty="0" smtClean="0"/>
            <a:t>Módszerkompetencia</a:t>
          </a:r>
          <a:r>
            <a:rPr lang="hu-HU" sz="1600" i="1" kern="1200" dirty="0" smtClean="0"/>
            <a:t>:</a:t>
          </a:r>
          <a:r>
            <a:rPr lang="hu-HU" sz="1100" kern="1200" dirty="0" smtClean="0"/>
            <a:t> a munkatevékenység során a személy munkamódszerére, munkastílusára, problémamegoldására és gondolkodására jellemző, a személynek a munkafolyamat meghatározásában játszott szerepét, a munkatevékenységhez való viszonyát, valamint tevékenységének minőségét leíró ismérvek</a:t>
          </a:r>
          <a:r>
            <a:rPr lang="hu-HU" sz="600" kern="1200" dirty="0" smtClean="0"/>
            <a:t>, </a:t>
          </a:r>
          <a:endParaRPr lang="hu-HU" sz="600" kern="1200" dirty="0"/>
        </a:p>
      </dsp:txBody>
      <dsp:txXfrm>
        <a:off x="1759826" y="50440"/>
        <a:ext cx="2696292" cy="1762987"/>
      </dsp:txXfrm>
    </dsp:sp>
    <dsp:sp modelId="{4B8C570C-7665-4A81-B3B6-0FA2C06E9B8F}">
      <dsp:nvSpPr>
        <dsp:cNvPr id="0" name=""/>
        <dsp:cNvSpPr/>
      </dsp:nvSpPr>
      <dsp:spPr>
        <a:xfrm>
          <a:off x="3532366" y="1380642"/>
          <a:ext cx="3227101" cy="265243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b="1" i="1" kern="1200" dirty="0" smtClean="0"/>
            <a:t>Szakmai ismeretek</a:t>
          </a:r>
          <a:r>
            <a:rPr lang="hu-HU" sz="1600" i="1" kern="1200" dirty="0" smtClean="0"/>
            <a:t>:</a:t>
          </a:r>
          <a:r>
            <a:rPr lang="hu-HU" sz="1600" kern="1200" dirty="0" smtClean="0"/>
            <a:t> </a:t>
          </a:r>
          <a:r>
            <a:rPr lang="hu-HU" sz="1100" kern="1200" dirty="0" smtClean="0"/>
            <a:t>a munkatevékenység során közvetlenül használt, alkalmazott technológiai szabályokra, a műveletek során használt anyagok, tárgyak, eszközök viselkedésére, összetettebb eszköz- és forráshasználatra, számszerű paraméterekre és minőségi jellemzőkre, továbbá a munka közben szokásosan előforduló, szükséges döntéseket meghatározó, valamint a munkavégzés feltételeire és hatásaira, a műveleti előírásoktól, munkabiztonsági szabályoktól való eltérés kockázataira és következményeire vonatkozó információk és adatok</a:t>
          </a:r>
          <a:endParaRPr lang="hu-HU" sz="1100" kern="1200" dirty="0"/>
        </a:p>
      </dsp:txBody>
      <dsp:txXfrm>
        <a:off x="3661847" y="1510123"/>
        <a:ext cx="2968139" cy="2393472"/>
      </dsp:txXfrm>
    </dsp:sp>
    <dsp:sp modelId="{70B86A03-9D57-43B7-AEE9-45DC5DD6D901}">
      <dsp:nvSpPr>
        <dsp:cNvPr id="0" name=""/>
        <dsp:cNvSpPr/>
      </dsp:nvSpPr>
      <dsp:spPr>
        <a:xfrm>
          <a:off x="3687335" y="4409909"/>
          <a:ext cx="2820663" cy="15194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b="1" i="1" kern="1200" dirty="0" smtClean="0"/>
            <a:t>Szakmai kompetencia</a:t>
          </a:r>
          <a:r>
            <a:rPr lang="hu-HU" sz="1200" i="1" kern="1200" dirty="0" smtClean="0"/>
            <a:t>:</a:t>
          </a:r>
          <a:r>
            <a:rPr lang="hu-HU" sz="1200" kern="1200" dirty="0" smtClean="0"/>
            <a:t> a szakképesítésnek megfelelő munkafeladatok elvégzésére való képesség, alkalmasság </a:t>
          </a:r>
          <a:endParaRPr lang="hu-HU" sz="1200" kern="1200" dirty="0"/>
        </a:p>
      </dsp:txBody>
      <dsp:txXfrm>
        <a:off x="3761507" y="4484081"/>
        <a:ext cx="2672319" cy="1371076"/>
      </dsp:txXfrm>
    </dsp:sp>
    <dsp:sp modelId="{B4098640-B373-423E-A3DB-6E9C62634B04}">
      <dsp:nvSpPr>
        <dsp:cNvPr id="0" name=""/>
        <dsp:cNvSpPr/>
      </dsp:nvSpPr>
      <dsp:spPr>
        <a:xfrm>
          <a:off x="0" y="3844351"/>
          <a:ext cx="3115362" cy="212991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i="1" kern="1200" dirty="0" smtClean="0"/>
            <a:t>Személyes kompetencia</a:t>
          </a:r>
          <a:r>
            <a:rPr lang="hu-HU" sz="1050" i="1" kern="1200" dirty="0" smtClean="0"/>
            <a:t>: </a:t>
          </a:r>
          <a:r>
            <a:rPr lang="hu-HU" sz="1050" kern="1200" dirty="0" smtClean="0"/>
            <a:t>azok a személyes tulajdonságok (adottságok, jellemvonások, értelmi és érzelmi viszonyulások), amelyek megléte elősegíti, illetve lehetővé teszi a munkatevékenység hatékony és eredményes elvégzését</a:t>
          </a:r>
          <a:endParaRPr lang="hu-HU" sz="1050" kern="1200" dirty="0"/>
        </a:p>
      </dsp:txBody>
      <dsp:txXfrm>
        <a:off x="103974" y="3948325"/>
        <a:ext cx="2907414" cy="1921964"/>
      </dsp:txXfrm>
    </dsp:sp>
    <dsp:sp modelId="{E62C1201-CC4E-4E5D-8496-F4C472CCDCEA}">
      <dsp:nvSpPr>
        <dsp:cNvPr id="0" name=""/>
        <dsp:cNvSpPr/>
      </dsp:nvSpPr>
      <dsp:spPr>
        <a:xfrm>
          <a:off x="-2878" y="1767287"/>
          <a:ext cx="2821952" cy="188320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i="1" kern="1200" dirty="0" smtClean="0"/>
            <a:t>Társas kompetencia</a:t>
          </a:r>
          <a:r>
            <a:rPr lang="hu-HU" sz="1100" i="1" kern="1200" dirty="0" smtClean="0"/>
            <a:t>:</a:t>
          </a:r>
          <a:r>
            <a:rPr lang="hu-HU" sz="1100" kern="1200" dirty="0" smtClean="0"/>
            <a:t> a munkatevékenységben résztvevőkkel, illetve ügyfelekkel (azon személyek, akikre a munkatevékenység irányul) való közvetlen kapcsolatot, a velük összefüggő cselekvéseket, különösen az együttműködés, a kommunikáció és a konfliktuskezelés milyenségét leíró jellemzők  </a:t>
          </a:r>
          <a:endParaRPr lang="hu-HU" sz="1100" kern="1200" dirty="0"/>
        </a:p>
      </dsp:txBody>
      <dsp:txXfrm>
        <a:off x="89052" y="1859217"/>
        <a:ext cx="2638092" cy="16993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362901-C458-4CDD-9B5D-739F9504A4A3}">
      <dsp:nvSpPr>
        <dsp:cNvPr id="0" name=""/>
        <dsp:cNvSpPr/>
      </dsp:nvSpPr>
      <dsp:spPr>
        <a:xfrm>
          <a:off x="0" y="0"/>
          <a:ext cx="5000660" cy="814393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kern="1200" dirty="0" smtClean="0"/>
            <a:t>Kockázatértékelés rendszere</a:t>
          </a:r>
          <a:endParaRPr lang="hu-HU" sz="3200" kern="1200" dirty="0"/>
        </a:p>
      </dsp:txBody>
      <dsp:txXfrm>
        <a:off x="0" y="0"/>
        <a:ext cx="5000660" cy="814393"/>
      </dsp:txXfrm>
    </dsp:sp>
    <dsp:sp modelId="{B010E8E2-B955-4D83-96DE-9C1CBD6FB2A8}">
      <dsp:nvSpPr>
        <dsp:cNvPr id="0" name=""/>
        <dsp:cNvSpPr/>
      </dsp:nvSpPr>
      <dsp:spPr>
        <a:xfrm>
          <a:off x="0" y="785815"/>
          <a:ext cx="1665258" cy="171022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/>
            <a:t>Gépek, berendezések, munkaeszközök</a:t>
          </a:r>
          <a:endParaRPr lang="hu-HU" sz="1700" kern="1200" dirty="0"/>
        </a:p>
      </dsp:txBody>
      <dsp:txXfrm>
        <a:off x="0" y="785815"/>
        <a:ext cx="1665258" cy="1710225"/>
      </dsp:txXfrm>
    </dsp:sp>
    <dsp:sp modelId="{805C20AD-2E54-4C6C-91A1-268896C9669D}">
      <dsp:nvSpPr>
        <dsp:cNvPr id="0" name=""/>
        <dsp:cNvSpPr/>
      </dsp:nvSpPr>
      <dsp:spPr>
        <a:xfrm>
          <a:off x="1643071" y="785815"/>
          <a:ext cx="1665258" cy="171022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/>
            <a:t>Munkakörnyezet</a:t>
          </a:r>
          <a:endParaRPr lang="hu-HU" sz="1700" kern="1200" dirty="0"/>
        </a:p>
      </dsp:txBody>
      <dsp:txXfrm>
        <a:off x="1643071" y="785815"/>
        <a:ext cx="1665258" cy="1710225"/>
      </dsp:txXfrm>
    </dsp:sp>
    <dsp:sp modelId="{3624ABFC-7EE9-4AA5-A84A-08E7BA7343E9}">
      <dsp:nvSpPr>
        <dsp:cNvPr id="0" name=""/>
        <dsp:cNvSpPr/>
      </dsp:nvSpPr>
      <dsp:spPr>
        <a:xfrm>
          <a:off x="3335401" y="785815"/>
          <a:ext cx="1665258" cy="171022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/>
            <a:t>Technológiai leírások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/>
            <a:t>Munkaköri leírások</a:t>
          </a:r>
          <a:endParaRPr lang="hu-HU" sz="1700" kern="1200" dirty="0"/>
        </a:p>
      </dsp:txBody>
      <dsp:txXfrm>
        <a:off x="3335401" y="785815"/>
        <a:ext cx="1665258" cy="1710225"/>
      </dsp:txXfrm>
    </dsp:sp>
    <dsp:sp modelId="{B7BDDC8D-9FBB-4E99-AAE1-16FB79484D58}">
      <dsp:nvSpPr>
        <dsp:cNvPr id="0" name=""/>
        <dsp:cNvSpPr/>
      </dsp:nvSpPr>
      <dsp:spPr>
        <a:xfrm>
          <a:off x="0" y="2524618"/>
          <a:ext cx="5000660" cy="190025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40E8A-D532-46C0-8224-8F7B74571850}">
      <dsp:nvSpPr>
        <dsp:cNvPr id="0" name=""/>
        <dsp:cNvSpPr/>
      </dsp:nvSpPr>
      <dsp:spPr>
        <a:xfrm>
          <a:off x="0" y="0"/>
          <a:ext cx="4881585" cy="833434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300" kern="1200" dirty="0" smtClean="0"/>
            <a:t>Tevékenységet konkrétan végző munkavállaló</a:t>
          </a:r>
          <a:endParaRPr lang="hu-HU" sz="2300" kern="1200" dirty="0"/>
        </a:p>
      </dsp:txBody>
      <dsp:txXfrm>
        <a:off x="0" y="0"/>
        <a:ext cx="4881585" cy="833434"/>
      </dsp:txXfrm>
    </dsp:sp>
    <dsp:sp modelId="{0AFCB3A2-562F-4DE6-B975-7B478309F065}">
      <dsp:nvSpPr>
        <dsp:cNvPr id="0" name=""/>
        <dsp:cNvSpPr/>
      </dsp:nvSpPr>
      <dsp:spPr>
        <a:xfrm>
          <a:off x="0" y="857255"/>
          <a:ext cx="1625606" cy="1750213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Mitől fél?</a:t>
          </a:r>
          <a:endParaRPr lang="hu-HU" sz="2000" kern="1200" dirty="0"/>
        </a:p>
      </dsp:txBody>
      <dsp:txXfrm>
        <a:off x="0" y="857255"/>
        <a:ext cx="1625606" cy="1750213"/>
      </dsp:txXfrm>
    </dsp:sp>
    <dsp:sp modelId="{D7FDC6F1-AB95-46EA-93FF-7F82D6DA21FE}">
      <dsp:nvSpPr>
        <dsp:cNvPr id="0" name=""/>
        <dsp:cNvSpPr/>
      </dsp:nvSpPr>
      <dsp:spPr>
        <a:xfrm>
          <a:off x="1666906" y="857255"/>
          <a:ext cx="1625606" cy="1750213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Milyen „rutin” hibákat követ el?</a:t>
          </a:r>
          <a:endParaRPr lang="hu-HU" sz="2000" kern="1200" dirty="0"/>
        </a:p>
      </dsp:txBody>
      <dsp:txXfrm>
        <a:off x="1666906" y="857255"/>
        <a:ext cx="1625606" cy="1750213"/>
      </dsp:txXfrm>
    </dsp:sp>
    <dsp:sp modelId="{B336A90F-1BE4-40A2-A506-A9EFB0934A88}">
      <dsp:nvSpPr>
        <dsp:cNvPr id="0" name=""/>
        <dsp:cNvSpPr/>
      </dsp:nvSpPr>
      <dsp:spPr>
        <a:xfrm>
          <a:off x="3255979" y="857255"/>
          <a:ext cx="1625606" cy="1750213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Ellenőrzés és ellenőrzöttség</a:t>
          </a:r>
          <a:endParaRPr lang="hu-HU" sz="2000" kern="1200" dirty="0"/>
        </a:p>
      </dsp:txBody>
      <dsp:txXfrm>
        <a:off x="3255979" y="857255"/>
        <a:ext cx="1625606" cy="1750213"/>
      </dsp:txXfrm>
    </dsp:sp>
    <dsp:sp modelId="{2A1D5780-91BF-4EF4-8D00-027A91AD17B2}">
      <dsp:nvSpPr>
        <dsp:cNvPr id="0" name=""/>
        <dsp:cNvSpPr/>
      </dsp:nvSpPr>
      <dsp:spPr>
        <a:xfrm>
          <a:off x="0" y="2583647"/>
          <a:ext cx="4881585" cy="19446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6819E7-4DD5-4530-A968-22CEB35AC75C}">
      <dsp:nvSpPr>
        <dsp:cNvPr id="0" name=""/>
        <dsp:cNvSpPr/>
      </dsp:nvSpPr>
      <dsp:spPr>
        <a:xfrm>
          <a:off x="3143261" y="3714754"/>
          <a:ext cx="2886075" cy="288607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01600" prst="ribl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6500" kern="1200" dirty="0" smtClean="0"/>
            <a:t>Cél</a:t>
          </a:r>
          <a:endParaRPr lang="hu-HU" sz="6500" kern="1200" dirty="0"/>
        </a:p>
      </dsp:txBody>
      <dsp:txXfrm>
        <a:off x="3565917" y="4137410"/>
        <a:ext cx="2040763" cy="2040763"/>
      </dsp:txXfrm>
    </dsp:sp>
    <dsp:sp modelId="{6522CFD4-197C-4EEE-B5C7-264E35D33E2D}">
      <dsp:nvSpPr>
        <dsp:cNvPr id="0" name=""/>
        <dsp:cNvSpPr/>
      </dsp:nvSpPr>
      <dsp:spPr>
        <a:xfrm rot="12855524">
          <a:off x="1171251" y="3207791"/>
          <a:ext cx="2311706" cy="82253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A39FBA-659A-4590-B2BA-21A778A4F782}">
      <dsp:nvSpPr>
        <dsp:cNvPr id="0" name=""/>
        <dsp:cNvSpPr/>
      </dsp:nvSpPr>
      <dsp:spPr>
        <a:xfrm>
          <a:off x="901" y="1871683"/>
          <a:ext cx="2741771" cy="219341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Hatékonyság növelése</a:t>
          </a:r>
          <a:endParaRPr lang="hu-HU" sz="1800" kern="1200" dirty="0"/>
        </a:p>
      </dsp:txBody>
      <dsp:txXfrm>
        <a:off x="65144" y="1935926"/>
        <a:ext cx="2613285" cy="2064931"/>
      </dsp:txXfrm>
    </dsp:sp>
    <dsp:sp modelId="{F3D942D6-15F0-458D-A02F-D225B6CE2D18}">
      <dsp:nvSpPr>
        <dsp:cNvPr id="0" name=""/>
        <dsp:cNvSpPr/>
      </dsp:nvSpPr>
      <dsp:spPr>
        <a:xfrm rot="16187250">
          <a:off x="3436408" y="2031011"/>
          <a:ext cx="2279637" cy="82253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58AA09-81E8-4226-BE46-FE73299DC146}">
      <dsp:nvSpPr>
        <dsp:cNvPr id="0" name=""/>
        <dsp:cNvSpPr/>
      </dsp:nvSpPr>
      <dsp:spPr>
        <a:xfrm>
          <a:off x="3201114" y="205757"/>
          <a:ext cx="2741771" cy="219341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Munkavállalói munkavédelmi attitűdjeinek változtatása</a:t>
          </a:r>
          <a:endParaRPr lang="hu-HU" sz="1800" kern="1200" dirty="0"/>
        </a:p>
      </dsp:txBody>
      <dsp:txXfrm>
        <a:off x="3265357" y="270000"/>
        <a:ext cx="2613285" cy="2064931"/>
      </dsp:txXfrm>
    </dsp:sp>
    <dsp:sp modelId="{0932AEBD-6E9B-4E61-B397-3AD7B2D5BE13}">
      <dsp:nvSpPr>
        <dsp:cNvPr id="0" name=""/>
        <dsp:cNvSpPr/>
      </dsp:nvSpPr>
      <dsp:spPr>
        <a:xfrm rot="19520145">
          <a:off x="5679262" y="3196261"/>
          <a:ext cx="2297781" cy="82253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60AA6B-D8B8-48B6-A97E-5EEAFF3642EF}">
      <dsp:nvSpPr>
        <dsp:cNvPr id="0" name=""/>
        <dsp:cNvSpPr/>
      </dsp:nvSpPr>
      <dsp:spPr>
        <a:xfrm>
          <a:off x="6402228" y="1857368"/>
          <a:ext cx="2741771" cy="219341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Munkavállalók bevonása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Kockázatazonosítás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Kockázatértékelés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Kockázatkezelés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Ellenőrzés (ellenőrzöttség)</a:t>
          </a:r>
          <a:endParaRPr lang="hu-HU" sz="1800" kern="1200" dirty="0"/>
        </a:p>
      </dsp:txBody>
      <dsp:txXfrm>
        <a:off x="6466471" y="1921611"/>
        <a:ext cx="2613285" cy="20649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6FA3F-E7C4-4007-8480-7FBD53A06DE7}">
      <dsp:nvSpPr>
        <dsp:cNvPr id="0" name=""/>
        <dsp:cNvSpPr/>
      </dsp:nvSpPr>
      <dsp:spPr>
        <a:xfrm>
          <a:off x="1285883" y="0"/>
          <a:ext cx="5000660" cy="5000660"/>
        </a:xfrm>
        <a:prstGeom prst="ellips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/>
            <a:t>Figyelt, megértette, elfogadta</a:t>
          </a:r>
          <a:endParaRPr lang="hu-HU" sz="1400" b="1" kern="1200" dirty="0"/>
        </a:p>
      </dsp:txBody>
      <dsp:txXfrm>
        <a:off x="3087121" y="250032"/>
        <a:ext cx="1398184" cy="750099"/>
      </dsp:txXfrm>
    </dsp:sp>
    <dsp:sp modelId="{10AC76C5-4353-4004-95B9-87B4B2E4BEBA}">
      <dsp:nvSpPr>
        <dsp:cNvPr id="0" name=""/>
        <dsp:cNvSpPr/>
      </dsp:nvSpPr>
      <dsp:spPr>
        <a:xfrm>
          <a:off x="1785949" y="1000132"/>
          <a:ext cx="4000528" cy="4000528"/>
        </a:xfrm>
        <a:prstGeom prst="ellipse">
          <a:avLst/>
        </a:prstGeom>
        <a:solidFill>
          <a:schemeClr val="accent6">
            <a:shade val="50000"/>
            <a:hueOff val="-230847"/>
            <a:satOff val="15390"/>
            <a:lumOff val="2009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/>
            <a:t>Figyelt, de nem tud azonosulni a  hallottakkal</a:t>
          </a:r>
          <a:endParaRPr lang="hu-HU" sz="1400" b="1" kern="1200" dirty="0"/>
        </a:p>
      </dsp:txBody>
      <dsp:txXfrm>
        <a:off x="3087121" y="1240163"/>
        <a:ext cx="1398184" cy="720095"/>
      </dsp:txXfrm>
    </dsp:sp>
    <dsp:sp modelId="{EDDB4D17-E176-4292-8A51-2BD3F35EFB48}">
      <dsp:nvSpPr>
        <dsp:cNvPr id="0" name=""/>
        <dsp:cNvSpPr/>
      </dsp:nvSpPr>
      <dsp:spPr>
        <a:xfrm>
          <a:off x="2286015" y="2000263"/>
          <a:ext cx="3000396" cy="3000396"/>
        </a:xfrm>
        <a:prstGeom prst="ellipse">
          <a:avLst/>
        </a:prstGeom>
        <a:solidFill>
          <a:schemeClr val="accent6">
            <a:shade val="50000"/>
            <a:hueOff val="-461694"/>
            <a:satOff val="30780"/>
            <a:lumOff val="4018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/>
            <a:t>Csak részletekre emlékszik </a:t>
          </a:r>
          <a:endParaRPr lang="hu-HU" sz="1400" b="1" kern="1200" dirty="0"/>
        </a:p>
      </dsp:txBody>
      <dsp:txXfrm>
        <a:off x="3087121" y="2225293"/>
        <a:ext cx="1398184" cy="675089"/>
      </dsp:txXfrm>
    </dsp:sp>
    <dsp:sp modelId="{4D9DC1AC-8287-4198-AD37-D5394B593C3A}">
      <dsp:nvSpPr>
        <dsp:cNvPr id="0" name=""/>
        <dsp:cNvSpPr/>
      </dsp:nvSpPr>
      <dsp:spPr>
        <a:xfrm>
          <a:off x="2786081" y="3000396"/>
          <a:ext cx="2000264" cy="2000264"/>
        </a:xfrm>
        <a:prstGeom prst="ellipse">
          <a:avLst/>
        </a:prstGeom>
        <a:solidFill>
          <a:schemeClr val="accent6">
            <a:shade val="50000"/>
            <a:hueOff val="-230847"/>
            <a:satOff val="15390"/>
            <a:lumOff val="2009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smtClean="0"/>
            <a:t>Nem figyelt, semmire sem emlékszik</a:t>
          </a:r>
          <a:endParaRPr lang="hu-HU" sz="1400" b="1" kern="1200" dirty="0"/>
        </a:p>
      </dsp:txBody>
      <dsp:txXfrm>
        <a:off x="3079013" y="3500462"/>
        <a:ext cx="1414400" cy="10001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FE76D0-CDB6-4EA2-BD17-4F7421AD6AFB}">
      <dsp:nvSpPr>
        <dsp:cNvPr id="0" name=""/>
        <dsp:cNvSpPr/>
      </dsp:nvSpPr>
      <dsp:spPr>
        <a:xfrm rot="5400000">
          <a:off x="-422348" y="1641622"/>
          <a:ext cx="1862059" cy="224626"/>
        </a:xfrm>
        <a:prstGeom prst="rect">
          <a:avLst/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F32B43E-C738-40B9-B679-788AC99A347B}">
      <dsp:nvSpPr>
        <dsp:cNvPr id="0" name=""/>
        <dsp:cNvSpPr/>
      </dsp:nvSpPr>
      <dsp:spPr>
        <a:xfrm>
          <a:off x="4598" y="451181"/>
          <a:ext cx="2495847" cy="1497508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Adó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/>
            <a:t> (Az üzenet kibocsátója, kódolója)</a:t>
          </a:r>
          <a:endParaRPr lang="hu-HU" sz="1000" kern="1200" dirty="0"/>
        </a:p>
      </dsp:txBody>
      <dsp:txXfrm>
        <a:off x="48459" y="495042"/>
        <a:ext cx="2408125" cy="1409786"/>
      </dsp:txXfrm>
    </dsp:sp>
    <dsp:sp modelId="{8F7E12F0-116D-45C8-BE37-DFF3242F4A4A}">
      <dsp:nvSpPr>
        <dsp:cNvPr id="0" name=""/>
        <dsp:cNvSpPr/>
      </dsp:nvSpPr>
      <dsp:spPr>
        <a:xfrm rot="5400000">
          <a:off x="-422348" y="3513508"/>
          <a:ext cx="1862059" cy="224626"/>
        </a:xfrm>
        <a:prstGeom prst="rect">
          <a:avLst/>
        </a:prstGeom>
        <a:solidFill>
          <a:schemeClr val="accent6">
            <a:shade val="90000"/>
            <a:hueOff val="-120681"/>
            <a:satOff val="1641"/>
            <a:lumOff val="693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AE6D52-EA54-45EB-9407-157A9BFFB6D1}">
      <dsp:nvSpPr>
        <dsp:cNvPr id="0" name=""/>
        <dsp:cNvSpPr/>
      </dsp:nvSpPr>
      <dsp:spPr>
        <a:xfrm>
          <a:off x="4598" y="2323067"/>
          <a:ext cx="2495847" cy="1497508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102599"/>
            <a:satOff val="6840"/>
            <a:lumOff val="893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Vevő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 </a:t>
          </a:r>
          <a:r>
            <a:rPr lang="hu-HU" sz="1000" kern="1200" dirty="0" smtClean="0"/>
            <a:t>(Az üzenet befogadója, dekódolója)</a:t>
          </a:r>
          <a:endParaRPr lang="hu-HU" sz="1000" kern="1200" dirty="0"/>
        </a:p>
      </dsp:txBody>
      <dsp:txXfrm>
        <a:off x="48459" y="2366928"/>
        <a:ext cx="2408125" cy="1409786"/>
      </dsp:txXfrm>
    </dsp:sp>
    <dsp:sp modelId="{1B2B48DF-6DF7-4FB0-A25D-9BCDF9D0C061}">
      <dsp:nvSpPr>
        <dsp:cNvPr id="0" name=""/>
        <dsp:cNvSpPr/>
      </dsp:nvSpPr>
      <dsp:spPr>
        <a:xfrm>
          <a:off x="513594" y="4449451"/>
          <a:ext cx="3309651" cy="224626"/>
        </a:xfrm>
        <a:prstGeom prst="rect">
          <a:avLst/>
        </a:prstGeom>
        <a:solidFill>
          <a:schemeClr val="accent6">
            <a:shade val="90000"/>
            <a:hueOff val="-241362"/>
            <a:satOff val="3282"/>
            <a:lumOff val="1386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3AC65B-992A-451E-9BDA-978CAE93109B}">
      <dsp:nvSpPr>
        <dsp:cNvPr id="0" name=""/>
        <dsp:cNvSpPr/>
      </dsp:nvSpPr>
      <dsp:spPr>
        <a:xfrm>
          <a:off x="4598" y="4194953"/>
          <a:ext cx="2495847" cy="1497508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205197"/>
            <a:satOff val="13680"/>
            <a:lumOff val="1786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Jel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/>
            <a:t> (Az üzenetek ebből állnak: hang, betű, írásjel, stb.)</a:t>
          </a:r>
          <a:endParaRPr lang="hu-HU" sz="1000" kern="1200" dirty="0"/>
        </a:p>
      </dsp:txBody>
      <dsp:txXfrm>
        <a:off x="48459" y="4238814"/>
        <a:ext cx="2408125" cy="1409786"/>
      </dsp:txXfrm>
    </dsp:sp>
    <dsp:sp modelId="{D7D5E915-1A84-47EE-AFA3-C8C69E6F7015}">
      <dsp:nvSpPr>
        <dsp:cNvPr id="0" name=""/>
        <dsp:cNvSpPr/>
      </dsp:nvSpPr>
      <dsp:spPr>
        <a:xfrm rot="16200000">
          <a:off x="2897129" y="3513508"/>
          <a:ext cx="1862059" cy="224626"/>
        </a:xfrm>
        <a:prstGeom prst="rect">
          <a:avLst/>
        </a:prstGeom>
        <a:solidFill>
          <a:schemeClr val="accent6">
            <a:shade val="90000"/>
            <a:hueOff val="-362044"/>
            <a:satOff val="4922"/>
            <a:lumOff val="2079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FF4F47-3F78-41AA-95C3-4C05B113CD52}">
      <dsp:nvSpPr>
        <dsp:cNvPr id="0" name=""/>
        <dsp:cNvSpPr/>
      </dsp:nvSpPr>
      <dsp:spPr>
        <a:xfrm>
          <a:off x="3324076" y="4194953"/>
          <a:ext cx="2495847" cy="1497508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307796"/>
            <a:satOff val="20520"/>
            <a:lumOff val="2679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Csatorna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/>
            <a:t>(Az a közeg, amelyen keresztül a kibocsátott jelek eljutnak az adótól a vevőig)  </a:t>
          </a:r>
          <a:endParaRPr lang="hu-HU" sz="1000" kern="1200" dirty="0"/>
        </a:p>
      </dsp:txBody>
      <dsp:txXfrm>
        <a:off x="3367937" y="4238814"/>
        <a:ext cx="2408125" cy="1409786"/>
      </dsp:txXfrm>
    </dsp:sp>
    <dsp:sp modelId="{455243F6-B0D5-47A3-B30D-08CA04E5E957}">
      <dsp:nvSpPr>
        <dsp:cNvPr id="0" name=""/>
        <dsp:cNvSpPr/>
      </dsp:nvSpPr>
      <dsp:spPr>
        <a:xfrm rot="16200000">
          <a:off x="2897129" y="1641622"/>
          <a:ext cx="1862059" cy="224626"/>
        </a:xfrm>
        <a:prstGeom prst="rect">
          <a:avLst/>
        </a:prstGeom>
        <a:solidFill>
          <a:schemeClr val="accent6">
            <a:shade val="90000"/>
            <a:hueOff val="-482725"/>
            <a:satOff val="6563"/>
            <a:lumOff val="2773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C270F42-A2C0-4762-BFC2-8DCE6F3717C6}">
      <dsp:nvSpPr>
        <dsp:cNvPr id="0" name=""/>
        <dsp:cNvSpPr/>
      </dsp:nvSpPr>
      <dsp:spPr>
        <a:xfrm>
          <a:off x="3324076" y="2323067"/>
          <a:ext cx="2495847" cy="1497508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410395"/>
            <a:satOff val="27360"/>
            <a:lumOff val="3572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Üzenet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/>
            <a:t> (Az adó által kibocsátott jelsorozat. Megértéséhez nem elég felismerni a jeleket, a megfejtéséhez szükséges kódot is ismernem </a:t>
          </a:r>
          <a:r>
            <a:rPr lang="hu-HU" sz="1000" kern="1200" dirty="0" err="1" smtClean="0"/>
            <a:t>kell-pl</a:t>
          </a:r>
          <a:r>
            <a:rPr lang="hu-HU" sz="1000" kern="1200" dirty="0" smtClean="0"/>
            <a:t>. titkosírás)</a:t>
          </a:r>
          <a:endParaRPr lang="hu-HU" sz="1000" kern="1200" dirty="0"/>
        </a:p>
      </dsp:txBody>
      <dsp:txXfrm>
        <a:off x="3367937" y="2366928"/>
        <a:ext cx="2408125" cy="1409786"/>
      </dsp:txXfrm>
    </dsp:sp>
    <dsp:sp modelId="{CD648253-A1C6-41CD-917C-7AF6A7A11E5C}">
      <dsp:nvSpPr>
        <dsp:cNvPr id="0" name=""/>
        <dsp:cNvSpPr/>
      </dsp:nvSpPr>
      <dsp:spPr>
        <a:xfrm>
          <a:off x="3833071" y="705679"/>
          <a:ext cx="3309651" cy="224626"/>
        </a:xfrm>
        <a:prstGeom prst="rect">
          <a:avLst/>
        </a:prstGeom>
        <a:solidFill>
          <a:schemeClr val="accent6">
            <a:shade val="90000"/>
            <a:hueOff val="-362044"/>
            <a:satOff val="4922"/>
            <a:lumOff val="2079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07E87E-CF16-4080-94D3-37209080E201}">
      <dsp:nvSpPr>
        <dsp:cNvPr id="0" name=""/>
        <dsp:cNvSpPr/>
      </dsp:nvSpPr>
      <dsp:spPr>
        <a:xfrm>
          <a:off x="3324076" y="451181"/>
          <a:ext cx="2495847" cy="1497508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410395"/>
            <a:satOff val="27360"/>
            <a:lumOff val="3572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Kód</a:t>
          </a:r>
          <a:r>
            <a:rPr lang="hu-HU" sz="700" kern="1200" dirty="0" smtClean="0"/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/>
            <a:t>(jelrendszer; a szabályoknak azon rendszere, amely meghatározza a jelek elrendezésének rendjét, amely az érthetőség alapja)</a:t>
          </a:r>
          <a:endParaRPr lang="hu-HU" sz="1000" kern="1200" dirty="0"/>
        </a:p>
      </dsp:txBody>
      <dsp:txXfrm>
        <a:off x="3367937" y="495042"/>
        <a:ext cx="2408125" cy="1409786"/>
      </dsp:txXfrm>
    </dsp:sp>
    <dsp:sp modelId="{82387949-F28B-4E6E-9264-C796A5F67372}">
      <dsp:nvSpPr>
        <dsp:cNvPr id="0" name=""/>
        <dsp:cNvSpPr/>
      </dsp:nvSpPr>
      <dsp:spPr>
        <a:xfrm rot="5400000">
          <a:off x="6216606" y="1641622"/>
          <a:ext cx="1862059" cy="224626"/>
        </a:xfrm>
        <a:prstGeom prst="rect">
          <a:avLst/>
        </a:prstGeom>
        <a:solidFill>
          <a:schemeClr val="accent6">
            <a:shade val="90000"/>
            <a:hueOff val="-241362"/>
            <a:satOff val="3282"/>
            <a:lumOff val="1386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51A7660-B7E3-46BF-ABEC-719A9E5DE20F}">
      <dsp:nvSpPr>
        <dsp:cNvPr id="0" name=""/>
        <dsp:cNvSpPr/>
      </dsp:nvSpPr>
      <dsp:spPr>
        <a:xfrm>
          <a:off x="6643553" y="451181"/>
          <a:ext cx="2495847" cy="1497508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307796"/>
            <a:satOff val="20520"/>
            <a:lumOff val="2679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Keret</a:t>
          </a:r>
          <a:endParaRPr lang="hu-HU" sz="1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/>
            <a:t> </a:t>
          </a:r>
          <a:r>
            <a:rPr lang="hu-HU" sz="1000" kern="1200" dirty="0" smtClean="0"/>
            <a:t>( befolyásolja a kommunikáció eredményét-fizikai és társadalmi környezet, időpont, időtartam pl.: helyszín, világítás, hőfok, más emberek jelenléte, öltözködés, álmosság, stb. )</a:t>
          </a:r>
          <a:endParaRPr lang="hu-HU" sz="1050" kern="1200" dirty="0"/>
        </a:p>
      </dsp:txBody>
      <dsp:txXfrm>
        <a:off x="6687414" y="495042"/>
        <a:ext cx="2408125" cy="1409786"/>
      </dsp:txXfrm>
    </dsp:sp>
    <dsp:sp modelId="{BA078991-A20E-4DB5-A4A0-49487B8F66F9}">
      <dsp:nvSpPr>
        <dsp:cNvPr id="0" name=""/>
        <dsp:cNvSpPr/>
      </dsp:nvSpPr>
      <dsp:spPr>
        <a:xfrm rot="5400000">
          <a:off x="6216606" y="3513508"/>
          <a:ext cx="1862059" cy="224626"/>
        </a:xfrm>
        <a:prstGeom prst="rect">
          <a:avLst/>
        </a:prstGeom>
        <a:solidFill>
          <a:schemeClr val="accent6">
            <a:shade val="90000"/>
            <a:hueOff val="-120681"/>
            <a:satOff val="1641"/>
            <a:lumOff val="693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9F7BA4-11A4-4FAE-811D-683678586601}">
      <dsp:nvSpPr>
        <dsp:cNvPr id="0" name=""/>
        <dsp:cNvSpPr/>
      </dsp:nvSpPr>
      <dsp:spPr>
        <a:xfrm>
          <a:off x="6643553" y="2323067"/>
          <a:ext cx="2495847" cy="1497508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205197"/>
            <a:satOff val="13680"/>
            <a:lumOff val="1786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Zaj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800" kern="1200" dirty="0" smtClean="0"/>
            <a:t> (</a:t>
          </a:r>
          <a:r>
            <a:rPr lang="hu-HU" sz="1000" kern="1200" dirty="0" smtClean="0"/>
            <a:t>Minden olyan zavaró tényező, amely csökkenti a kommunikáció hatékonyságát. Pl.: fizikai zaj, csatorna hiba –mobil telefon térérő-, rosszul megfogalmazott mondatok .jel-kód probléma, stb.)</a:t>
          </a:r>
          <a:endParaRPr lang="hu-HU" sz="1000" kern="1200" dirty="0"/>
        </a:p>
      </dsp:txBody>
      <dsp:txXfrm>
        <a:off x="6687414" y="2366928"/>
        <a:ext cx="2408125" cy="1409786"/>
      </dsp:txXfrm>
    </dsp:sp>
    <dsp:sp modelId="{C697EABE-622A-49C4-AF25-92DF8DDE86DE}">
      <dsp:nvSpPr>
        <dsp:cNvPr id="0" name=""/>
        <dsp:cNvSpPr/>
      </dsp:nvSpPr>
      <dsp:spPr>
        <a:xfrm>
          <a:off x="6643553" y="4194953"/>
          <a:ext cx="2495847" cy="1497508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102599"/>
            <a:satOff val="6840"/>
            <a:lumOff val="893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Visszacsatolás</a:t>
          </a:r>
          <a:r>
            <a:rPr lang="hu-HU" sz="900" kern="1200" dirty="0" smtClean="0"/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/>
            <a:t>(A kommunikáció két-, illetve többoldalúságának, kölcsönösségének alapja. Fontos: az adó üzenetére a vevőtől visszajelzés érkezik, de erre nem mindig figyelünk!)</a:t>
          </a:r>
          <a:endParaRPr lang="hu-HU" sz="1000" kern="1200" dirty="0"/>
        </a:p>
      </dsp:txBody>
      <dsp:txXfrm>
        <a:off x="6687414" y="4238814"/>
        <a:ext cx="2408125" cy="140978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4BB16-915E-4ADF-BBBF-CB09AB8740C1}">
      <dsp:nvSpPr>
        <dsp:cNvPr id="0" name=""/>
        <dsp:cNvSpPr/>
      </dsp:nvSpPr>
      <dsp:spPr>
        <a:xfrm>
          <a:off x="2337950" y="320243"/>
          <a:ext cx="4138532" cy="4138532"/>
        </a:xfrm>
        <a:prstGeom prst="pie">
          <a:avLst>
            <a:gd name="adj1" fmla="val 16200000"/>
            <a:gd name="adj2" fmla="val 18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smtClean="0">
              <a:solidFill>
                <a:srgbClr val="FF0000"/>
              </a:solidFill>
            </a:rPr>
            <a:t>Empátia</a:t>
          </a:r>
          <a:r>
            <a:rPr lang="hu-HU" sz="1200" kern="1200" dirty="0" smtClean="0"/>
            <a:t> az embernek az a </a:t>
          </a:r>
          <a:r>
            <a:rPr lang="hu-HU" sz="1200" kern="1200" dirty="0" smtClean="0">
              <a:hlinkClick xmlns:r="http://schemas.openxmlformats.org/officeDocument/2006/relationships" r:id=""/>
            </a:rPr>
            <a:t>képesség</a:t>
          </a:r>
          <a:r>
            <a:rPr lang="hu-HU" sz="1200" kern="1200" dirty="0" smtClean="0"/>
            <a:t>e, hogy egy másik ember szempontját felfogni és megérteni képes. </a:t>
          </a:r>
          <a:endParaRPr lang="hu-HU" sz="1200" kern="1200" dirty="0"/>
        </a:p>
      </dsp:txBody>
      <dsp:txXfrm>
        <a:off x="4519055" y="1197218"/>
        <a:ext cx="1478047" cy="1231705"/>
      </dsp:txXfrm>
    </dsp:sp>
    <dsp:sp modelId="{C71FB159-7C43-4F65-90A2-35935E1F724D}">
      <dsp:nvSpPr>
        <dsp:cNvPr id="0" name=""/>
        <dsp:cNvSpPr/>
      </dsp:nvSpPr>
      <dsp:spPr>
        <a:xfrm>
          <a:off x="2252716" y="468048"/>
          <a:ext cx="4138532" cy="4138532"/>
        </a:xfrm>
        <a:prstGeom prst="pie">
          <a:avLst>
            <a:gd name="adj1" fmla="val 1800000"/>
            <a:gd name="adj2" fmla="val 90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 smtClean="0">
              <a:solidFill>
                <a:srgbClr val="FF0000"/>
              </a:solidFill>
            </a:rPr>
            <a:t>Tolerancia </a:t>
          </a:r>
          <a:r>
            <a:rPr lang="hu-HU" sz="1400" kern="1200" dirty="0" smtClean="0"/>
            <a:t>- türelmesség, mások viselkedésének, gondolkodásának, másságának az elfogadása </a:t>
          </a:r>
          <a:endParaRPr lang="hu-HU" sz="1400" kern="1200" dirty="0"/>
        </a:p>
      </dsp:txBody>
      <dsp:txXfrm>
        <a:off x="3238081" y="3153167"/>
        <a:ext cx="2217070" cy="1083901"/>
      </dsp:txXfrm>
    </dsp:sp>
    <dsp:sp modelId="{72A497C7-C70B-4468-8933-EAD5552BDBBD}">
      <dsp:nvSpPr>
        <dsp:cNvPr id="0" name=""/>
        <dsp:cNvSpPr/>
      </dsp:nvSpPr>
      <dsp:spPr>
        <a:xfrm>
          <a:off x="2167482" y="320243"/>
          <a:ext cx="4138532" cy="4138532"/>
        </a:xfrm>
        <a:prstGeom prst="pie">
          <a:avLst>
            <a:gd name="adj1" fmla="val 9000000"/>
            <a:gd name="adj2" fmla="val 162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smtClean="0">
              <a:solidFill>
                <a:srgbClr val="FF0000"/>
              </a:solidFill>
            </a:rPr>
            <a:t>Szolidaritás</a:t>
          </a:r>
          <a:r>
            <a:rPr lang="hu-HU" sz="1600" kern="1200" dirty="0" smtClean="0"/>
            <a:t> -</a:t>
          </a:r>
          <a:r>
            <a:rPr lang="hu-HU" sz="1200" kern="1200" dirty="0" smtClean="0"/>
            <a:t> egy személlyel vagy egy csoporttal való közösségvállalás, közös értékek vállalása </a:t>
          </a:r>
          <a:endParaRPr lang="hu-HU" sz="1200" kern="1200" dirty="0"/>
        </a:p>
      </dsp:txBody>
      <dsp:txXfrm>
        <a:off x="2646862" y="1197218"/>
        <a:ext cx="1478047" cy="1231705"/>
      </dsp:txXfrm>
    </dsp:sp>
    <dsp:sp modelId="{7A2AF374-5F81-4F19-BB21-BA647CB2C17E}">
      <dsp:nvSpPr>
        <dsp:cNvPr id="0" name=""/>
        <dsp:cNvSpPr/>
      </dsp:nvSpPr>
      <dsp:spPr>
        <a:xfrm>
          <a:off x="2082097" y="64048"/>
          <a:ext cx="4650921" cy="465092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AD6BD9-0CA5-4B87-AA86-D63DE66AB268}">
      <dsp:nvSpPr>
        <dsp:cNvPr id="0" name=""/>
        <dsp:cNvSpPr/>
      </dsp:nvSpPr>
      <dsp:spPr>
        <a:xfrm>
          <a:off x="1996522" y="211591"/>
          <a:ext cx="4650921" cy="465092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7AD867-D338-4171-82AC-9035A51198BD}">
      <dsp:nvSpPr>
        <dsp:cNvPr id="0" name=""/>
        <dsp:cNvSpPr/>
      </dsp:nvSpPr>
      <dsp:spPr>
        <a:xfrm>
          <a:off x="1910946" y="64048"/>
          <a:ext cx="4650921" cy="465092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BBA7D-1336-48D0-B99A-BBE32CBBD5EE}">
      <dsp:nvSpPr>
        <dsp:cNvPr id="0" name=""/>
        <dsp:cNvSpPr/>
      </dsp:nvSpPr>
      <dsp:spPr>
        <a:xfrm>
          <a:off x="4468260" y="963088"/>
          <a:ext cx="4227292" cy="4087053"/>
        </a:xfrm>
        <a:prstGeom prst="gear9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Előítélet</a:t>
          </a:r>
          <a:r>
            <a:rPr lang="hu-HU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u-HU" sz="2400" kern="1200" dirty="0" smtClean="0"/>
            <a:t>ellenségesség egy személlyel kapcsolatban azért, mert az illető egy bizonyos csoport tagja. </a:t>
          </a:r>
          <a:endParaRPr lang="hu-HU" sz="2400" kern="1200" dirty="0"/>
        </a:p>
      </dsp:txBody>
      <dsp:txXfrm>
        <a:off x="5307652" y="1920461"/>
        <a:ext cx="2548508" cy="2100829"/>
      </dsp:txXfrm>
    </dsp:sp>
    <dsp:sp modelId="{4FE89CD7-9B96-4B3D-A09E-1B26A9DE2AF9}">
      <dsp:nvSpPr>
        <dsp:cNvPr id="0" name=""/>
        <dsp:cNvSpPr/>
      </dsp:nvSpPr>
      <dsp:spPr>
        <a:xfrm>
          <a:off x="243940" y="-11378"/>
          <a:ext cx="4952384" cy="4818162"/>
        </a:xfrm>
        <a:prstGeom prst="gear6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Sztereotípia</a:t>
          </a:r>
          <a:r>
            <a:rPr lang="hu-HU" sz="3600" kern="1200" dirty="0" smtClean="0"/>
            <a:t> </a:t>
          </a:r>
          <a:r>
            <a:rPr lang="hu-HU" sz="2000" kern="1200" dirty="0" smtClean="0"/>
            <a:t>Előre kigondolt, megalkotott - sokszor tudattalanul ható - elképzelések, hiedelmek egy egyénről vagy egy csoportról </a:t>
          </a:r>
          <a:endParaRPr lang="hu-HU" sz="2000" kern="1200" dirty="0"/>
        </a:p>
      </dsp:txBody>
      <dsp:txXfrm>
        <a:off x="1476437" y="1208940"/>
        <a:ext cx="2487390" cy="2377526"/>
      </dsp:txXfrm>
    </dsp:sp>
    <dsp:sp modelId="{430E7CA8-D7AE-4A97-A4B0-CE566E0DA85D}">
      <dsp:nvSpPr>
        <dsp:cNvPr id="0" name=""/>
        <dsp:cNvSpPr/>
      </dsp:nvSpPr>
      <dsp:spPr>
        <a:xfrm>
          <a:off x="4680344" y="571510"/>
          <a:ext cx="4249379" cy="4696372"/>
        </a:xfrm>
        <a:prstGeom prst="circularArrow">
          <a:avLst>
            <a:gd name="adj1" fmla="val 4878"/>
            <a:gd name="adj2" fmla="val 312630"/>
            <a:gd name="adj3" fmla="val 3233231"/>
            <a:gd name="adj4" fmla="val 15102365"/>
            <a:gd name="adj5" fmla="val 5691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ACF8CE-A185-4F98-A154-A2E3222F4259}">
      <dsp:nvSpPr>
        <dsp:cNvPr id="0" name=""/>
        <dsp:cNvSpPr/>
      </dsp:nvSpPr>
      <dsp:spPr>
        <a:xfrm>
          <a:off x="71444" y="214313"/>
          <a:ext cx="2850149" cy="285014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20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80A227C6-B934-443B-A0C3-1137D9B923D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16521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05E6D8-9676-41CC-8D1C-8F09472A17A2}" type="slidenum">
              <a:rPr lang="hu-HU" smtClean="0"/>
              <a:pPr eaLnBrk="1" hangingPunct="1"/>
              <a:t>1</a:t>
            </a:fld>
            <a:endParaRPr lang="hu-HU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240991-0253-4139-B3DF-141BB7E5356F}" type="slidenum">
              <a:rPr lang="hu-HU" smtClean="0"/>
              <a:pPr eaLnBrk="1" hangingPunct="1"/>
              <a:t>17</a:t>
            </a:fld>
            <a:endParaRPr lang="hu-HU" smtClean="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14AD63-7134-468B-A5CA-9BE4971BBC02}" type="slidenum">
              <a:rPr lang="hu-HU" smtClean="0"/>
              <a:pPr eaLnBrk="1" hangingPunct="1"/>
              <a:t>193</a:t>
            </a:fld>
            <a:endParaRPr lang="hu-HU" smtClean="0"/>
          </a:p>
        </p:txBody>
      </p:sp>
      <p:sp>
        <p:nvSpPr>
          <p:cNvPr id="322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F248F4-F9D8-44E9-87AC-47CB98A8A753}" type="slidenum">
              <a:rPr lang="hu-HU" smtClean="0"/>
              <a:pPr eaLnBrk="1" hangingPunct="1"/>
              <a:t>194</a:t>
            </a:fld>
            <a:endParaRPr lang="hu-HU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021D9E7-C0EE-4599-AB99-AD9E83F78CF8}" type="slidenum">
              <a:rPr lang="hu-HU" smtClean="0"/>
              <a:pPr eaLnBrk="1" hangingPunct="1"/>
              <a:t>195</a:t>
            </a:fld>
            <a:endParaRPr lang="hu-HU" smtClean="0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DF557D8-4048-4D17-B84F-3378DA445E99}" type="slidenum">
              <a:rPr lang="hu-HU" smtClean="0"/>
              <a:pPr eaLnBrk="1" hangingPunct="1"/>
              <a:t>196</a:t>
            </a:fld>
            <a:endParaRPr lang="hu-HU" smtClean="0"/>
          </a:p>
        </p:txBody>
      </p:sp>
      <p:sp>
        <p:nvSpPr>
          <p:cNvPr id="325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08E4B75-73B1-4BCD-9866-C244CBE41B1E}" type="slidenum">
              <a:rPr lang="hu-HU" smtClean="0"/>
              <a:pPr eaLnBrk="1" hangingPunct="1"/>
              <a:t>197</a:t>
            </a:fld>
            <a:endParaRPr lang="hu-HU" smtClean="0"/>
          </a:p>
        </p:txBody>
      </p:sp>
      <p:sp>
        <p:nvSpPr>
          <p:cNvPr id="326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9D7A5C-2FEC-46D8-808D-060226DF43A1}" type="slidenum">
              <a:rPr lang="hu-HU" smtClean="0"/>
              <a:pPr eaLnBrk="1" hangingPunct="1"/>
              <a:t>198</a:t>
            </a:fld>
            <a:endParaRPr lang="hu-HU" smtClean="0"/>
          </a:p>
        </p:txBody>
      </p:sp>
      <p:sp>
        <p:nvSpPr>
          <p:cNvPr id="327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EEF824-EBA6-40FB-81E5-DF77DE3EF4B6}" type="slidenum">
              <a:rPr lang="hu-HU" smtClean="0"/>
              <a:pPr eaLnBrk="1" hangingPunct="1"/>
              <a:t>199</a:t>
            </a:fld>
            <a:endParaRPr lang="hu-HU" smtClean="0"/>
          </a:p>
        </p:txBody>
      </p:sp>
      <p:sp>
        <p:nvSpPr>
          <p:cNvPr id="32870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C8E735F-5185-4189-9693-2E42CCB1EE91}" type="slidenum">
              <a:rPr lang="hu-HU" sz="1200"/>
              <a:pPr algn="r" eaLnBrk="1" hangingPunct="1"/>
              <a:t>199</a:t>
            </a:fld>
            <a:endParaRPr lang="hu-HU" sz="1200"/>
          </a:p>
        </p:txBody>
      </p:sp>
      <p:sp>
        <p:nvSpPr>
          <p:cNvPr id="32870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DC9AA6E-0373-4CB2-8E07-9E16D9861D4E}" type="slidenum">
              <a:rPr lang="hu-HU" sz="1200"/>
              <a:pPr algn="r" eaLnBrk="1" hangingPunct="1"/>
              <a:t>199</a:t>
            </a:fld>
            <a:endParaRPr lang="hu-HU" sz="1200"/>
          </a:p>
        </p:txBody>
      </p:sp>
      <p:sp>
        <p:nvSpPr>
          <p:cNvPr id="3287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BFF97B6-1F02-4486-96B2-D58334F34D43}" type="slidenum">
              <a:rPr lang="hu-HU" smtClean="0"/>
              <a:pPr eaLnBrk="1" hangingPunct="1"/>
              <a:t>203</a:t>
            </a:fld>
            <a:endParaRPr lang="hu-HU" smtClean="0"/>
          </a:p>
        </p:txBody>
      </p:sp>
      <p:sp>
        <p:nvSpPr>
          <p:cNvPr id="3297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7D0D2F1-8079-4469-92FC-129DF75F05DE}" type="slidenum">
              <a:rPr lang="hu-HU" sz="1200"/>
              <a:pPr algn="r" eaLnBrk="1" hangingPunct="1"/>
              <a:t>203</a:t>
            </a:fld>
            <a:endParaRPr lang="hu-HU" sz="1200"/>
          </a:p>
        </p:txBody>
      </p:sp>
      <p:sp>
        <p:nvSpPr>
          <p:cNvPr id="32973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7E7E0A70-E55D-4366-B05D-19600F057197}" type="slidenum">
              <a:rPr lang="hu-HU" sz="1200"/>
              <a:pPr algn="r" eaLnBrk="1" hangingPunct="1"/>
              <a:t>203</a:t>
            </a:fld>
            <a:endParaRPr lang="hu-HU" sz="1200"/>
          </a:p>
        </p:txBody>
      </p:sp>
      <p:sp>
        <p:nvSpPr>
          <p:cNvPr id="3297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5716CF-0F65-4EC8-8B37-29F67FF3B24C}" type="slidenum">
              <a:rPr lang="hu-HU" smtClean="0"/>
              <a:pPr eaLnBrk="1" hangingPunct="1"/>
              <a:t>204</a:t>
            </a:fld>
            <a:endParaRPr lang="hu-HU" smtClean="0"/>
          </a:p>
        </p:txBody>
      </p:sp>
      <p:sp>
        <p:nvSpPr>
          <p:cNvPr id="33075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CD04D32-082A-455F-939F-2D4BF9E5FA29}" type="slidenum">
              <a:rPr lang="hu-HU" sz="1200"/>
              <a:pPr algn="r" eaLnBrk="1" hangingPunct="1"/>
              <a:t>204</a:t>
            </a:fld>
            <a:endParaRPr lang="hu-HU" sz="1200"/>
          </a:p>
        </p:txBody>
      </p:sp>
      <p:sp>
        <p:nvSpPr>
          <p:cNvPr id="33075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B451F62-DC7D-44EB-9EB6-292D79528542}" type="slidenum">
              <a:rPr lang="hu-HU" sz="1200"/>
              <a:pPr algn="r" eaLnBrk="1" hangingPunct="1"/>
              <a:t>204</a:t>
            </a:fld>
            <a:endParaRPr lang="hu-HU" sz="1200"/>
          </a:p>
        </p:txBody>
      </p:sp>
      <p:sp>
        <p:nvSpPr>
          <p:cNvPr id="3307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6EA6B2-D8A7-4F39-B105-0E1AD82BE16F}" type="slidenum">
              <a:rPr lang="hu-HU" smtClean="0"/>
              <a:pPr eaLnBrk="1" hangingPunct="1"/>
              <a:t>206</a:t>
            </a:fld>
            <a:endParaRPr lang="hu-HU" smtClean="0"/>
          </a:p>
        </p:txBody>
      </p:sp>
      <p:sp>
        <p:nvSpPr>
          <p:cNvPr id="33177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D46EE1D-6F73-465D-84D2-A8F042D22D7E}" type="slidenum">
              <a:rPr lang="hu-HU" sz="1200"/>
              <a:pPr algn="r" eaLnBrk="1" hangingPunct="1"/>
              <a:t>206</a:t>
            </a:fld>
            <a:endParaRPr lang="hu-HU" sz="1200"/>
          </a:p>
        </p:txBody>
      </p:sp>
      <p:sp>
        <p:nvSpPr>
          <p:cNvPr id="331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9224F07-745E-4ABE-A10C-25DA0164EE00}" type="slidenum">
              <a:rPr lang="hu-HU" smtClean="0"/>
              <a:pPr eaLnBrk="1" hangingPunct="1"/>
              <a:t>18</a:t>
            </a:fld>
            <a:endParaRPr lang="hu-HU" smtClean="0"/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86DC1A-CB05-40C6-BE2A-E404A1BF592C}" type="slidenum">
              <a:rPr lang="hu-HU" smtClean="0"/>
              <a:pPr eaLnBrk="1" hangingPunct="1"/>
              <a:t>209</a:t>
            </a:fld>
            <a:endParaRPr lang="hu-HU" smtClean="0"/>
          </a:p>
        </p:txBody>
      </p:sp>
      <p:sp>
        <p:nvSpPr>
          <p:cNvPr id="332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78A1CD-57F8-4B2D-A19B-C9893E801ED0}" type="slidenum">
              <a:rPr lang="hu-HU" smtClean="0"/>
              <a:pPr eaLnBrk="1" hangingPunct="1"/>
              <a:t>210</a:t>
            </a:fld>
            <a:endParaRPr lang="hu-HU" smtClean="0"/>
          </a:p>
        </p:txBody>
      </p:sp>
      <p:sp>
        <p:nvSpPr>
          <p:cNvPr id="3338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DDADF99-2DC4-44EF-A4B5-82A023BF8023}" type="slidenum">
              <a:rPr lang="hu-HU" sz="1200"/>
              <a:pPr algn="r" eaLnBrk="1" hangingPunct="1"/>
              <a:t>210</a:t>
            </a:fld>
            <a:endParaRPr lang="hu-HU" sz="1200"/>
          </a:p>
        </p:txBody>
      </p:sp>
      <p:sp>
        <p:nvSpPr>
          <p:cNvPr id="333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5F793F4-BA39-46FD-9D7D-602D3F61D7E6}" type="slidenum">
              <a:rPr lang="hu-HU" smtClean="0"/>
              <a:pPr eaLnBrk="1" hangingPunct="1"/>
              <a:t>20</a:t>
            </a:fld>
            <a:endParaRPr lang="hu-HU" smtClean="0"/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E2A916-EEEC-4CA7-A7A8-3EF42E33CA33}" type="slidenum">
              <a:rPr lang="hu-HU" smtClean="0"/>
              <a:pPr eaLnBrk="1" hangingPunct="1"/>
              <a:t>21</a:t>
            </a:fld>
            <a:endParaRPr lang="hu-HU" smtClean="0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B8EE65-8DB0-4AEE-B5D8-0710762B2B06}" type="slidenum">
              <a:rPr lang="hu-HU" smtClean="0"/>
              <a:pPr eaLnBrk="1" hangingPunct="1"/>
              <a:t>22</a:t>
            </a:fld>
            <a:endParaRPr lang="hu-HU" smtClean="0"/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FD619E-878A-41C2-9BAB-6902DCE858EA}" type="slidenum">
              <a:rPr lang="hu-HU" smtClean="0"/>
              <a:pPr eaLnBrk="1" hangingPunct="1"/>
              <a:t>23</a:t>
            </a:fld>
            <a:endParaRPr lang="hu-HU" smtClean="0"/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542BB3-8120-444B-AAC0-3A2E26034CA8}" type="slidenum">
              <a:rPr lang="hu-HU" smtClean="0"/>
              <a:pPr eaLnBrk="1" hangingPunct="1"/>
              <a:t>24</a:t>
            </a:fld>
            <a:endParaRPr lang="hu-HU" smtClean="0"/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E215F3-E938-4FA6-AD38-EF3E3D2704B1}" type="slidenum">
              <a:rPr lang="hu-HU" smtClean="0"/>
              <a:pPr eaLnBrk="1" hangingPunct="1"/>
              <a:t>25</a:t>
            </a:fld>
            <a:endParaRPr lang="hu-HU" smtClean="0"/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F30576D-E2AF-4858-AA03-EE1AEE7B10AA}" type="slidenum">
              <a:rPr lang="hu-HU" smtClean="0"/>
              <a:pPr eaLnBrk="1" hangingPunct="1"/>
              <a:t>26</a:t>
            </a:fld>
            <a:endParaRPr lang="hu-HU" smtClean="0"/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B7083B-2ADB-4F96-8455-54F2CD647F9F}" type="slidenum">
              <a:rPr lang="hu-HU" smtClean="0"/>
              <a:pPr eaLnBrk="1" hangingPunct="1"/>
              <a:t>27</a:t>
            </a:fld>
            <a:endParaRPr lang="hu-HU" smtClean="0"/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04B9D4-32D6-460B-AAE3-FC8383D2FBA7}" type="slidenum">
              <a:rPr lang="hu-HU" smtClean="0"/>
              <a:pPr eaLnBrk="1" hangingPunct="1"/>
              <a:t>2</a:t>
            </a:fld>
            <a:endParaRPr lang="hu-HU" smtClean="0"/>
          </a:p>
        </p:txBody>
      </p:sp>
      <p:sp>
        <p:nvSpPr>
          <p:cNvPr id="2222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185C176-8D80-438E-A5B5-604E4284B887}" type="slidenum">
              <a:rPr lang="hu-HU" sz="1200"/>
              <a:pPr algn="r" eaLnBrk="1" hangingPunct="1"/>
              <a:t>2</a:t>
            </a:fld>
            <a:endParaRPr lang="hu-HU" sz="1200"/>
          </a:p>
        </p:txBody>
      </p:sp>
      <p:sp>
        <p:nvSpPr>
          <p:cNvPr id="2222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3306D3-9D1F-45CF-B201-71E7F281776C}" type="slidenum">
              <a:rPr lang="hu-HU" smtClean="0"/>
              <a:pPr eaLnBrk="1" hangingPunct="1"/>
              <a:t>30</a:t>
            </a:fld>
            <a:endParaRPr lang="hu-HU" smtClean="0"/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81AA78F-EEEC-460C-95B6-F1386B0AA800}" type="slidenum">
              <a:rPr lang="hu-HU" smtClean="0"/>
              <a:pPr eaLnBrk="1" hangingPunct="1"/>
              <a:t>32</a:t>
            </a:fld>
            <a:endParaRPr lang="hu-HU" smtClean="0"/>
          </a:p>
        </p:txBody>
      </p:sp>
      <p:sp>
        <p:nvSpPr>
          <p:cNvPr id="24166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596AC11-1B06-48F3-BDB9-579DF5282614}" type="slidenum">
              <a:rPr lang="hu-HU" sz="1200"/>
              <a:pPr algn="r" eaLnBrk="1" hangingPunct="1"/>
              <a:t>32</a:t>
            </a:fld>
            <a:endParaRPr lang="hu-HU" sz="1200"/>
          </a:p>
        </p:txBody>
      </p:sp>
      <p:sp>
        <p:nvSpPr>
          <p:cNvPr id="2416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1DD19D-DC23-4CC9-BC6D-721904320F39}" type="slidenum">
              <a:rPr lang="hu-HU" smtClean="0"/>
              <a:pPr eaLnBrk="1" hangingPunct="1"/>
              <a:t>34</a:t>
            </a:fld>
            <a:endParaRPr lang="hu-HU" smtClean="0"/>
          </a:p>
        </p:txBody>
      </p:sp>
      <p:sp>
        <p:nvSpPr>
          <p:cNvPr id="2426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788D9C3-2637-4252-8B72-D5218B6165B7}" type="slidenum">
              <a:rPr lang="hu-HU" sz="1200"/>
              <a:pPr algn="r" eaLnBrk="1" hangingPunct="1"/>
              <a:t>34</a:t>
            </a:fld>
            <a:endParaRPr lang="hu-HU" sz="1200"/>
          </a:p>
        </p:txBody>
      </p:sp>
      <p:sp>
        <p:nvSpPr>
          <p:cNvPr id="2426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58099C-2699-4839-B7F0-120EAC52A11C}" type="slidenum">
              <a:rPr lang="hu-HU" smtClean="0"/>
              <a:pPr eaLnBrk="1" hangingPunct="1"/>
              <a:t>36</a:t>
            </a:fld>
            <a:endParaRPr lang="hu-HU" smtClean="0"/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837DBC9-17C3-4556-835A-EF937C87B19B}" type="slidenum">
              <a:rPr lang="hu-HU" smtClean="0"/>
              <a:pPr eaLnBrk="1" hangingPunct="1"/>
              <a:t>37</a:t>
            </a:fld>
            <a:endParaRPr lang="hu-HU" smtClean="0"/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F33802E-1031-42B3-92C8-E99370AF7348}" type="slidenum">
              <a:rPr lang="hu-HU" smtClean="0"/>
              <a:pPr eaLnBrk="1" hangingPunct="1"/>
              <a:t>38</a:t>
            </a:fld>
            <a:endParaRPr lang="hu-HU" smtClean="0"/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09943E-AFCD-46CF-9452-BD87BD1D40C8}" type="slidenum">
              <a:rPr lang="hu-HU" smtClean="0"/>
              <a:pPr eaLnBrk="1" hangingPunct="1"/>
              <a:t>42</a:t>
            </a:fld>
            <a:endParaRPr lang="hu-HU" smtClean="0"/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93CA610-34DD-425B-87A3-88DE4AE45E61}" type="slidenum">
              <a:rPr lang="hu-HU" smtClean="0"/>
              <a:pPr eaLnBrk="1" hangingPunct="1"/>
              <a:t>43</a:t>
            </a:fld>
            <a:endParaRPr lang="hu-HU" smtClean="0"/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1A2BE24-274A-4C82-A010-ADB884EE167C}" type="slidenum">
              <a:rPr lang="hu-HU" smtClean="0"/>
              <a:pPr eaLnBrk="1" hangingPunct="1"/>
              <a:t>45</a:t>
            </a:fld>
            <a:endParaRPr lang="hu-HU" smtClean="0"/>
          </a:p>
        </p:txBody>
      </p:sp>
      <p:sp>
        <p:nvSpPr>
          <p:cNvPr id="248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C5DA256-BB3E-4794-988E-9206D82D3DAA}" type="slidenum">
              <a:rPr lang="hu-HU" smtClean="0"/>
              <a:pPr eaLnBrk="1" hangingPunct="1"/>
              <a:t>46</a:t>
            </a:fld>
            <a:endParaRPr lang="hu-HU" smtClean="0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02410F-14E4-444B-8CB4-ADCAB50A3646}" type="slidenum">
              <a:rPr lang="hu-HU" smtClean="0"/>
              <a:pPr eaLnBrk="1" hangingPunct="1"/>
              <a:t>3</a:t>
            </a:fld>
            <a:endParaRPr lang="hu-HU" smtClean="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7345FA-1F11-41E2-A6D2-9C33FBAFF73A}" type="slidenum">
              <a:rPr lang="hu-HU" smtClean="0"/>
              <a:pPr eaLnBrk="1" hangingPunct="1"/>
              <a:t>48</a:t>
            </a:fld>
            <a:endParaRPr lang="hu-HU" smtClean="0"/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4FD2D1-F643-4B14-BAEF-1D08177BBDD1}" type="slidenum">
              <a:rPr lang="hu-HU" smtClean="0"/>
              <a:pPr eaLnBrk="1" hangingPunct="1"/>
              <a:t>49</a:t>
            </a:fld>
            <a:endParaRPr lang="hu-HU" smtClean="0"/>
          </a:p>
        </p:txBody>
      </p:sp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C897BCC-8607-4BE4-A482-72EAC5C8E85B}" type="slidenum">
              <a:rPr lang="hu-HU" sz="1200">
                <a:latin typeface="+mn-lt"/>
              </a:rPr>
              <a:pPr algn="r">
                <a:defRPr/>
              </a:pPr>
              <a:t>49</a:t>
            </a:fld>
            <a:endParaRPr lang="hu-HU" sz="1200">
              <a:latin typeface="+mn-lt"/>
            </a:endParaRPr>
          </a:p>
        </p:txBody>
      </p:sp>
      <p:sp>
        <p:nvSpPr>
          <p:cNvPr id="2519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00B308C-1DF6-442A-9A80-260D846685C3}" type="slidenum">
              <a:rPr lang="hu-HU" smtClean="0"/>
              <a:pPr eaLnBrk="1" hangingPunct="1"/>
              <a:t>50</a:t>
            </a:fld>
            <a:endParaRPr lang="hu-HU" smtClean="0"/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BB9944D-5597-4F69-9C9C-7E61180E75ED}" type="slidenum">
              <a:rPr lang="hu-HU" smtClean="0"/>
              <a:pPr eaLnBrk="1" hangingPunct="1"/>
              <a:t>52</a:t>
            </a:fld>
            <a:endParaRPr lang="hu-HU" smtClean="0"/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470182D-3FA7-4344-8349-86F28987AF0A}" type="slidenum">
              <a:rPr lang="hu-HU" smtClean="0"/>
              <a:pPr eaLnBrk="1" hangingPunct="1"/>
              <a:t>53</a:t>
            </a:fld>
            <a:endParaRPr lang="hu-HU" smtClean="0"/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B5965B-00C9-4D0E-9DA6-6699105E1DB3}" type="slidenum">
              <a:rPr lang="hu-HU" smtClean="0"/>
              <a:pPr eaLnBrk="1" hangingPunct="1"/>
              <a:t>54</a:t>
            </a:fld>
            <a:endParaRPr lang="hu-HU" smtClean="0"/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FCFB6F-2F13-4D66-A431-3685318F89CC}" type="slidenum">
              <a:rPr lang="hu-HU" smtClean="0"/>
              <a:pPr eaLnBrk="1" hangingPunct="1"/>
              <a:t>55</a:t>
            </a:fld>
            <a:endParaRPr lang="hu-HU" smtClean="0"/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7E9516C-A5C6-4C02-A020-41EAC6E056DF}" type="slidenum">
              <a:rPr lang="hu-HU" smtClean="0"/>
              <a:pPr eaLnBrk="1" hangingPunct="1"/>
              <a:t>56</a:t>
            </a:fld>
            <a:endParaRPr lang="hu-HU" smtClean="0"/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EA8C5F-0D5B-4B21-9555-1C63C9F21121}" type="slidenum">
              <a:rPr lang="hu-HU" smtClean="0"/>
              <a:pPr eaLnBrk="1" hangingPunct="1"/>
              <a:t>57</a:t>
            </a:fld>
            <a:endParaRPr lang="hu-HU" smtClean="0"/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02E1982-EC15-4782-B858-35668BE15535}" type="slidenum">
              <a:rPr lang="hu-HU" smtClean="0"/>
              <a:pPr eaLnBrk="1" hangingPunct="1"/>
              <a:t>58</a:t>
            </a:fld>
            <a:endParaRPr lang="hu-HU" smtClean="0"/>
          </a:p>
        </p:txBody>
      </p:sp>
      <p:sp>
        <p:nvSpPr>
          <p:cNvPr id="260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D246783-C241-40EE-9D96-21727DFDD442}" type="slidenum">
              <a:rPr lang="hu-HU" sz="1200"/>
              <a:pPr algn="r" eaLnBrk="1" hangingPunct="1"/>
              <a:t>4</a:t>
            </a:fld>
            <a:endParaRPr lang="hu-HU" sz="120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0DAC6D-2A23-44C3-BB10-26A545C5F448}" type="slidenum">
              <a:rPr lang="hu-HU" smtClean="0"/>
              <a:pPr eaLnBrk="1" hangingPunct="1"/>
              <a:t>59</a:t>
            </a:fld>
            <a:endParaRPr lang="hu-HU" smtClean="0"/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61B730-F79B-4853-B689-9B44C1DE1391}" type="slidenum">
              <a:rPr lang="hu-HU" smtClean="0"/>
              <a:pPr eaLnBrk="1" hangingPunct="1"/>
              <a:t>60</a:t>
            </a:fld>
            <a:endParaRPr lang="hu-HU" smtClean="0"/>
          </a:p>
        </p:txBody>
      </p:sp>
      <p:sp>
        <p:nvSpPr>
          <p:cNvPr id="262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50776F-52F3-489F-B3F3-4362ABF2ED7D}" type="slidenum">
              <a:rPr lang="hu-HU" smtClean="0"/>
              <a:pPr eaLnBrk="1" hangingPunct="1"/>
              <a:t>61</a:t>
            </a:fld>
            <a:endParaRPr lang="hu-HU" smtClean="0"/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D71759-DB25-4383-B2FA-A68EE332B59B}" type="slidenum">
              <a:rPr lang="hu-HU" smtClean="0"/>
              <a:pPr eaLnBrk="1" hangingPunct="1"/>
              <a:t>62</a:t>
            </a:fld>
            <a:endParaRPr lang="hu-HU" smtClean="0"/>
          </a:p>
        </p:txBody>
      </p:sp>
      <p:sp>
        <p:nvSpPr>
          <p:cNvPr id="264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29E5F7-6EF2-45ED-A054-A642C4AF04AA}" type="slidenum">
              <a:rPr lang="hu-HU" smtClean="0"/>
              <a:pPr eaLnBrk="1" hangingPunct="1"/>
              <a:t>63</a:t>
            </a:fld>
            <a:endParaRPr lang="hu-HU" smtClean="0"/>
          </a:p>
        </p:txBody>
      </p:sp>
      <p:sp>
        <p:nvSpPr>
          <p:cNvPr id="2652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9130CE0-DF89-4557-83D2-EE60D3398647}" type="slidenum">
              <a:rPr lang="hu-HU" sz="1200"/>
              <a:pPr algn="r" eaLnBrk="1" hangingPunct="1"/>
              <a:t>63</a:t>
            </a:fld>
            <a:endParaRPr lang="hu-HU" sz="1200"/>
          </a:p>
        </p:txBody>
      </p:sp>
      <p:sp>
        <p:nvSpPr>
          <p:cNvPr id="265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ACC81F-9243-4304-945A-43319E77B26A}" type="slidenum">
              <a:rPr lang="hu-HU" smtClean="0"/>
              <a:pPr eaLnBrk="1" hangingPunct="1"/>
              <a:t>64</a:t>
            </a:fld>
            <a:endParaRPr lang="hu-HU" smtClean="0"/>
          </a:p>
        </p:txBody>
      </p:sp>
      <p:sp>
        <p:nvSpPr>
          <p:cNvPr id="266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9A0E9C-1E0A-486F-B3D5-D5AAB9DD55A9}" type="slidenum">
              <a:rPr lang="hu-HU" smtClean="0"/>
              <a:pPr eaLnBrk="1" hangingPunct="1"/>
              <a:t>67</a:t>
            </a:fld>
            <a:endParaRPr lang="hu-HU" smtClean="0"/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A5C7FB-EB40-4FB5-8401-78FB183D0E68}" type="slidenum">
              <a:rPr lang="hu-HU" smtClean="0"/>
              <a:pPr eaLnBrk="1" hangingPunct="1"/>
              <a:t>68</a:t>
            </a:fld>
            <a:endParaRPr lang="hu-HU" smtClean="0"/>
          </a:p>
        </p:txBody>
      </p:sp>
      <p:sp>
        <p:nvSpPr>
          <p:cNvPr id="268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EC110B-B8B5-4592-9929-73E7F8264FB2}" type="slidenum">
              <a:rPr lang="hu-HU" smtClean="0"/>
              <a:pPr eaLnBrk="1" hangingPunct="1"/>
              <a:t>69</a:t>
            </a:fld>
            <a:endParaRPr lang="hu-HU" smtClean="0"/>
          </a:p>
        </p:txBody>
      </p:sp>
      <p:sp>
        <p:nvSpPr>
          <p:cNvPr id="269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E0FE4BA-C54B-4C28-A3CF-3356F8600E0D}" type="slidenum">
              <a:rPr lang="hu-HU" smtClean="0"/>
              <a:pPr eaLnBrk="1" hangingPunct="1"/>
              <a:t>70</a:t>
            </a:fld>
            <a:endParaRPr lang="hu-HU" smtClean="0"/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E328E5-9200-43D9-9593-C83BEF85280D}" type="slidenum">
              <a:rPr lang="hu-HU" smtClean="0"/>
              <a:pPr eaLnBrk="1" hangingPunct="1"/>
              <a:t>12</a:t>
            </a:fld>
            <a:endParaRPr lang="hu-HU" smtClean="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DDDF87-6446-44A1-AA49-15FBA1272099}" type="slidenum">
              <a:rPr lang="hu-HU" smtClean="0"/>
              <a:pPr eaLnBrk="1" hangingPunct="1"/>
              <a:t>71</a:t>
            </a:fld>
            <a:endParaRPr lang="hu-HU" smtClean="0"/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1EFAD3-9072-4F7D-827E-60DB7C71F318}" type="slidenum">
              <a:rPr lang="hu-HU" smtClean="0"/>
              <a:pPr eaLnBrk="1" hangingPunct="1"/>
              <a:t>72</a:t>
            </a:fld>
            <a:endParaRPr lang="hu-HU" smtClean="0"/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F78375-FE3C-47A9-8E29-EADCF6DBEA5F}" type="slidenum">
              <a:rPr lang="hu-HU" smtClean="0"/>
              <a:pPr eaLnBrk="1" hangingPunct="1"/>
              <a:t>73</a:t>
            </a:fld>
            <a:endParaRPr lang="hu-HU" smtClean="0"/>
          </a:p>
        </p:txBody>
      </p:sp>
      <p:sp>
        <p:nvSpPr>
          <p:cNvPr id="273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2D188B-12A9-40EC-9FD4-1AF80A007CD4}" type="slidenum">
              <a:rPr lang="hu-HU" smtClean="0"/>
              <a:pPr eaLnBrk="1" hangingPunct="1"/>
              <a:t>74</a:t>
            </a:fld>
            <a:endParaRPr lang="hu-HU" smtClean="0"/>
          </a:p>
        </p:txBody>
      </p:sp>
      <p:sp>
        <p:nvSpPr>
          <p:cNvPr id="274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0745F2-F567-438A-8B29-28BBEFA96E08}" type="slidenum">
              <a:rPr lang="hu-HU" smtClean="0"/>
              <a:pPr eaLnBrk="1" hangingPunct="1"/>
              <a:t>75</a:t>
            </a:fld>
            <a:endParaRPr lang="hu-HU" smtClean="0"/>
          </a:p>
        </p:txBody>
      </p:sp>
      <p:sp>
        <p:nvSpPr>
          <p:cNvPr id="275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E91A10-BE34-45AA-B42B-F4EB31359438}" type="slidenum">
              <a:rPr lang="hu-HU" smtClean="0"/>
              <a:pPr eaLnBrk="1" hangingPunct="1"/>
              <a:t>77</a:t>
            </a:fld>
            <a:endParaRPr lang="hu-HU" smtClean="0"/>
          </a:p>
        </p:txBody>
      </p:sp>
      <p:sp>
        <p:nvSpPr>
          <p:cNvPr id="276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D3698AB-5451-452B-8E16-FA8FA34C4DCC}" type="slidenum">
              <a:rPr lang="hu-HU" smtClean="0"/>
              <a:pPr eaLnBrk="1" hangingPunct="1"/>
              <a:t>78</a:t>
            </a:fld>
            <a:endParaRPr lang="hu-HU" smtClean="0"/>
          </a:p>
        </p:txBody>
      </p:sp>
      <p:sp>
        <p:nvSpPr>
          <p:cNvPr id="277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2184D4-80AD-4849-B842-191120DD6109}" type="slidenum">
              <a:rPr lang="hu-HU" smtClean="0"/>
              <a:pPr eaLnBrk="1" hangingPunct="1"/>
              <a:t>81</a:t>
            </a:fld>
            <a:endParaRPr lang="hu-HU" smtClean="0"/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CBAA991-D275-4578-84FA-588305A13CF4}" type="slidenum">
              <a:rPr lang="hu-HU" smtClean="0"/>
              <a:pPr eaLnBrk="1" hangingPunct="1"/>
              <a:t>83</a:t>
            </a:fld>
            <a:endParaRPr lang="hu-HU" smtClean="0"/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73316F1-BAB4-484B-AC1A-31CD73CC4CDF}" type="slidenum">
              <a:rPr lang="hu-HU" smtClean="0"/>
              <a:pPr eaLnBrk="1" hangingPunct="1"/>
              <a:t>89</a:t>
            </a:fld>
            <a:endParaRPr lang="hu-HU" smtClean="0"/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6EA75FA-9ABB-4382-809C-D6394EEEE813}" type="slidenum">
              <a:rPr lang="hu-HU" smtClean="0"/>
              <a:pPr eaLnBrk="1" hangingPunct="1"/>
              <a:t>13</a:t>
            </a:fld>
            <a:endParaRPr lang="hu-HU" smtClean="0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B6DBBD0-B65D-4BDE-A243-E8DD019311A3}" type="slidenum">
              <a:rPr lang="hu-HU" smtClean="0"/>
              <a:pPr eaLnBrk="1" hangingPunct="1"/>
              <a:t>91</a:t>
            </a:fld>
            <a:endParaRPr lang="hu-HU" smtClean="0"/>
          </a:p>
        </p:txBody>
      </p:sp>
      <p:sp>
        <p:nvSpPr>
          <p:cNvPr id="281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0977553-A9C7-4BEC-A1B7-355E702AD6E2}" type="slidenum">
              <a:rPr lang="hu-HU" smtClean="0"/>
              <a:pPr eaLnBrk="1" hangingPunct="1"/>
              <a:t>96</a:t>
            </a:fld>
            <a:endParaRPr lang="hu-HU" smtClean="0"/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D41F6C-2DE3-44F4-973A-0D6067E05F2E}" type="slidenum">
              <a:rPr lang="hu-HU" smtClean="0"/>
              <a:pPr eaLnBrk="1" hangingPunct="1"/>
              <a:t>97</a:t>
            </a:fld>
            <a:endParaRPr lang="hu-HU" smtClean="0"/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B95898-8569-4681-93D0-164CAE0784C9}" type="slidenum">
              <a:rPr lang="hu-HU" smtClean="0"/>
              <a:pPr eaLnBrk="1" hangingPunct="1"/>
              <a:t>98</a:t>
            </a:fld>
            <a:endParaRPr lang="hu-HU" smtClean="0"/>
          </a:p>
        </p:txBody>
      </p:sp>
      <p:sp>
        <p:nvSpPr>
          <p:cNvPr id="284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F2533E0-7072-46BB-80E6-13EA9207A6E4}" type="slidenum">
              <a:rPr lang="hu-HU" smtClean="0"/>
              <a:pPr eaLnBrk="1" hangingPunct="1"/>
              <a:t>102</a:t>
            </a:fld>
            <a:endParaRPr lang="hu-HU" smtClean="0"/>
          </a:p>
        </p:txBody>
      </p:sp>
      <p:sp>
        <p:nvSpPr>
          <p:cNvPr id="285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60EE478-529E-460B-9B8B-9CB087C96664}" type="slidenum">
              <a:rPr lang="hu-HU" smtClean="0"/>
              <a:pPr eaLnBrk="1" hangingPunct="1"/>
              <a:t>103</a:t>
            </a:fld>
            <a:endParaRPr lang="hu-HU" smtClean="0"/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5FDA06C-D1FE-469F-A429-E30FB3E4366A}" type="slidenum">
              <a:rPr lang="hu-HU" sz="1200"/>
              <a:pPr algn="r" eaLnBrk="1" hangingPunct="1"/>
              <a:t>112</a:t>
            </a:fld>
            <a:endParaRPr lang="hu-HU" sz="1200"/>
          </a:p>
        </p:txBody>
      </p:sp>
      <p:sp>
        <p:nvSpPr>
          <p:cNvPr id="287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D16F36-E4C4-44B3-BEB5-AE2E0687EA15}" type="slidenum">
              <a:rPr lang="hu-HU" smtClean="0"/>
              <a:pPr eaLnBrk="1" hangingPunct="1"/>
              <a:t>119</a:t>
            </a:fld>
            <a:endParaRPr lang="hu-HU" smtClean="0"/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E5F358-40A6-404C-A639-42F0BBABAB65}" type="slidenum">
              <a:rPr lang="hu-HU" smtClean="0"/>
              <a:pPr eaLnBrk="1" hangingPunct="1"/>
              <a:t>120</a:t>
            </a:fld>
            <a:endParaRPr lang="hu-HU" smtClean="0"/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F436D3B-40DC-44E2-A6D3-71D91F4F684D}" type="slidenum">
              <a:rPr lang="hu-HU" smtClean="0"/>
              <a:pPr eaLnBrk="1" hangingPunct="1"/>
              <a:t>121</a:t>
            </a:fld>
            <a:endParaRPr lang="hu-HU" smtClean="0"/>
          </a:p>
        </p:txBody>
      </p:sp>
      <p:sp>
        <p:nvSpPr>
          <p:cNvPr id="290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6B3164-9E8D-49D7-A17F-356BF79D96F4}" type="slidenum">
              <a:rPr lang="hu-HU" smtClean="0"/>
              <a:pPr eaLnBrk="1" hangingPunct="1"/>
              <a:t>14</a:t>
            </a:fld>
            <a:endParaRPr lang="hu-HU" smtClean="0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809695-7DE1-4F67-997E-581C0BF5F3ED}" type="slidenum">
              <a:rPr lang="hu-HU" smtClean="0"/>
              <a:pPr eaLnBrk="1" hangingPunct="1"/>
              <a:t>122</a:t>
            </a:fld>
            <a:endParaRPr lang="hu-HU" smtClean="0"/>
          </a:p>
        </p:txBody>
      </p:sp>
      <p:sp>
        <p:nvSpPr>
          <p:cNvPr id="291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71B4653-51CE-4BAF-9060-9A9D83AB477F}" type="slidenum">
              <a:rPr lang="hu-HU" smtClean="0"/>
              <a:pPr eaLnBrk="1" hangingPunct="1"/>
              <a:t>123</a:t>
            </a:fld>
            <a:endParaRPr lang="hu-HU" smtClean="0"/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14B780-A16B-4BB0-8A04-4F8E207BCD4A}" type="slidenum">
              <a:rPr lang="hu-HU" smtClean="0"/>
              <a:pPr eaLnBrk="1" hangingPunct="1"/>
              <a:t>124</a:t>
            </a:fld>
            <a:endParaRPr lang="hu-HU" smtClean="0"/>
          </a:p>
        </p:txBody>
      </p:sp>
      <p:sp>
        <p:nvSpPr>
          <p:cNvPr id="293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F40DB67-67E2-4025-B52D-94428A481ABA}" type="slidenum">
              <a:rPr lang="hu-HU" smtClean="0"/>
              <a:pPr eaLnBrk="1" hangingPunct="1"/>
              <a:t>130</a:t>
            </a:fld>
            <a:endParaRPr lang="hu-HU" smtClean="0"/>
          </a:p>
        </p:txBody>
      </p:sp>
      <p:sp>
        <p:nvSpPr>
          <p:cNvPr id="294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719243-3E55-44EA-BB6C-2994A372ED11}" type="slidenum">
              <a:rPr lang="hu-HU" smtClean="0"/>
              <a:pPr eaLnBrk="1" hangingPunct="1"/>
              <a:t>131</a:t>
            </a:fld>
            <a:endParaRPr lang="hu-HU" smtClean="0"/>
          </a:p>
        </p:txBody>
      </p:sp>
      <p:sp>
        <p:nvSpPr>
          <p:cNvPr id="295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12DEA3-D1DE-43AB-9B9F-5B7284D9608D}" type="slidenum">
              <a:rPr lang="hu-HU" smtClean="0"/>
              <a:pPr eaLnBrk="1" hangingPunct="1"/>
              <a:t>132</a:t>
            </a:fld>
            <a:endParaRPr lang="hu-HU" smtClean="0"/>
          </a:p>
        </p:txBody>
      </p:sp>
      <p:sp>
        <p:nvSpPr>
          <p:cNvPr id="296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A9AF77E-96E2-455C-A8CF-74F87B1E4CFB}" type="slidenum">
              <a:rPr lang="hu-HU" smtClean="0"/>
              <a:pPr eaLnBrk="1" hangingPunct="1"/>
              <a:t>133</a:t>
            </a:fld>
            <a:endParaRPr lang="hu-HU" smtClean="0"/>
          </a:p>
        </p:txBody>
      </p:sp>
      <p:sp>
        <p:nvSpPr>
          <p:cNvPr id="297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0AAECF-6B4D-4AD7-BA69-2ED2D97A10D5}" type="slidenum">
              <a:rPr lang="hu-HU" smtClean="0"/>
              <a:pPr eaLnBrk="1" hangingPunct="1"/>
              <a:t>134</a:t>
            </a:fld>
            <a:endParaRPr lang="hu-HU" smtClean="0"/>
          </a:p>
        </p:txBody>
      </p:sp>
      <p:sp>
        <p:nvSpPr>
          <p:cNvPr id="299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AD302B-1B73-40AC-A3FD-250A526A9035}" type="slidenum">
              <a:rPr lang="hu-HU" smtClean="0"/>
              <a:pPr eaLnBrk="1" hangingPunct="1"/>
              <a:t>135</a:t>
            </a:fld>
            <a:endParaRPr lang="hu-HU" smtClean="0"/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E5F425-045F-4289-A458-FEDE4B995C4B}" type="slidenum">
              <a:rPr lang="hu-HU" smtClean="0"/>
              <a:pPr eaLnBrk="1" hangingPunct="1"/>
              <a:t>136</a:t>
            </a:fld>
            <a:endParaRPr lang="hu-HU" smtClean="0"/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E6AC4D-6666-42AF-AAEA-A37A767D888D}" type="slidenum">
              <a:rPr lang="hu-HU" smtClean="0"/>
              <a:pPr eaLnBrk="1" hangingPunct="1"/>
              <a:t>15</a:t>
            </a:fld>
            <a:endParaRPr lang="hu-HU" smtClean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0A085AA-C908-4D2B-8D89-A6D65D327A05}" type="slidenum">
              <a:rPr lang="hu-HU" smtClean="0"/>
              <a:pPr eaLnBrk="1" hangingPunct="1"/>
              <a:t>137</a:t>
            </a:fld>
            <a:endParaRPr lang="hu-HU" smtClean="0"/>
          </a:p>
        </p:txBody>
      </p:sp>
      <p:sp>
        <p:nvSpPr>
          <p:cNvPr id="302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4EB964-1C3A-47AA-86A7-4CDD07AAB211}" type="slidenum">
              <a:rPr lang="hu-HU" smtClean="0"/>
              <a:pPr eaLnBrk="1" hangingPunct="1"/>
              <a:t>138</a:t>
            </a:fld>
            <a:endParaRPr lang="hu-HU" smtClean="0"/>
          </a:p>
        </p:txBody>
      </p:sp>
      <p:sp>
        <p:nvSpPr>
          <p:cNvPr id="303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7D05A1-93E0-4D4C-93DD-3E195AB5C08B}" type="slidenum">
              <a:rPr lang="hu-HU" smtClean="0"/>
              <a:pPr eaLnBrk="1" hangingPunct="1"/>
              <a:t>139</a:t>
            </a:fld>
            <a:endParaRPr lang="hu-HU" smtClean="0"/>
          </a:p>
        </p:txBody>
      </p:sp>
      <p:sp>
        <p:nvSpPr>
          <p:cNvPr id="304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D0FDB4-58E9-4017-BAE7-61A983A4EF17}" type="slidenum">
              <a:rPr lang="hu-HU" smtClean="0"/>
              <a:pPr eaLnBrk="1" hangingPunct="1"/>
              <a:t>158</a:t>
            </a:fld>
            <a:endParaRPr lang="hu-HU" smtClean="0"/>
          </a:p>
        </p:txBody>
      </p:sp>
      <p:sp>
        <p:nvSpPr>
          <p:cNvPr id="305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B53577-5656-4F6F-AD7A-4BD25A9B9D2B}" type="slidenum">
              <a:rPr lang="hu-HU" smtClean="0"/>
              <a:pPr eaLnBrk="1" hangingPunct="1"/>
              <a:t>159</a:t>
            </a:fld>
            <a:endParaRPr lang="hu-HU" smtClean="0"/>
          </a:p>
        </p:txBody>
      </p:sp>
      <p:sp>
        <p:nvSpPr>
          <p:cNvPr id="306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309C217-ADE9-4B7A-AFC1-1D405DEC73E0}" type="slidenum">
              <a:rPr lang="hu-HU" smtClean="0"/>
              <a:pPr eaLnBrk="1" hangingPunct="1"/>
              <a:t>160</a:t>
            </a:fld>
            <a:endParaRPr lang="hu-HU" smtClean="0"/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F12F11-FD13-4BE9-B54F-BCE000E71459}" type="slidenum">
              <a:rPr lang="hu-HU" smtClean="0"/>
              <a:pPr eaLnBrk="1" hangingPunct="1"/>
              <a:t>166</a:t>
            </a:fld>
            <a:endParaRPr lang="hu-HU" smtClean="0"/>
          </a:p>
        </p:txBody>
      </p:sp>
      <p:sp>
        <p:nvSpPr>
          <p:cNvPr id="30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66844B-9378-4D52-9E33-5C729002D401}" type="slidenum">
              <a:rPr lang="hu-HU" smtClean="0"/>
              <a:pPr eaLnBrk="1" hangingPunct="1"/>
              <a:t>167</a:t>
            </a:fld>
            <a:endParaRPr lang="hu-HU" smtClean="0"/>
          </a:p>
        </p:txBody>
      </p:sp>
      <p:sp>
        <p:nvSpPr>
          <p:cNvPr id="309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40F3C0-4C7F-480C-AD77-AB4E93C5D521}" type="slidenum">
              <a:rPr lang="hu-HU" smtClean="0"/>
              <a:pPr eaLnBrk="1" hangingPunct="1"/>
              <a:t>168</a:t>
            </a:fld>
            <a:endParaRPr lang="hu-HU" smtClean="0"/>
          </a:p>
        </p:txBody>
      </p:sp>
      <p:sp>
        <p:nvSpPr>
          <p:cNvPr id="310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6E1C0B8-7F94-4996-AB5A-A8E0EA522544}" type="slidenum">
              <a:rPr lang="hu-HU" smtClean="0"/>
              <a:pPr eaLnBrk="1" hangingPunct="1"/>
              <a:t>169</a:t>
            </a:fld>
            <a:endParaRPr lang="hu-HU" smtClean="0"/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F827E-FC78-486A-A333-9D7A2BAC4DB0}" type="slidenum">
              <a:rPr lang="hu-HU" smtClean="0"/>
              <a:pPr eaLnBrk="1" hangingPunct="1"/>
              <a:t>16</a:t>
            </a:fld>
            <a:endParaRPr lang="hu-HU" smtClean="0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475BF5-01F3-41D9-9A47-C3DFED583B36}" type="slidenum">
              <a:rPr lang="hu-HU" smtClean="0"/>
              <a:pPr eaLnBrk="1" hangingPunct="1"/>
              <a:t>170</a:t>
            </a:fld>
            <a:endParaRPr lang="hu-HU" smtClean="0"/>
          </a:p>
        </p:txBody>
      </p:sp>
      <p:sp>
        <p:nvSpPr>
          <p:cNvPr id="312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2E5A9F-FD05-4E99-9251-E2CAC11B424B}" type="slidenum">
              <a:rPr lang="hu-HU" smtClean="0"/>
              <a:pPr eaLnBrk="1" hangingPunct="1"/>
              <a:t>171</a:t>
            </a:fld>
            <a:endParaRPr lang="hu-HU" smtClean="0"/>
          </a:p>
        </p:txBody>
      </p:sp>
      <p:sp>
        <p:nvSpPr>
          <p:cNvPr id="313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98E0E0-706E-4DD4-A9BD-BDC991243AE0}" type="slidenum">
              <a:rPr lang="hu-HU" smtClean="0"/>
              <a:pPr eaLnBrk="1" hangingPunct="1"/>
              <a:t>172</a:t>
            </a:fld>
            <a:endParaRPr lang="hu-HU" smtClean="0"/>
          </a:p>
        </p:txBody>
      </p:sp>
      <p:sp>
        <p:nvSpPr>
          <p:cNvPr id="314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2B507D-BE7E-41A3-8B14-B56A50406CAA}" type="slidenum">
              <a:rPr lang="hu-HU" smtClean="0"/>
              <a:pPr eaLnBrk="1" hangingPunct="1"/>
              <a:t>173</a:t>
            </a:fld>
            <a:endParaRPr lang="hu-HU" smtClean="0"/>
          </a:p>
        </p:txBody>
      </p:sp>
      <p:sp>
        <p:nvSpPr>
          <p:cNvPr id="315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6E9040-68C1-4507-BAED-330A794AF41C}" type="slidenum">
              <a:rPr lang="hu-HU" smtClean="0"/>
              <a:pPr eaLnBrk="1" hangingPunct="1"/>
              <a:t>176</a:t>
            </a:fld>
            <a:endParaRPr lang="hu-HU" smtClean="0"/>
          </a:p>
        </p:txBody>
      </p:sp>
      <p:sp>
        <p:nvSpPr>
          <p:cNvPr id="3164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3189F9F-47BC-4969-BF01-5DBEAFCACF46}" type="slidenum">
              <a:rPr lang="hu-HU" sz="1200"/>
              <a:pPr algn="r" eaLnBrk="1" hangingPunct="1"/>
              <a:t>176</a:t>
            </a:fld>
            <a:endParaRPr lang="hu-HU" sz="1200"/>
          </a:p>
        </p:txBody>
      </p:sp>
      <p:sp>
        <p:nvSpPr>
          <p:cNvPr id="316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9DB74F-55EA-4220-9716-F6412A9FC4C7}" type="slidenum">
              <a:rPr lang="hu-HU" smtClean="0"/>
              <a:pPr eaLnBrk="1" hangingPunct="1"/>
              <a:t>180</a:t>
            </a:fld>
            <a:endParaRPr lang="hu-HU" smtClean="0"/>
          </a:p>
        </p:txBody>
      </p:sp>
      <p:sp>
        <p:nvSpPr>
          <p:cNvPr id="317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CFCB7C7-7C9D-4A4E-A7AC-BC053A53756F}" type="slidenum">
              <a:rPr lang="hu-HU" smtClean="0"/>
              <a:pPr eaLnBrk="1" hangingPunct="1"/>
              <a:t>181</a:t>
            </a:fld>
            <a:endParaRPr lang="hu-HU" smtClean="0"/>
          </a:p>
        </p:txBody>
      </p:sp>
      <p:sp>
        <p:nvSpPr>
          <p:cNvPr id="318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641E0E9-1613-4C8D-97D0-2E36E669CE6A}" type="slidenum">
              <a:rPr lang="hu-HU" smtClean="0"/>
              <a:pPr eaLnBrk="1" hangingPunct="1"/>
              <a:t>182</a:t>
            </a:fld>
            <a:endParaRPr lang="hu-HU" smtClean="0"/>
          </a:p>
        </p:txBody>
      </p:sp>
      <p:sp>
        <p:nvSpPr>
          <p:cNvPr id="319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A6B211F-E06F-4799-8929-36D32FE529A5}" type="slidenum">
              <a:rPr lang="hu-HU" smtClean="0"/>
              <a:pPr eaLnBrk="1" hangingPunct="1"/>
              <a:t>191</a:t>
            </a:fld>
            <a:endParaRPr lang="hu-HU" smtClean="0"/>
          </a:p>
        </p:txBody>
      </p:sp>
      <p:sp>
        <p:nvSpPr>
          <p:cNvPr id="320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921786-C7E4-4BA4-9100-90A72AF87D44}" type="slidenum">
              <a:rPr lang="hu-HU" smtClean="0"/>
              <a:pPr eaLnBrk="1" hangingPunct="1"/>
              <a:t>192</a:t>
            </a:fld>
            <a:endParaRPr lang="hu-HU" smtClean="0"/>
          </a:p>
        </p:txBody>
      </p:sp>
      <p:sp>
        <p:nvSpPr>
          <p:cNvPr id="321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E70C4-E7B2-413C-9DCD-E12B5312E495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OMKTK Kft. MEBIR 2008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6B9E7-F4EF-4931-87C3-1569C3DE7D7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9743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0C77C-04C1-4DDF-9791-F16EC8F084ED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OMKTK Kft. MEBIR 2008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ED67E-C657-4B7D-AF9D-5F7F8793A2D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461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6FD33-856F-4274-AF7E-DC06884F4042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OMKTK Kft. MEBIR 2008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96B12-483D-4EA1-93C2-82175711A60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6315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7239000" cy="9144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600200" y="1371600"/>
            <a:ext cx="3543300" cy="4724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5295900" y="1371600"/>
            <a:ext cx="3543300" cy="4724400"/>
          </a:xfrm>
        </p:spPr>
        <p:txBody>
          <a:bodyPr rtlCol="0">
            <a:normAutofit/>
          </a:bodyPr>
          <a:lstStyle/>
          <a:p>
            <a:pPr lvl="0"/>
            <a:endParaRPr lang="hu-HU" noProof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3048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BCA51-EC64-4FC9-9B82-95D45EA371D4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4495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OMKTK Kft. MEBIR 2008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75438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108D8-5DD1-4451-8D04-85456BA440E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2643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Cím és szerkezeti vagy szervezeti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7239000" cy="9144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martArt-ábra helye 2"/>
          <p:cNvSpPr>
            <a:spLocks noGrp="1"/>
          </p:cNvSpPr>
          <p:nvPr>
            <p:ph type="dgm" idx="1"/>
          </p:nvPr>
        </p:nvSpPr>
        <p:spPr>
          <a:xfrm>
            <a:off x="1600200" y="1371600"/>
            <a:ext cx="7239000" cy="4724400"/>
          </a:xfrm>
        </p:spPr>
        <p:txBody>
          <a:bodyPr rtlCol="0">
            <a:normAutofit/>
          </a:bodyPr>
          <a:lstStyle/>
          <a:p>
            <a:pPr lvl="0"/>
            <a:endParaRPr lang="hu-HU" noProof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3048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9453D-7CE6-45E0-B074-F55FC5591F68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495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OMKTK Kft. MEBIR 2008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75438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7B4C3-5E64-4E9A-82C0-DB7500EABE1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0632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7239000" cy="9144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1600200" y="1371600"/>
            <a:ext cx="7239000" cy="4724400"/>
          </a:xfrm>
        </p:spPr>
        <p:txBody>
          <a:bodyPr rtlCol="0">
            <a:normAutofit/>
          </a:bodyPr>
          <a:lstStyle/>
          <a:p>
            <a:pPr lvl="0"/>
            <a:endParaRPr lang="hu-HU" noProof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3048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B3E5-BEEA-49E2-B29D-A661E303C56E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495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OMKTK Kft. MEBIR 2008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75438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8698-7642-4278-BC7C-449CE021FE7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0294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1_Cím és szerkezeti vagy szervezeti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martArt-ábra helye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FAEB3-0121-4F72-9F91-52C105B99245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OMKTK Kft. MEBIR 2008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4762B-0B64-41D4-99E5-D517EFC9D6D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9230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924AB-A90A-4443-ACB6-A01C42CB8B94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OMKTK Kft. MEBIR 2008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B1A8D-B750-4513-A590-85A5F75F345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9047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C3343-DEBE-4C7B-BC67-24F1DF8BB574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OMKTK Kft. MEBIR 2008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44996-8575-4D03-8F1D-763CD12C8C6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57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155B-7C9A-430C-9830-E9A809AD98BD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OMKTK Kft. MEBIR 2008</a:t>
            </a: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FECA3-CB7F-463B-86DF-EF390D1D6F5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603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66AE1-B925-431A-9E4F-F0FEBB0B1B4D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OMKTK Kft. MEBIR 2008</a:t>
            </a: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3008F-4CEE-4AF7-B4C3-8FF95EDD6FB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8078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55DFF-B502-428F-AB0D-47D690D53821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OMKTK Kft. MEBIR 2008</a:t>
            </a: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82D2A-7057-49B5-9D86-B7CA7A6BAAD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4040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81417-45BA-4D8C-9A93-677309A76ADF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OMKTK Kft. MEBIR 2008</a:t>
            </a: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9F7BF-3688-447F-A19D-5981B5268B3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0541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DF2D4-8F77-4465-9B8B-FC6481B4F2CF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OMKTK Kft. MEBIR 2008</a:t>
            </a: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15AD3-1D90-4ADE-9375-F7E305A265C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5142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E5543-4115-48D0-A7EE-DCDB3A452F12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OMKTK Kft. MEBIR 2008</a:t>
            </a: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F8B62-22FE-4999-9497-200EEBC410F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695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9459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6389E8A8-6D71-49D9-B307-D9921BFD6237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hu-HU"/>
              <a:t>OMKTK Kft. MEBIR 2008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34D89902-7E1E-464A-835F-1B503FE5477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6" r:id="rId12"/>
    <p:sldLayoutId id="2147483977" r:id="rId13"/>
    <p:sldLayoutId id="2147483978" r:id="rId14"/>
    <p:sldLayoutId id="2147483975" r:id="rId1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em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w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w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wm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w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emf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w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w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gif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gi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gi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w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w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w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gif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wmf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wmf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wm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wmf"/><Relationship Id="rId2" Type="http://schemas.openxmlformats.org/officeDocument/2006/relationships/image" Target="../media/image166.gif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G:\Munk&#225;im\El&#337;ad&#225;sok\Saj&#225;t%20film2.wmv" TargetMode="External"/><Relationship Id="rId1" Type="http://schemas.openxmlformats.org/officeDocument/2006/relationships/video" Target="file:///G:\Munk&#225;im\El&#337;ad&#225;sok\Saj&#225;t%20film.wmv" TargetMode="External"/><Relationship Id="rId5" Type="http://schemas.openxmlformats.org/officeDocument/2006/relationships/image" Target="../media/image169.png"/><Relationship Id="rId4" Type="http://schemas.openxmlformats.org/officeDocument/2006/relationships/image" Target="../media/image168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wm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wmf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wmf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74.emf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wmf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wmf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wmf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wmf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wm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wm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wm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wm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wm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wm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gif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wmf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wmf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98.emf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wmf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wmf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wmf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wmf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gif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wmf"/><Relationship Id="rId4" Type="http://schemas.openxmlformats.org/officeDocument/2006/relationships/image" Target="../media/image38.gif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wmf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wm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wm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wm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wm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wm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wmf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wmf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3.bin"/><Relationship Id="rId4" Type="http://schemas.openxmlformats.org/officeDocument/2006/relationships/audio" Target="../media/audio1.wav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7" Type="http://schemas.openxmlformats.org/officeDocument/2006/relationships/image" Target="../media/image224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2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jpeg"/><Relationship Id="rId13" Type="http://schemas.openxmlformats.org/officeDocument/2006/relationships/image" Target="../media/image236.jpeg"/><Relationship Id="rId18" Type="http://schemas.openxmlformats.org/officeDocument/2006/relationships/image" Target="../media/image217.jpeg"/><Relationship Id="rId26" Type="http://schemas.openxmlformats.org/officeDocument/2006/relationships/image" Target="../media/image247.jpeg"/><Relationship Id="rId3" Type="http://schemas.openxmlformats.org/officeDocument/2006/relationships/image" Target="../media/image226.jpeg"/><Relationship Id="rId21" Type="http://schemas.openxmlformats.org/officeDocument/2006/relationships/image" Target="../media/image242.jpeg"/><Relationship Id="rId34" Type="http://schemas.openxmlformats.org/officeDocument/2006/relationships/image" Target="../media/image254.jpeg"/><Relationship Id="rId7" Type="http://schemas.openxmlformats.org/officeDocument/2006/relationships/image" Target="../media/image230.jpeg"/><Relationship Id="rId12" Type="http://schemas.openxmlformats.org/officeDocument/2006/relationships/image" Target="../media/image235.jpeg"/><Relationship Id="rId17" Type="http://schemas.openxmlformats.org/officeDocument/2006/relationships/image" Target="../media/image224.jpeg"/><Relationship Id="rId25" Type="http://schemas.openxmlformats.org/officeDocument/2006/relationships/image" Target="../media/image246.jpeg"/><Relationship Id="rId33" Type="http://schemas.openxmlformats.org/officeDocument/2006/relationships/image" Target="../media/image253.jpeg"/><Relationship Id="rId2" Type="http://schemas.openxmlformats.org/officeDocument/2006/relationships/image" Target="../media/image225.jpeg"/><Relationship Id="rId16" Type="http://schemas.openxmlformats.org/officeDocument/2006/relationships/image" Target="../media/image239.jpeg"/><Relationship Id="rId20" Type="http://schemas.openxmlformats.org/officeDocument/2006/relationships/image" Target="../media/image241.jpeg"/><Relationship Id="rId29" Type="http://schemas.openxmlformats.org/officeDocument/2006/relationships/image" Target="../media/image2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9.jpeg"/><Relationship Id="rId11" Type="http://schemas.openxmlformats.org/officeDocument/2006/relationships/image" Target="../media/image234.jpeg"/><Relationship Id="rId24" Type="http://schemas.openxmlformats.org/officeDocument/2006/relationships/image" Target="../media/image245.jpeg"/><Relationship Id="rId32" Type="http://schemas.openxmlformats.org/officeDocument/2006/relationships/image" Target="../media/image252.jpeg"/><Relationship Id="rId5" Type="http://schemas.openxmlformats.org/officeDocument/2006/relationships/image" Target="../media/image228.jpeg"/><Relationship Id="rId15" Type="http://schemas.openxmlformats.org/officeDocument/2006/relationships/image" Target="../media/image238.jpeg"/><Relationship Id="rId23" Type="http://schemas.openxmlformats.org/officeDocument/2006/relationships/image" Target="../media/image244.jpeg"/><Relationship Id="rId28" Type="http://schemas.openxmlformats.org/officeDocument/2006/relationships/image" Target="../media/image249.jpeg"/><Relationship Id="rId10" Type="http://schemas.openxmlformats.org/officeDocument/2006/relationships/image" Target="../media/image233.jpeg"/><Relationship Id="rId19" Type="http://schemas.openxmlformats.org/officeDocument/2006/relationships/image" Target="../media/image240.jpeg"/><Relationship Id="rId31" Type="http://schemas.openxmlformats.org/officeDocument/2006/relationships/image" Target="../media/image218.jpeg"/><Relationship Id="rId4" Type="http://schemas.openxmlformats.org/officeDocument/2006/relationships/image" Target="../media/image227.jpeg"/><Relationship Id="rId9" Type="http://schemas.openxmlformats.org/officeDocument/2006/relationships/image" Target="../media/image232.jpeg"/><Relationship Id="rId14" Type="http://schemas.openxmlformats.org/officeDocument/2006/relationships/image" Target="../media/image237.jpeg"/><Relationship Id="rId22" Type="http://schemas.openxmlformats.org/officeDocument/2006/relationships/image" Target="../media/image243.jpeg"/><Relationship Id="rId27" Type="http://schemas.openxmlformats.org/officeDocument/2006/relationships/image" Target="../media/image248.jpeg"/><Relationship Id="rId30" Type="http://schemas.openxmlformats.org/officeDocument/2006/relationships/image" Target="../media/image251.jpeg"/><Relationship Id="rId35" Type="http://schemas.openxmlformats.org/officeDocument/2006/relationships/image" Target="../media/image255.jpeg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wmf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5.bin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2.w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6.emf"/><Relationship Id="rId4" Type="http://schemas.openxmlformats.org/officeDocument/2006/relationships/oleObject" Target="../embeddings/oleObject7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gif"/><Relationship Id="rId4" Type="http://schemas.openxmlformats.org/officeDocument/2006/relationships/image" Target="../media/image61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67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wmf"/><Relationship Id="rId3" Type="http://schemas.openxmlformats.org/officeDocument/2006/relationships/hyperlink" Target="http://www.proidea.hu/11/resourcefile/21/73/00/Tamfal_zsaluzatok_piros.pdf" TargetMode="External"/><Relationship Id="rId7" Type="http://schemas.openxmlformats.org/officeDocument/2006/relationships/image" Target="../media/image10.jpeg"/><Relationship Id="rId12" Type="http://schemas.openxmlformats.org/officeDocument/2006/relationships/image" Target="../media/image15.wmf"/><Relationship Id="rId2" Type="http://schemas.openxmlformats.org/officeDocument/2006/relationships/image" Target="../media/image6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7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hyperlink" Target="http://www.sbi.at/html/text_PSW_500_uk.html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77.wmf"/><Relationship Id="rId4" Type="http://schemas.openxmlformats.org/officeDocument/2006/relationships/oleObject" Target="../embeddings/oleObject10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3" Type="http://schemas.openxmlformats.org/officeDocument/2006/relationships/image" Target="../media/image78.wmf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gif"/><Relationship Id="rId5" Type="http://schemas.openxmlformats.org/officeDocument/2006/relationships/image" Target="../media/image80.wmf"/><Relationship Id="rId4" Type="http://schemas.openxmlformats.org/officeDocument/2006/relationships/image" Target="../media/image7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86.gif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88.jpeg"/><Relationship Id="rId10" Type="http://schemas.microsoft.com/office/2007/relationships/diagramDrawing" Target="../diagrams/drawing2.xml"/><Relationship Id="rId4" Type="http://schemas.openxmlformats.org/officeDocument/2006/relationships/image" Target="../media/image87.jpeg"/><Relationship Id="rId9" Type="http://schemas.openxmlformats.org/officeDocument/2006/relationships/diagramColors" Target="../diagrams/colors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89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8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2/Mose_(Michelangelo)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91.gi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gif"/><Relationship Id="rId4" Type="http://schemas.openxmlformats.org/officeDocument/2006/relationships/image" Target="../media/image9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wmf"/><Relationship Id="rId4" Type="http://schemas.openxmlformats.org/officeDocument/2006/relationships/image" Target="../media/image95.gi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98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wmf"/><Relationship Id="rId4" Type="http://schemas.openxmlformats.org/officeDocument/2006/relationships/image" Target="../media/image10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03.emf"/><Relationship Id="rId4" Type="http://schemas.openxmlformats.org/officeDocument/2006/relationships/oleObject" Target="../embeddings/oleObject1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5.wmf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13.bin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wmf"/><Relationship Id="rId4" Type="http://schemas.openxmlformats.org/officeDocument/2006/relationships/image" Target="../media/image108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wmf"/><Relationship Id="rId4" Type="http://schemas.openxmlformats.org/officeDocument/2006/relationships/image" Target="../media/image111.w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1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w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w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hu/c/c4/2001.jpg" TargetMode="Externa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28.emf"/><Relationship Id="rId5" Type="http://schemas.openxmlformats.org/officeDocument/2006/relationships/oleObject" Target="../embeddings/oleObject15.bin"/><Relationship Id="rId4" Type="http://schemas.openxmlformats.org/officeDocument/2006/relationships/audio" Target="../media/audio3.wav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196975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u-HU" sz="4000" smtClean="0">
                <a:solidFill>
                  <a:srgbClr val="003EBB"/>
                </a:solidFill>
              </a:rPr>
              <a:t>MEBIR</a:t>
            </a:r>
            <a:r>
              <a:rPr lang="hu-HU" sz="4000" smtClean="0">
                <a:solidFill>
                  <a:srgbClr val="003EBB"/>
                </a:solidFill>
                <a:latin typeface="Arial" pitchFamily="34" charset="0"/>
              </a:rPr>
              <a:t/>
            </a:r>
            <a:br>
              <a:rPr lang="hu-HU" sz="4000" smtClean="0">
                <a:solidFill>
                  <a:srgbClr val="003EBB"/>
                </a:solidFill>
                <a:latin typeface="Arial" pitchFamily="34" charset="0"/>
              </a:rPr>
            </a:br>
            <a:r>
              <a:rPr lang="hu-HU" sz="4000" smtClean="0">
                <a:solidFill>
                  <a:srgbClr val="003EBB"/>
                </a:solidFill>
                <a:latin typeface="Arial" pitchFamily="34" charset="0"/>
              </a:rPr>
              <a:t>Munkahelyi egészségvédelmi és biztonságirányítási rendszerek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4724400"/>
            <a:ext cx="3543300" cy="9461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hu-HU" sz="1600" b="1" smtClean="0">
                <a:solidFill>
                  <a:srgbClr val="898989"/>
                </a:solidFill>
              </a:rPr>
              <a:t>OMKTK. Kft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hu-HU" sz="1200" smtClean="0">
                <a:solidFill>
                  <a:srgbClr val="898989"/>
                </a:solidFill>
                <a:latin typeface="Arial" pitchFamily="34" charset="0"/>
              </a:rPr>
              <a:t>2008-2009</a:t>
            </a:r>
            <a:r>
              <a:rPr lang="hu-HU" sz="1200" smtClean="0">
                <a:solidFill>
                  <a:srgbClr val="898989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hu-HU" sz="1600" b="1" smtClean="0">
                <a:solidFill>
                  <a:srgbClr val="898989"/>
                </a:solidFill>
              </a:rPr>
              <a:t>Kapás Zsolt</a:t>
            </a:r>
            <a:endParaRPr lang="hu-HU" sz="1600" b="1" smtClean="0">
              <a:solidFill>
                <a:srgbClr val="898989"/>
              </a:solidFill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hu-HU" sz="1400" smtClean="0">
                <a:solidFill>
                  <a:srgbClr val="898989"/>
                </a:solidFill>
                <a:latin typeface="Arial" pitchFamily="34" charset="0"/>
              </a:rPr>
              <a:t>Mobil: 06-20-3642448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hu-HU" sz="1400" smtClean="0">
                <a:solidFill>
                  <a:srgbClr val="898989"/>
                </a:solidFill>
              </a:rPr>
              <a:t>E-mail: zsolt.kapas@vnet.hu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F66E18D-B846-4278-9BDE-8D3322610EF4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79DD69-7147-462F-B0E8-77D764C2C0FC}" type="slidenum">
              <a:rPr lang="hu-HU"/>
              <a:pPr>
                <a:defRPr/>
              </a:pPr>
              <a:t>10</a:t>
            </a:fld>
            <a:endParaRPr lang="hu-HU"/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E26A4416-7DFA-483A-BAB3-66662AA9F1AA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8EC89B60-8679-4A71-834D-B7DB7AD7CA37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10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1922" name="Rectangle 2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7772400" cy="914400"/>
          </a:xfrm>
          <a:ln>
            <a:miter lim="800000"/>
            <a:headEnd/>
            <a:tailEnd/>
          </a:ln>
        </p:spPr>
        <p:txBody>
          <a:bodyPr rtlCol="0" anchor="t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kumimoji="1" lang="hu-HU" dirty="0">
                <a:solidFill>
                  <a:schemeClr val="tx2">
                    <a:lumMod val="90000"/>
                  </a:schemeClr>
                </a:solidFill>
              </a:rPr>
              <a:t>Alapfolyamatok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ph idx="4294967295"/>
          </p:nvPr>
        </p:nvGraphicFramePr>
        <p:xfrm>
          <a:off x="2124075" y="908050"/>
          <a:ext cx="4392613" cy="566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Visio" r:id="rId3" imgW="5623560" imgH="7925562" progId="Visio.Drawing.11">
                  <p:embed/>
                </p:oleObj>
              </mc:Choice>
              <mc:Fallback>
                <p:oleObj name="Visio" r:id="rId3" imgW="5623560" imgH="7925562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908050"/>
                        <a:ext cx="4392613" cy="566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6089CD8-EC31-4D5B-ADBA-F0668AF0F802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3D1E6-A930-4F65-B934-CFFD5824B39A}" type="slidenum">
              <a:rPr lang="hu-HU"/>
              <a:pPr>
                <a:defRPr/>
              </a:pPr>
              <a:t>100</a:t>
            </a:fld>
            <a:endParaRPr lang="hu-HU"/>
          </a:p>
        </p:txBody>
      </p:sp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88"/>
            <a:ext cx="8229600" cy="85725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A MEBIR követelményei</a:t>
            </a:r>
          </a:p>
        </p:txBody>
      </p:sp>
      <p:sp>
        <p:nvSpPr>
          <p:cNvPr id="5427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4438"/>
            <a:ext cx="9144000" cy="5500687"/>
          </a:xfrm>
        </p:spPr>
        <p:txBody>
          <a:bodyPr>
            <a:normAutofit/>
          </a:bodyPr>
          <a:lstStyle/>
          <a:p>
            <a:pPr marL="319088" indent="-319088" eaLnBrk="1" hangingPunct="1">
              <a:lnSpc>
                <a:spcPct val="70000"/>
              </a:lnSpc>
              <a:spcBef>
                <a:spcPct val="0"/>
              </a:spcBef>
              <a:buFont typeface="Wingdings 2" pitchFamily="18" charset="2"/>
              <a:buChar char=""/>
              <a:defRPr/>
            </a:pPr>
            <a:r>
              <a:rPr lang="hu-HU" sz="2000" smtClean="0"/>
              <a:t>MEB – politika</a:t>
            </a:r>
          </a:p>
          <a:p>
            <a:pPr marL="639763" lvl="1" indent="-273050" eaLnBrk="1" hangingPunct="1">
              <a:lnSpc>
                <a:spcPct val="70000"/>
              </a:lnSpc>
              <a:buFont typeface="Wingdings 2" pitchFamily="18" charset="2"/>
              <a:buChar char=""/>
              <a:defRPr/>
            </a:pPr>
            <a:r>
              <a:rPr lang="hu-HU" sz="2000" smtClean="0"/>
              <a:t>A felső vezetőség határozza meg és hagyja jóvá a szervezet MEB – politikáját, és biztosítsa, hogy a MEBIR meghatározott alkalmazási területén belül</a:t>
            </a:r>
          </a:p>
          <a:p>
            <a:pPr marL="822325" lvl="2" indent="-190500" eaLnBrk="1" hangingPunct="1">
              <a:lnSpc>
                <a:spcPct val="70000"/>
              </a:lnSpc>
              <a:buClr>
                <a:srgbClr val="9BBB59"/>
              </a:buClr>
              <a:buFont typeface="Wingdings 2" pitchFamily="18" charset="2"/>
              <a:buChar char=""/>
              <a:defRPr/>
            </a:pPr>
            <a:r>
              <a:rPr lang="hu-HU" sz="2000" smtClean="0"/>
              <a:t>megfeleljen a szervezet MEB </a:t>
            </a:r>
            <a:r>
              <a:rPr lang="hu-HU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kockázatai jellegének és nagyságának</a:t>
            </a:r>
            <a:r>
              <a:rPr lang="hu-HU" sz="2000" smtClean="0"/>
              <a:t>;</a:t>
            </a:r>
          </a:p>
          <a:p>
            <a:pPr marL="822325" lvl="2" indent="-190500" eaLnBrk="1" hangingPunct="1">
              <a:lnSpc>
                <a:spcPct val="70000"/>
              </a:lnSpc>
              <a:buClr>
                <a:srgbClr val="9BBB59"/>
              </a:buClr>
              <a:buFont typeface="Wingdings 2" pitchFamily="18" charset="2"/>
              <a:buChar char=""/>
              <a:defRPr/>
            </a:pPr>
            <a:r>
              <a:rPr lang="hu-HU" sz="2000" smtClean="0"/>
              <a:t>tartalmazza a sérülések és az egészségkárosodás </a:t>
            </a:r>
            <a:r>
              <a:rPr lang="hu-HU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megelőzése</a:t>
            </a:r>
            <a:r>
              <a:rPr lang="hu-HU" sz="2000" smtClean="0"/>
              <a:t>, továbbá a MEB – irányítás és a MEB – működés </a:t>
            </a:r>
            <a:r>
              <a:rPr lang="hu-HU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folyamatos fejlesztése</a:t>
            </a:r>
            <a:r>
              <a:rPr lang="hu-HU" sz="2000" smtClean="0"/>
              <a:t> iránti elkötelezettséget;</a:t>
            </a:r>
          </a:p>
          <a:p>
            <a:pPr marL="822325" lvl="2" indent="-190500" eaLnBrk="1" hangingPunct="1">
              <a:lnSpc>
                <a:spcPct val="70000"/>
              </a:lnSpc>
              <a:buClr>
                <a:srgbClr val="9BBB59"/>
              </a:buClr>
              <a:buFont typeface="Wingdings 2" pitchFamily="18" charset="2"/>
              <a:buChar char=""/>
              <a:defRPr/>
            </a:pPr>
            <a:r>
              <a:rPr lang="hu-HU" sz="2000" smtClean="0"/>
              <a:t>tartalmazza legalább a mindenkori alkalmazandó jogszabályi követelmények és a szervezet által vállalat, MEB – veszélyekkel összefüggő egyéb </a:t>
            </a:r>
            <a:r>
              <a:rPr lang="hu-HU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követelmények teljesítése iránti elkötelezettséget</a:t>
            </a:r>
            <a:r>
              <a:rPr lang="hu-HU" sz="2000" smtClean="0"/>
              <a:t>;</a:t>
            </a:r>
          </a:p>
          <a:p>
            <a:pPr marL="822325" lvl="2" indent="-190500" eaLnBrk="1" hangingPunct="1">
              <a:lnSpc>
                <a:spcPct val="70000"/>
              </a:lnSpc>
              <a:buClr>
                <a:srgbClr val="9BBB59"/>
              </a:buClr>
              <a:buFont typeface="Wingdings 2" pitchFamily="18" charset="2"/>
              <a:buChar char=""/>
              <a:defRPr/>
            </a:pPr>
            <a:r>
              <a:rPr lang="hu-HU" sz="2000" smtClean="0"/>
              <a:t>megadja a MEB – </a:t>
            </a:r>
            <a:r>
              <a:rPr lang="hu-HU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célok kitűzésének és átvizsgálásának</a:t>
            </a:r>
            <a:r>
              <a:rPr lang="hu-HU" sz="2000" smtClean="0"/>
              <a:t> keretét;</a:t>
            </a:r>
          </a:p>
          <a:p>
            <a:pPr marL="822325" lvl="2" indent="-190500" eaLnBrk="1" hangingPunct="1">
              <a:lnSpc>
                <a:spcPct val="70000"/>
              </a:lnSpc>
              <a:buClr>
                <a:srgbClr val="9BBB59"/>
              </a:buClr>
              <a:buFont typeface="Wingdings 2" pitchFamily="18" charset="2"/>
              <a:buChar char=""/>
              <a:defRPr/>
            </a:pPr>
            <a:r>
              <a:rPr lang="hu-HU" sz="2000" smtClean="0"/>
              <a:t>dokumentált, bevezetett és </a:t>
            </a:r>
            <a:r>
              <a:rPr lang="hu-HU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szinten tartott</a:t>
            </a:r>
            <a:r>
              <a:rPr lang="hu-HU" sz="2000" smtClean="0"/>
              <a:t> legyen; </a:t>
            </a:r>
          </a:p>
          <a:p>
            <a:pPr marL="822325" lvl="2" indent="-190500" eaLnBrk="1" hangingPunct="1">
              <a:lnSpc>
                <a:spcPct val="70000"/>
              </a:lnSpc>
              <a:buClr>
                <a:srgbClr val="9BBB59"/>
              </a:buClr>
              <a:buFont typeface="Wingdings 2" pitchFamily="18" charset="2"/>
              <a:buChar char=""/>
              <a:defRPr/>
            </a:pPr>
            <a:r>
              <a:rPr lang="hu-HU" sz="2000" smtClean="0"/>
              <a:t>ismertetve legyen minden, a szervezet szabályozása alatt álló személlyel, azzal a céllal, hogy </a:t>
            </a:r>
            <a:r>
              <a:rPr lang="hu-HU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mindenki tudatában legyen</a:t>
            </a:r>
            <a:r>
              <a:rPr lang="hu-HU" sz="2000" smtClean="0"/>
              <a:t> egyéni, MEB – bel kapcsolatos kötelezettségeinek;</a:t>
            </a:r>
          </a:p>
          <a:p>
            <a:pPr marL="822325" lvl="2" indent="-190500" eaLnBrk="1" hangingPunct="1">
              <a:lnSpc>
                <a:spcPct val="70000"/>
              </a:lnSpc>
              <a:buClr>
                <a:srgbClr val="9BBB59"/>
              </a:buClr>
              <a:buFont typeface="Wingdings 2" pitchFamily="18" charset="2"/>
              <a:buChar char=""/>
              <a:defRPr/>
            </a:pPr>
            <a:r>
              <a:rPr lang="hu-HU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álljon rendelkezésre</a:t>
            </a:r>
            <a:r>
              <a:rPr lang="hu-HU" sz="2000" smtClean="0"/>
              <a:t> minden érdekelt fél részére; és</a:t>
            </a:r>
          </a:p>
          <a:p>
            <a:pPr marL="822325" lvl="2" indent="-190500" eaLnBrk="1" hangingPunct="1">
              <a:lnSpc>
                <a:spcPct val="70000"/>
              </a:lnSpc>
              <a:buClr>
                <a:srgbClr val="9BBB59"/>
              </a:buClr>
              <a:buFont typeface="Wingdings 2" pitchFamily="18" charset="2"/>
              <a:buChar char=""/>
              <a:defRPr/>
            </a:pPr>
            <a:r>
              <a:rPr lang="hu-HU" sz="2000" smtClean="0"/>
              <a:t>időközönként felülvizsgálatra kerüljön, hogy </a:t>
            </a:r>
            <a:r>
              <a:rPr lang="hu-HU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fennálljon az érvényessége</a:t>
            </a:r>
            <a:r>
              <a:rPr lang="hu-HU" sz="2000" smtClean="0"/>
              <a:t> és megfelelő volta a szervezet számára.</a:t>
            </a:r>
          </a:p>
          <a:p>
            <a:pPr marL="639763" lvl="1" indent="-273050" eaLnBrk="1" hangingPunct="1">
              <a:lnSpc>
                <a:spcPct val="70000"/>
              </a:lnSpc>
              <a:buFont typeface="Wingdings 2" pitchFamily="18" charset="2"/>
              <a:buChar char=""/>
              <a:defRPr/>
            </a:pPr>
            <a:endParaRPr lang="hu-HU" sz="2000" smtClean="0"/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83DB9DD7-040E-4405-86CC-2C4DE393FA42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17001DA1-FFBC-47A9-ABC4-19108B00F12A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100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27EA151-8ED8-4A72-9B25-2F7C42D0CAC0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EB24C5-8A17-488A-AA61-C3CA6965F407}" type="slidenum">
              <a:rPr lang="hu-HU"/>
              <a:pPr>
                <a:defRPr/>
              </a:pPr>
              <a:t>101</a:t>
            </a:fld>
            <a:endParaRPr lang="hu-HU"/>
          </a:p>
        </p:txBody>
      </p:sp>
      <p:pic>
        <p:nvPicPr>
          <p:cNvPr id="109572" name="Picture 4" descr="MPj0411791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4" b="31007"/>
          <a:stretch>
            <a:fillRect/>
          </a:stretch>
        </p:blipFill>
        <p:spPr bwMode="auto">
          <a:xfrm>
            <a:off x="4603750" y="3370263"/>
            <a:ext cx="4540250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>
                <a:solidFill>
                  <a:srgbClr val="001DF2"/>
                </a:solidFill>
              </a:rPr>
              <a:t>Lehetséges előkészítő lépések</a:t>
            </a:r>
          </a:p>
        </p:txBody>
      </p:sp>
      <p:sp>
        <p:nvSpPr>
          <p:cNvPr id="109574" name="Rectangle 3"/>
          <p:cNvSpPr>
            <a:spLocks noGrp="1"/>
          </p:cNvSpPr>
          <p:nvPr>
            <p:ph type="body" idx="1"/>
          </p:nvPr>
        </p:nvSpPr>
        <p:spPr>
          <a:xfrm>
            <a:off x="0" y="1412875"/>
            <a:ext cx="8697913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smtClean="0"/>
              <a:t>Felső vezetői interjúk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Középvezetői interjúk, kérdőívek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Munkavállalói interjúk, </a:t>
            </a:r>
            <a:r>
              <a:rPr lang="hu-HU" b="1" smtClean="0">
                <a:solidFill>
                  <a:schemeClr val="bg1"/>
                </a:solidFill>
              </a:rPr>
              <a:t>k</a:t>
            </a:r>
            <a:r>
              <a:rPr lang="hu-HU" smtClean="0"/>
              <a:t>érdőívek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Kockázatértékelés tapasztalatai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Jogszabályok, szabványok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Munkavédelem eddigi teljesítménye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Benchmarking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Stb.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03B74B4-FD02-4079-B13E-3BC9069DA8E5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9F2A69-86A5-4A27-BF56-B84F5FD20A6B}" type="slidenum">
              <a:rPr lang="hu-HU"/>
              <a:pPr>
                <a:defRPr/>
              </a:pPr>
              <a:t>102</a:t>
            </a:fld>
            <a:endParaRPr lang="hu-HU"/>
          </a:p>
        </p:txBody>
      </p:sp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85750"/>
            <a:ext cx="8229600" cy="752475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Interjú kérdések I.</a:t>
            </a:r>
          </a:p>
        </p:txBody>
      </p:sp>
      <p:sp>
        <p:nvSpPr>
          <p:cNvPr id="110597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268413"/>
            <a:ext cx="8064500" cy="5176837"/>
          </a:xfrm>
        </p:spPr>
        <p:txBody>
          <a:bodyPr/>
          <a:lstStyle/>
          <a:p>
            <a:pPr marL="609600" indent="-609600" eaLnBrk="1" hangingPunct="1"/>
            <a:r>
              <a:rPr lang="hu-HU" sz="2000" smtClean="0"/>
              <a:t>A szervezetnél létezik-e a tudomása szerint munkavédelemmel kapcsolatos stratégia? Ha van tudomása ilyenről, akkor ismeri-e a tartalmát? Ha ismeri, akkor kérem, hogy az Ön számára legfontosabb elemeket ismertesse velem.</a:t>
            </a:r>
          </a:p>
          <a:p>
            <a:pPr marL="609600" indent="-609600" eaLnBrk="1" hangingPunct="1"/>
            <a:r>
              <a:rPr lang="hu-HU" sz="2000" smtClean="0"/>
              <a:t>Az Ön által irányított területen milyen munkavédelmi intézkedéseket rendelt el az elmúlt években? Milyen intézkedéseket tervez a közeljövőben a munkahelyi egészségvédelem és a biztonság fejlesztése érdekében?</a:t>
            </a:r>
          </a:p>
          <a:p>
            <a:pPr marL="609600" indent="-609600" eaLnBrk="1" hangingPunct="1"/>
            <a:r>
              <a:rPr lang="hu-HU" sz="2000" smtClean="0"/>
              <a:t>A szervezet munkavédelmi gyakorlatában mit tart a szervezet erősségének, és mit érez gyengeségének? Ön szerint mely elemek szorulnak leginkább fejlesztésre?</a:t>
            </a:r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D4B643E3-657B-4C61-9B92-3C4CDCFCEA19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6A20B846-83C5-4C8F-9E32-1154EDE3EF10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102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060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pic>
        <p:nvPicPr>
          <p:cNvPr id="110601" name="Picture 10" descr="MMj0300595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868863"/>
            <a:ext cx="14509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513B41D-3C0D-4CB4-943F-C11966CFC042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7CDF0-3F68-44A5-B65B-29FB556B5CB3}" type="slidenum">
              <a:rPr lang="hu-HU"/>
              <a:pPr>
                <a:defRPr/>
              </a:pPr>
              <a:t>103</a:t>
            </a:fld>
            <a:endParaRPr lang="hu-HU"/>
          </a:p>
        </p:txBody>
      </p:sp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85725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Interjú kérdések II.</a:t>
            </a:r>
          </a:p>
        </p:txBody>
      </p:sp>
      <p:sp>
        <p:nvSpPr>
          <p:cNvPr id="11162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557338"/>
            <a:ext cx="8370887" cy="4724400"/>
          </a:xfrm>
        </p:spPr>
        <p:txBody>
          <a:bodyPr/>
          <a:lstStyle/>
          <a:p>
            <a:pPr eaLnBrk="1" hangingPunct="1"/>
            <a:r>
              <a:rPr lang="hu-HU" sz="2000" smtClean="0"/>
              <a:t>Az Ön által irányított területen létezik-e olyan gyakorlat, módszer, amellyel feltérképezik a veszélyforrásokat? Van-e tudomása konkrét megelőzési intézkedések kidolgozásáról, azok megvalósulásáról? Ha van ilyen módszer, akkor hogyan tudná röviden ismertetni annak lényegét?</a:t>
            </a:r>
          </a:p>
          <a:p>
            <a:pPr eaLnBrk="1" hangingPunct="1"/>
            <a:r>
              <a:rPr lang="hu-HU" sz="2000" smtClean="0"/>
              <a:t>Milyennek ítéli a legfelső vezetés, illetve a munkavállalók hozzáállását a biztonsághoz, a balesetek elkerüléséhez, a munkavédelmi feladatokhoz? Ön szerint részt vesznek-e a vezetők, a munkavállalók a kockázati tényezők feltárásában, elemzésében, megszüntetésében, minimalizálásához?</a:t>
            </a:r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9716CC5B-4133-43C9-9FA8-6FE6F99DE9C2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9EAE9ED8-2DCC-4D86-9AA4-4FCE408BCCCF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103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11624" name="Picture 8" descr="MCj0385446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221163"/>
            <a:ext cx="3055937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3DBB649-8DE3-42F3-AE92-87E0BFDF579F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D5B9DC-53B4-47EE-981C-BB0DCC067064}" type="slidenum">
              <a:rPr lang="hu-HU"/>
              <a:pPr>
                <a:defRPr/>
              </a:pPr>
              <a:t>104</a:t>
            </a:fld>
            <a:endParaRPr lang="hu-HU"/>
          </a:p>
        </p:txBody>
      </p:sp>
      <p:sp>
        <p:nvSpPr>
          <p:cNvPr id="11264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>
                <a:solidFill>
                  <a:srgbClr val="001DF2"/>
                </a:solidFill>
              </a:rPr>
              <a:t>Interjú kérdések III.</a:t>
            </a:r>
          </a:p>
        </p:txBody>
      </p:sp>
      <p:sp>
        <p:nvSpPr>
          <p:cNvPr id="11264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sz="2000" smtClean="0"/>
              <a:t>A vállalt vezetői számára mi a fontosabb?</a:t>
            </a:r>
          </a:p>
          <a:p>
            <a:pPr lvl="1" eaLnBrk="1" hangingPunct="1">
              <a:lnSpc>
                <a:spcPct val="90000"/>
              </a:lnSpc>
            </a:pPr>
            <a:r>
              <a:rPr lang="hu-HU" sz="1800" smtClean="0"/>
              <a:t>Minél többet termelni, minél nagyobb árbevételt realizálni?</a:t>
            </a:r>
          </a:p>
          <a:p>
            <a:pPr lvl="1" eaLnBrk="1" hangingPunct="1">
              <a:lnSpc>
                <a:spcPct val="90000"/>
              </a:lnSpc>
            </a:pPr>
            <a:r>
              <a:rPr lang="hu-HU" sz="1800" smtClean="0"/>
              <a:t>Minél több pénzt keresni, minél több pénzt hazavinni?</a:t>
            </a:r>
          </a:p>
          <a:p>
            <a:pPr lvl="1" eaLnBrk="1" hangingPunct="1">
              <a:lnSpc>
                <a:spcPct val="90000"/>
              </a:lnSpc>
            </a:pPr>
            <a:r>
              <a:rPr lang="hu-HU" sz="1800" smtClean="0"/>
              <a:t>A balesetmentes, egészséget nem veszélyeztető munkavégzés?</a:t>
            </a:r>
          </a:p>
          <a:p>
            <a:pPr eaLnBrk="1" hangingPunct="1">
              <a:lnSpc>
                <a:spcPct val="90000"/>
              </a:lnSpc>
            </a:pPr>
            <a:r>
              <a:rPr lang="hu-HU" sz="2000" smtClean="0"/>
              <a:t>Ön szerint ezekre a kérdésekre milyen válaszokat adnának a munkavállalók?</a:t>
            </a:r>
          </a:p>
          <a:p>
            <a:pPr eaLnBrk="1" hangingPunct="1">
              <a:lnSpc>
                <a:spcPct val="90000"/>
              </a:lnSpc>
            </a:pPr>
            <a:r>
              <a:rPr lang="hu-HU" sz="2000" smtClean="0"/>
              <a:t>Értekezleteken, megbeszéléseken szoktak-e beszélni a munkahelyi egészségvédelemről, biztonságról, a balesetek megelőzéséről? Szokás-e a vállalatnál a feladatok kiadásánál a munkavállalók figyelmét felhívni a feladatellátás közben őket fenyegető veszélyekre, azok elkerülése érdekében szükséges teendőkre?</a:t>
            </a:r>
          </a:p>
        </p:txBody>
      </p:sp>
      <p:pic>
        <p:nvPicPr>
          <p:cNvPr id="112646" name="Picture 4" descr="MPj0402960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053013"/>
            <a:ext cx="2708275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9F2F5E6-7CE1-46BF-B620-6F592C5E3AC9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BB4F3-EAFF-4AA8-B4B1-75172C1FDB97}" type="slidenum">
              <a:rPr lang="hu-HU"/>
              <a:pPr>
                <a:defRPr/>
              </a:pPr>
              <a:t>105</a:t>
            </a:fld>
            <a:endParaRPr lang="hu-HU"/>
          </a:p>
        </p:txBody>
      </p:sp>
      <p:sp>
        <p:nvSpPr>
          <p:cNvPr id="11366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>
                <a:solidFill>
                  <a:srgbClr val="001DF2"/>
                </a:solidFill>
              </a:rPr>
              <a:t>Interjú kérdések IV.</a:t>
            </a:r>
          </a:p>
        </p:txBody>
      </p:sp>
      <p:sp>
        <p:nvSpPr>
          <p:cNvPr id="11366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sz="2000" smtClean="0"/>
              <a:t>A vállalat területén járva-kelve szemébe tűnnek-e veszélyre figyelmet felhívó táblák, jelzések? A gépeken, berendezéseken láthatóak-e munkavédelmi utasítások, előírások?</a:t>
            </a:r>
          </a:p>
          <a:p>
            <a:pPr eaLnBrk="1" hangingPunct="1">
              <a:lnSpc>
                <a:spcPct val="80000"/>
              </a:lnSpc>
            </a:pPr>
            <a:r>
              <a:rPr lang="hu-HU" sz="2000" smtClean="0"/>
              <a:t>Ön szerint hogyan lehetne a vállalat vezetőit jobban motiválni arra, hogy feltárják munkafolyamataik veszélyforrásait, hogy naponta beszélgessenek a biztonságról, s hogy tegyenek többet saját egészségük és biztonságuk védelme érdekében? Ez a motiváció hogyan nézne ki a munkavállalók vonatkozásában?</a:t>
            </a:r>
          </a:p>
          <a:p>
            <a:pPr eaLnBrk="1" hangingPunct="1">
              <a:lnSpc>
                <a:spcPct val="80000"/>
              </a:lnSpc>
            </a:pPr>
            <a:r>
              <a:rPr lang="hu-HU" sz="2000" smtClean="0"/>
              <a:t>Ha létezne egy olyan munkavédelmi rendszer, amellyel Ön maradéktalanul elégedett lenne, akkor azt a rendszert mi jellemezné? </a:t>
            </a:r>
          </a:p>
          <a:p>
            <a:pPr eaLnBrk="1" hangingPunct="1">
              <a:lnSpc>
                <a:spcPct val="80000"/>
              </a:lnSpc>
            </a:pPr>
            <a:r>
              <a:rPr lang="hu-HU" sz="2000" smtClean="0"/>
              <a:t>A témával kapcsolatban van-e még valami közlendője, véleménye, javaslata?</a:t>
            </a:r>
          </a:p>
        </p:txBody>
      </p:sp>
      <p:pic>
        <p:nvPicPr>
          <p:cNvPr id="113670" name="Picture 4" descr="MCj0428103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652963"/>
            <a:ext cx="2087563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3D25ECC-EF35-4940-ACCE-B9EA6725F19E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6F28D-E358-415F-AEE7-93903E229246}" type="slidenum">
              <a:rPr lang="hu-HU"/>
              <a:pPr>
                <a:defRPr/>
              </a:pPr>
              <a:t>106</a:t>
            </a:fld>
            <a:endParaRPr lang="hu-HU"/>
          </a:p>
        </p:txBody>
      </p:sp>
      <p:sp>
        <p:nvSpPr>
          <p:cNvPr id="11469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>
                <a:solidFill>
                  <a:srgbClr val="001DF2"/>
                </a:solidFill>
              </a:rPr>
              <a:t>Interjú tapasztalatok</a:t>
            </a:r>
          </a:p>
        </p:txBody>
      </p:sp>
      <p:sp>
        <p:nvSpPr>
          <p:cNvPr id="11469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smtClean="0"/>
              <a:t>30 perc és  4 óra között 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Nagy aktivitás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Lelkiismeret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Rácsodálkozás 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Magyarázkodás, önigazolás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Ismerethiány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Változás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Stb.</a:t>
            </a:r>
          </a:p>
        </p:txBody>
      </p:sp>
      <p:pic>
        <p:nvPicPr>
          <p:cNvPr id="114694" name="Picture 4" descr="MCj0280537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349500"/>
            <a:ext cx="3068638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DF1CE3E-35BD-40A0-BE22-852B3D0666A0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06982A-57FE-405F-8273-A783CBA9BF62}" type="slidenum">
              <a:rPr lang="hu-HU"/>
              <a:pPr>
                <a:defRPr/>
              </a:pPr>
              <a:t>107</a:t>
            </a:fld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395288" y="1071563"/>
            <a:ext cx="8280400" cy="521493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43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285750"/>
            <a:ext cx="7651750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Kérdőíves felmérés</a:t>
            </a:r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06299FD2-3B68-4EA3-8217-A096877B6B6A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5700BAC2-F357-40D8-BB31-F64E68B2291C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107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2800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268413"/>
            <a:ext cx="7632700" cy="5008562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F87B378-C438-46A7-9B2E-271891AD5037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9FA9F1-E819-415D-8C8C-D8A6FDDB0DF7}" type="slidenum">
              <a:rPr lang="hu-HU"/>
              <a:pPr>
                <a:defRPr/>
              </a:pPr>
              <a:t>108</a:t>
            </a:fld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468313" y="1357313"/>
            <a:ext cx="8207375" cy="49291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44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88"/>
            <a:ext cx="8229600" cy="928687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Kérdőíves felmérés II.</a:t>
            </a:r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FE7ED11F-7FC9-460F-88FB-31D20769CD05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16AAF83D-780C-4B7B-B6F6-7E46A432B950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108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167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62088"/>
            <a:ext cx="7704137" cy="48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8591FFE-83BF-4374-8825-70D21598126B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C3051C-44A8-45F3-A1FF-EB1E302FB1B0}" type="slidenum">
              <a:rPr lang="hu-HU"/>
              <a:pPr>
                <a:defRPr/>
              </a:pPr>
              <a:t>109</a:t>
            </a:fld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539750" y="1214438"/>
            <a:ext cx="8064500" cy="507206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4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304800"/>
            <a:ext cx="7580312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Kérdőíves felmérés III.</a:t>
            </a:r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D3A70353-913E-45FD-B8A7-A9ADDB2FB4E6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EA0724CC-7E17-4902-B581-6FA8A8C77F28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109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177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1438"/>
            <a:ext cx="7632700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56E8FC7-2E45-4780-818C-8F53CA1C47DF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235556-F6FA-44EE-BBD6-6FDF4A801FE3}" type="slidenum">
              <a:rPr lang="hu-HU"/>
              <a:pPr>
                <a:defRPr/>
              </a:pPr>
              <a:t>11</a:t>
            </a:fld>
            <a:endParaRPr lang="hu-HU"/>
          </a:p>
        </p:txBody>
      </p:sp>
      <p:sp>
        <p:nvSpPr>
          <p:cNvPr id="20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200" smtClean="0">
                <a:solidFill>
                  <a:srgbClr val="003EBB"/>
                </a:solidFill>
              </a:rPr>
              <a:t>Irányítási rendszerek megszületésének gazdasági alapjai</a:t>
            </a: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0" y="1204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0" y="1204913"/>
          <a:ext cx="8893175" cy="521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Microsoft Office PowerPoint 2007 sablon" r:id="rId3" imgW="4570378" imgH="3427533" progId="PowerPoint.Slide.12">
                  <p:embed/>
                </p:oleObj>
              </mc:Choice>
              <mc:Fallback>
                <p:oleObj name="Microsoft Office PowerPoint 2007 sablon" r:id="rId3" imgW="4570378" imgH="3427533" progId="PowerPoint.Slide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04913"/>
                        <a:ext cx="8893175" cy="5216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F0226E7-3873-4F05-99DF-2BEAC8EFFDDC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2B847B-B3B4-4045-BDF6-857DFEB74AD5}" type="slidenum">
              <a:rPr lang="hu-HU"/>
              <a:pPr>
                <a:defRPr/>
              </a:pPr>
              <a:t>110</a:t>
            </a:fld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357188" y="1714500"/>
            <a:ext cx="8358187" cy="392906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89535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Kérdőíves felmérés IV.</a:t>
            </a:r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DC79CD0C-B1E7-421C-932A-D0AA16F3C0DD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2BE2081-E485-4361-8D4D-81FA0BB9AD7D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110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187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44675"/>
            <a:ext cx="8208962" cy="38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E140485-7ED9-4290-8326-3E14333EA721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41477C-6A67-4A06-82D3-A46378220D61}" type="slidenum">
              <a:rPr lang="hu-HU"/>
              <a:pPr>
                <a:defRPr/>
              </a:pPr>
              <a:t>111</a:t>
            </a:fld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500063" y="1071563"/>
            <a:ext cx="8175625" cy="54292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47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8229600" cy="746125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Kérdőíves felmérés V.</a:t>
            </a:r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14F21C1C-3654-49D5-BA82-1EBBE23ADA11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C511B548-8042-4E0B-8923-64484F2F2E4E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111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198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25538"/>
            <a:ext cx="7848600" cy="544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6E64483-7597-4F93-B5CB-471C4E4FA964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713EB-A962-4693-B92C-ABE12F5AEAE2}" type="slidenum">
              <a:rPr lang="hu-HU"/>
              <a:pPr>
                <a:defRPr/>
              </a:pPr>
              <a:t>112</a:t>
            </a:fld>
            <a:endParaRPr lang="hu-HU"/>
          </a:p>
        </p:txBody>
      </p:sp>
      <p:sp>
        <p:nvSpPr>
          <p:cNvPr id="3543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1"/>
            <a:ext cx="7543800" cy="1000108"/>
          </a:xfrm>
          <a:ln>
            <a:miter lim="800000"/>
            <a:headEnd/>
            <a:tailEnd/>
          </a:ln>
        </p:spPr>
        <p:txBody>
          <a:bodyPr lIns="0" tIns="9144" rIns="0" bIns="9144" anchor="b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hu-HU" sz="4800" b="1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rPr>
              <a:t>Kockázatelemzés</a:t>
            </a:r>
          </a:p>
        </p:txBody>
      </p:sp>
      <p:pic>
        <p:nvPicPr>
          <p:cNvPr id="120837" name="Picture 3" descr="Szingapur, felhőkarcol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08"/>
          <a:stretch>
            <a:fillRect/>
          </a:stretch>
        </p:blipFill>
        <p:spPr bwMode="auto">
          <a:xfrm>
            <a:off x="688975" y="1206500"/>
            <a:ext cx="1846263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2627313" y="1196975"/>
            <a:ext cx="6265862" cy="150810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3200" b="1" dirty="0">
                <a:solidFill>
                  <a:srgbClr val="002060"/>
                </a:solidFill>
                <a:latin typeface="Garamond" pitchFamily="18" charset="0"/>
              </a:rPr>
              <a:t>Hír</a:t>
            </a:r>
          </a:p>
          <a:p>
            <a:pPr algn="ctr">
              <a:spcBef>
                <a:spcPct val="50000"/>
              </a:spcBef>
              <a:defRPr/>
            </a:pPr>
            <a:r>
              <a:rPr lang="hu-HU" sz="2400" b="1" dirty="0">
                <a:solidFill>
                  <a:schemeClr val="tx1"/>
                </a:solidFill>
                <a:latin typeface="Garamond" pitchFamily="18" charset="0"/>
              </a:rPr>
              <a:t>Egy 75 emeletes ház tetejéről egy 120 kg-os hölgy leugrani készül.</a:t>
            </a: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2627313" y="2708275"/>
            <a:ext cx="6265862" cy="243143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3200" b="1" dirty="0">
                <a:solidFill>
                  <a:srgbClr val="FF0000"/>
                </a:solidFill>
                <a:latin typeface="Garamond" pitchFamily="18" charset="0"/>
              </a:rPr>
              <a:t>Információ</a:t>
            </a:r>
          </a:p>
          <a:p>
            <a:pPr>
              <a:spcBef>
                <a:spcPct val="50000"/>
              </a:spcBef>
              <a:defRPr/>
            </a:pPr>
            <a:r>
              <a:rPr lang="hu-HU" sz="2400" b="1" dirty="0">
                <a:solidFill>
                  <a:schemeClr val="tx1"/>
                </a:solidFill>
                <a:latin typeface="Garamond" pitchFamily="18" charset="0"/>
              </a:rPr>
              <a:t>Egy olyan 75 emeletes ház tetejéről akar leugrani egy 120 kg-os hölgy, amelyik tövében én állok. </a:t>
            </a:r>
          </a:p>
          <a:p>
            <a:pPr>
              <a:spcBef>
                <a:spcPct val="50000"/>
              </a:spcBef>
              <a:defRPr/>
            </a:pPr>
            <a:r>
              <a:rPr lang="hu-HU" sz="2400" b="1" dirty="0">
                <a:solidFill>
                  <a:schemeClr val="tx1"/>
                </a:solidFill>
                <a:latin typeface="Garamond" pitchFamily="18" charset="0"/>
              </a:rPr>
              <a:t>Ha nem teszek semmit, rám zuhan!</a:t>
            </a:r>
          </a:p>
        </p:txBody>
      </p:sp>
      <p:pic>
        <p:nvPicPr>
          <p:cNvPr id="120844" name="Picture 7" descr="C:\Documents and Settings\Kapás Zsolt\Local Settings\Temporary Internet Files\Content.IE5\0FBJQOFX\MMj02347770000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5143500"/>
            <a:ext cx="167481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CCC7C09-3CAB-4174-B9E3-5598D73E4290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3E2E38-D4D2-4140-89FB-51326E343204}" type="slidenum">
              <a:rPr lang="hu-HU"/>
              <a:pPr>
                <a:defRPr/>
              </a:pPr>
              <a:t>113</a:t>
            </a:fld>
            <a:endParaRPr lang="hu-HU"/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88"/>
            <a:ext cx="8229600" cy="8572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Alapvetés</a:t>
            </a:r>
            <a:endParaRPr lang="hu-HU" dirty="0">
              <a:solidFill>
                <a:schemeClr val="tx2">
                  <a:tint val="100000"/>
                  <a:satMod val="250000"/>
                </a:schemeClr>
              </a:solidFill>
            </a:endParaRPr>
          </a:p>
        </p:txBody>
      </p:sp>
      <p:sp>
        <p:nvSpPr>
          <p:cNvPr id="9" name="Dátum helye 8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8A97D2EA-95DD-477C-B9A0-459D34A108F3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0" name="Dia számának helye 9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67EECAB4-71EC-4704-801F-8CA2C6C7FA92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113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Diagram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t="12645" r="5121" b="5753"/>
          <a:stretch>
            <a:fillRect/>
          </a:stretch>
        </p:blipFill>
        <p:spPr bwMode="auto">
          <a:xfrm>
            <a:off x="0" y="692150"/>
            <a:ext cx="91440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688A30B-E572-4C96-ACCA-B1E06AC797A9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4B104C-1185-417B-AD35-2E95E5D93E3E}" type="slidenum">
              <a:rPr lang="hu-HU"/>
              <a:pPr>
                <a:defRPr/>
              </a:pPr>
              <a:t>114</a:t>
            </a:fld>
            <a:endParaRPr lang="hu-HU"/>
          </a:p>
        </p:txBody>
      </p:sp>
      <p:sp>
        <p:nvSpPr>
          <p:cNvPr id="122884" name="Rectangle 2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hu-HU" smtClean="0">
                <a:solidFill>
                  <a:srgbClr val="001DF2"/>
                </a:solidFill>
              </a:rPr>
              <a:t>A felmérés hasznosulása</a:t>
            </a:r>
          </a:p>
        </p:txBody>
      </p:sp>
      <p:pic>
        <p:nvPicPr>
          <p:cNvPr id="122885" name="Picture 4" descr="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81075"/>
            <a:ext cx="69850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DC5003A-1667-483A-B0D3-0E058679F848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68D75-4EA6-410F-9863-0141847859FB}" type="slidenum">
              <a:rPr lang="hu-HU"/>
              <a:pPr>
                <a:defRPr/>
              </a:pPr>
              <a:t>115</a:t>
            </a:fld>
            <a:endParaRPr lang="hu-HU"/>
          </a:p>
        </p:txBody>
      </p:sp>
      <p:pic>
        <p:nvPicPr>
          <p:cNvPr id="549890" name="Picture 2" descr="Kirándulás, Budapest, Parlament a Sunlight erkélyérő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65532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9891" name="Rectangle 3"/>
          <p:cNvSpPr>
            <a:spLocks noGrp="1" noChangeArrowheads="1"/>
          </p:cNvSpPr>
          <p:nvPr>
            <p:ph type="title"/>
          </p:nvPr>
        </p:nvSpPr>
        <p:spPr>
          <a:xfrm>
            <a:off x="428625" y="214313"/>
            <a:ext cx="8229600" cy="89535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Egészségstratégia szintjei</a:t>
            </a:r>
          </a:p>
        </p:txBody>
      </p:sp>
      <p:sp>
        <p:nvSpPr>
          <p:cNvPr id="549892" name="Rectangle 4"/>
          <p:cNvSpPr>
            <a:spLocks noGrp="1" noChangeArrowheads="1"/>
          </p:cNvSpPr>
          <p:nvPr>
            <p:ph idx="1"/>
          </p:nvPr>
        </p:nvSpPr>
        <p:spPr>
          <a:xfrm>
            <a:off x="1643063" y="1600200"/>
            <a:ext cx="5786437" cy="47085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 2" pitchFamily="18" charset="2"/>
              <a:buChar char=""/>
            </a:pPr>
            <a:r>
              <a:rPr lang="hu-HU" smtClean="0"/>
              <a:t>Nemzeti egészségstratégia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Char char=""/>
            </a:pPr>
            <a:r>
              <a:rPr lang="hu-HU" smtClean="0"/>
              <a:t>Regionális egészségstratégia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Char char=""/>
            </a:pPr>
            <a:r>
              <a:rPr lang="hu-HU" smtClean="0"/>
              <a:t>Megyei egészségstratégia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Char char=""/>
            </a:pPr>
            <a:r>
              <a:rPr lang="hu-HU" smtClean="0"/>
              <a:t>Kistérségi egészségstratégia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Char char=""/>
            </a:pPr>
            <a:r>
              <a:rPr lang="hu-HU" smtClean="0"/>
              <a:t>Települési egészségstratégia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Char char=""/>
            </a:pPr>
            <a:r>
              <a:rPr lang="hu-HU" smtClean="0"/>
              <a:t>Munkahelyi egészségstratégia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F5A23450-0288-41DB-83ED-40E56E900FA7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1939FDA1-DE32-48EC-805A-0E025651BFA4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115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549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3000"/>
                                        <p:tgtEl>
                                          <p:spTgt spid="549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3000"/>
                                        <p:tgtEl>
                                          <p:spTgt spid="549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3000"/>
                                        <p:tgtEl>
                                          <p:spTgt spid="549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3000"/>
                                        <p:tgtEl>
                                          <p:spTgt spid="549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3000"/>
                                        <p:tgtEl>
                                          <p:spTgt spid="549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49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549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54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892" grpId="0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98C573C-8A06-4C4B-9F60-17AC0286AC72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3BF37B-A3A3-4B7A-B98C-C0481EAD8AED}" type="slidenum">
              <a:rPr lang="hu-HU"/>
              <a:pPr>
                <a:defRPr/>
              </a:pPr>
              <a:t>116</a:t>
            </a:fld>
            <a:endParaRPr lang="hu-HU"/>
          </a:p>
        </p:txBody>
      </p:sp>
      <p:sp>
        <p:nvSpPr>
          <p:cNvPr id="124932" name="Rectangle 2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922337"/>
          </a:xfrm>
        </p:spPr>
        <p:txBody>
          <a:bodyPr/>
          <a:lstStyle/>
          <a:p>
            <a:pPr eaLnBrk="1" hangingPunct="1"/>
            <a:r>
              <a:rPr lang="hu-HU" sz="4000" smtClean="0">
                <a:solidFill>
                  <a:srgbClr val="001DF2"/>
                </a:solidFill>
              </a:rPr>
              <a:t>Alapelvek érvényesülésének elemzése</a:t>
            </a:r>
          </a:p>
        </p:txBody>
      </p:sp>
      <p:sp>
        <p:nvSpPr>
          <p:cNvPr id="416771" name="Rectangle 3"/>
          <p:cNvSpPr>
            <a:spLocks noGrp="1"/>
          </p:cNvSpPr>
          <p:nvPr>
            <p:ph type="body" idx="1"/>
          </p:nvPr>
        </p:nvSpPr>
        <p:spPr>
          <a:xfrm>
            <a:off x="250825" y="1341438"/>
            <a:ext cx="8569325" cy="5040312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hu-HU" sz="19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Folyamatosság elve</a:t>
            </a:r>
            <a:r>
              <a:rPr lang="hu-HU" sz="1900" smtClean="0"/>
              <a:t>: az eddigi értékek megtartása, új értékeknek erre az alapra</a:t>
            </a:r>
            <a:r>
              <a:rPr lang="hu-HU" sz="1600" smtClean="0"/>
              <a:t> </a:t>
            </a:r>
            <a:r>
              <a:rPr lang="hu-HU" sz="1900" smtClean="0"/>
              <a:t>történő helyezése</a:t>
            </a:r>
            <a:endParaRPr lang="hu-HU" sz="1900" b="1" smtClean="0"/>
          </a:p>
          <a:p>
            <a:pPr marL="609600" indent="-609600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hu-HU" sz="19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Megelőzés elve</a:t>
            </a:r>
            <a:r>
              <a:rPr lang="hu-HU" sz="1900" smtClean="0"/>
              <a:t>: az ember élete, biztonsága, egészsége csak a folyamatos ellenőrzésekkel, a káros hatások kellő időben történő mérséklésével, megszüntetésével garantálható </a:t>
            </a:r>
            <a:endParaRPr lang="hu-HU" sz="1900" b="1" smtClean="0"/>
          </a:p>
          <a:p>
            <a:pPr marL="609600" indent="-609600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hu-HU" sz="19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Elővigyázatosság elve</a:t>
            </a:r>
            <a:r>
              <a:rPr lang="hu-HU" sz="1900" smtClean="0"/>
              <a:t>: bizonytalanság esetén a lehető legkedvezőtlenebb kimenetellel, a legnagyobb elképzelhető kockázattal kell számolni </a:t>
            </a:r>
            <a:endParaRPr lang="hu-HU" sz="1900" b="1" smtClean="0"/>
          </a:p>
          <a:p>
            <a:pPr marL="609600" indent="-609600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hu-HU" sz="19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Partnerség elve</a:t>
            </a:r>
            <a:r>
              <a:rPr lang="hu-HU" sz="1900" smtClean="0"/>
              <a:t>: a „megoldásnak” nem lehetnek „vesztesei”, a tulajdonos - munkaadó - munkavállaló - érdekképviselet - munkavédelmi szakma - kapcsolódó szakterületek (környezetvédelem, tűzvédelem, stb. ) - hatóságok működő kapcsolatrendszerén kell nyugodnia.</a:t>
            </a:r>
            <a:endParaRPr lang="hu-HU" sz="1900" b="1" smtClean="0"/>
          </a:p>
          <a:p>
            <a:pPr marL="609600" indent="-609600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hu-HU" sz="19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Fenntartható fejlődés elve</a:t>
            </a:r>
            <a:r>
              <a:rPr lang="hu-HU" sz="1900" smtClean="0"/>
              <a:t>: a műszaki - munkavédelmi - fejlődés emberhez történő illesztése, valamint a folyamat finanszírozhatóságának biztosítása.</a:t>
            </a:r>
            <a:endParaRPr lang="hu-HU" sz="1900" b="1" smtClean="0"/>
          </a:p>
          <a:p>
            <a:pPr marL="609600" indent="-609600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hu-HU" sz="19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Mérhető hatékonyság elve</a:t>
            </a:r>
            <a:r>
              <a:rPr lang="hu-HU" sz="1900" smtClean="0"/>
              <a:t>: a munkavédelmi rendszernek egyetlen fokmérője lehet: az egészségét, munkaerejét tartósan és garantáltan megőrző ember. </a:t>
            </a:r>
          </a:p>
          <a:p>
            <a:pPr marL="609600" indent="-609600" eaLnBrk="1" hangingPunct="1">
              <a:lnSpc>
                <a:spcPct val="80000"/>
              </a:lnSpc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hu-HU" sz="1900" smtClean="0"/>
              <a:t>A munkavédelem </a:t>
            </a:r>
            <a:r>
              <a:rPr lang="hu-HU" sz="19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integrálás</a:t>
            </a:r>
            <a:r>
              <a:rPr lang="hu-HU" sz="1900" b="1" smtClean="0"/>
              <a:t>ának elve</a:t>
            </a:r>
            <a:r>
              <a:rPr lang="hu-HU" sz="1900" smtClean="0"/>
              <a:t>: </a:t>
            </a:r>
            <a:r>
              <a:rPr lang="hu-HU" sz="1900" b="1" smtClean="0"/>
              <a:t>Minden vezetői döntésben</a:t>
            </a:r>
            <a:r>
              <a:rPr lang="hu-HU" sz="1900" smtClean="0"/>
              <a:t> kerüljenek elemzésre a munkavédelem szempontjai. </a:t>
            </a:r>
          </a:p>
        </p:txBody>
      </p:sp>
      <p:pic>
        <p:nvPicPr>
          <p:cNvPr id="124934" name="Picture 5" descr="MMj0315780000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661025"/>
            <a:ext cx="1296988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B0E935F-346A-4F5F-8700-669A88F973CC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9950B-74C1-4D15-84C1-71BDE41ABC9A}" type="slidenum">
              <a:rPr lang="hu-HU"/>
              <a:pPr>
                <a:defRPr/>
              </a:pPr>
              <a:t>117</a:t>
            </a:fld>
            <a:endParaRPr lang="hu-HU"/>
          </a:p>
        </p:txBody>
      </p:sp>
      <p:sp>
        <p:nvSpPr>
          <p:cNvPr id="12595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>
                <a:solidFill>
                  <a:srgbClr val="001DF2"/>
                </a:solidFill>
              </a:rPr>
              <a:t>Mit – kivel – miből – hogyan?</a:t>
            </a:r>
          </a:p>
        </p:txBody>
      </p:sp>
      <p:sp>
        <p:nvSpPr>
          <p:cNvPr id="125957" name="Rectangle 3"/>
          <p:cNvSpPr>
            <a:spLocks noGrp="1"/>
          </p:cNvSpPr>
          <p:nvPr>
            <p:ph type="body" idx="1"/>
          </p:nvPr>
        </p:nvSpPr>
        <p:spPr>
          <a:xfrm>
            <a:off x="1692275" y="1412875"/>
            <a:ext cx="4402138" cy="4525963"/>
          </a:xfrm>
        </p:spPr>
        <p:txBody>
          <a:bodyPr/>
          <a:lstStyle/>
          <a:p>
            <a:pPr eaLnBrk="1" hangingPunct="1"/>
            <a:r>
              <a:rPr lang="hu-HU" sz="2800" smtClean="0"/>
              <a:t>Vállalati teljesítmények</a:t>
            </a:r>
          </a:p>
          <a:p>
            <a:pPr eaLnBrk="1" hangingPunct="1"/>
            <a:r>
              <a:rPr lang="hu-HU" sz="2800" smtClean="0"/>
              <a:t>Vállalati kultúra</a:t>
            </a:r>
          </a:p>
          <a:p>
            <a:pPr eaLnBrk="1" hangingPunct="1"/>
            <a:r>
              <a:rPr lang="hu-HU" sz="2800" smtClean="0"/>
              <a:t>Piacon betöltött szerep</a:t>
            </a:r>
          </a:p>
          <a:p>
            <a:pPr eaLnBrk="1" hangingPunct="1"/>
            <a:r>
              <a:rPr lang="hu-HU" sz="2800" smtClean="0"/>
              <a:t>Versenytársak</a:t>
            </a:r>
          </a:p>
          <a:p>
            <a:pPr eaLnBrk="1" hangingPunct="1"/>
            <a:r>
              <a:rPr lang="hu-HU" sz="2800" smtClean="0"/>
              <a:t>Humánerőforrás</a:t>
            </a:r>
          </a:p>
          <a:p>
            <a:pPr eaLnBrk="1" hangingPunct="1"/>
            <a:r>
              <a:rPr lang="hu-HU" sz="2800" smtClean="0"/>
              <a:t>Egyéb források</a:t>
            </a:r>
          </a:p>
          <a:p>
            <a:pPr eaLnBrk="1" hangingPunct="1"/>
            <a:r>
              <a:rPr lang="hu-HU" sz="2800" smtClean="0"/>
              <a:t>Vállalatról kialakult kép</a:t>
            </a:r>
          </a:p>
          <a:p>
            <a:pPr eaLnBrk="1" hangingPunct="1"/>
            <a:r>
              <a:rPr lang="hu-HU" sz="2800" smtClean="0"/>
              <a:t>Víziók, stratégiák, célok</a:t>
            </a:r>
          </a:p>
        </p:txBody>
      </p:sp>
      <p:pic>
        <p:nvPicPr>
          <p:cNvPr id="125958" name="Picture 4" descr="MPj0426527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412875"/>
            <a:ext cx="3059112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9" name="Picture 5" descr="MCj0289971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3938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4A2EF33-B925-427A-9406-7A2D56CEE8A3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3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A5C85-4E7A-41E6-BC34-BBB0818639A6}" type="slidenum">
              <a:rPr lang="hu-HU"/>
              <a:pPr>
                <a:defRPr/>
              </a:pPr>
              <a:t>118</a:t>
            </a:fld>
            <a:endParaRPr lang="hu-HU"/>
          </a:p>
        </p:txBody>
      </p:sp>
      <p:sp>
        <p:nvSpPr>
          <p:cNvPr id="12698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85750"/>
            <a:ext cx="7920037" cy="603250"/>
          </a:xfrm>
        </p:spPr>
        <p:txBody>
          <a:bodyPr/>
          <a:lstStyle/>
          <a:p>
            <a:pPr marL="53975" eaLnBrk="1" hangingPunct="1"/>
            <a:r>
              <a:rPr lang="hu-HU" sz="4000" smtClean="0">
                <a:solidFill>
                  <a:srgbClr val="003EBB"/>
                </a:solidFill>
              </a:rPr>
              <a:t>A közvetlen érintettek, partnerek lehetséges térképe</a:t>
            </a:r>
          </a:p>
        </p:txBody>
      </p:sp>
      <p:sp>
        <p:nvSpPr>
          <p:cNvPr id="10" name="Dátum helye 9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6E40D6F4-CE37-479E-9772-9374D4C1C4C4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" name="Dia számának helye 10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DC2DB4DE-1DDA-414C-9364-0B12682325A8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118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50915" name="Picture 3" descr="MMj0284097000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068638"/>
            <a:ext cx="1844675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0916" name="Oval 4"/>
          <p:cNvSpPr>
            <a:spLocks noChangeArrowheads="1"/>
          </p:cNvSpPr>
          <p:nvPr/>
        </p:nvSpPr>
        <p:spPr bwMode="auto">
          <a:xfrm rot="1526450">
            <a:off x="0" y="1412875"/>
            <a:ext cx="5903913" cy="3384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1042988" y="1989138"/>
            <a:ext cx="2303462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400" b="1">
                <a:latin typeface="Verdana" pitchFamily="34" charset="0"/>
              </a:rPr>
              <a:t>1993. XCIII. Törvény a munkavédelemről</a:t>
            </a:r>
          </a:p>
          <a:p>
            <a:pPr eaLnBrk="1" hangingPunct="1">
              <a:spcBef>
                <a:spcPct val="50000"/>
              </a:spcBef>
            </a:pPr>
            <a:r>
              <a:rPr lang="hu-HU" sz="1400" b="1">
                <a:latin typeface="Verdana" pitchFamily="34" charset="0"/>
              </a:rPr>
              <a:t>Munkavédelem Országos Programja</a:t>
            </a:r>
          </a:p>
          <a:p>
            <a:pPr eaLnBrk="1" hangingPunct="1">
              <a:spcBef>
                <a:spcPct val="50000"/>
              </a:spcBef>
            </a:pPr>
            <a:r>
              <a:rPr lang="hu-HU" sz="1400" b="1">
                <a:latin typeface="Verdana" pitchFamily="34" charset="0"/>
              </a:rPr>
              <a:t>Szabványok</a:t>
            </a:r>
          </a:p>
          <a:p>
            <a:pPr eaLnBrk="1" hangingPunct="1">
              <a:spcBef>
                <a:spcPct val="50000"/>
              </a:spcBef>
            </a:pPr>
            <a:r>
              <a:rPr lang="hu-HU" sz="1400" b="1">
                <a:latin typeface="Verdana" pitchFamily="34" charset="0"/>
              </a:rPr>
              <a:t>Munkavédelmi Szabályzatok</a:t>
            </a:r>
          </a:p>
        </p:txBody>
      </p:sp>
      <p:sp>
        <p:nvSpPr>
          <p:cNvPr id="550918" name="Oval 6"/>
          <p:cNvSpPr>
            <a:spLocks noChangeArrowheads="1"/>
          </p:cNvSpPr>
          <p:nvPr/>
        </p:nvSpPr>
        <p:spPr bwMode="auto">
          <a:xfrm rot="-1585609">
            <a:off x="3276600" y="1341438"/>
            <a:ext cx="5867400" cy="3529012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50919" name="Text Box 7"/>
          <p:cNvSpPr txBox="1">
            <a:spLocks noChangeArrowheads="1"/>
          </p:cNvSpPr>
          <p:nvPr/>
        </p:nvSpPr>
        <p:spPr bwMode="auto">
          <a:xfrm>
            <a:off x="6011863" y="1773238"/>
            <a:ext cx="2665412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 b="1">
                <a:latin typeface="Verdana" pitchFamily="34" charset="0"/>
              </a:rPr>
              <a:t>Népegészségügyi program</a:t>
            </a:r>
          </a:p>
          <a:p>
            <a:pPr eaLnBrk="1" hangingPunct="1">
              <a:spcBef>
                <a:spcPct val="50000"/>
              </a:spcBef>
            </a:pPr>
            <a:r>
              <a:rPr lang="hu-HU" sz="1600" b="1">
                <a:latin typeface="Verdana" pitchFamily="34" charset="0"/>
              </a:rPr>
              <a:t>Regionális, megyei, kistérségi, települési egészségstratégiák</a:t>
            </a:r>
          </a:p>
          <a:p>
            <a:pPr eaLnBrk="1" hangingPunct="1">
              <a:spcBef>
                <a:spcPct val="50000"/>
              </a:spcBef>
            </a:pPr>
            <a:r>
              <a:rPr lang="hu-HU" sz="1600" b="1">
                <a:latin typeface="Verdana" pitchFamily="34" charset="0"/>
              </a:rPr>
              <a:t>Egészségügyi rendszer </a:t>
            </a:r>
          </a:p>
        </p:txBody>
      </p:sp>
      <p:sp>
        <p:nvSpPr>
          <p:cNvPr id="550920" name="Oval 8"/>
          <p:cNvSpPr>
            <a:spLocks noChangeArrowheads="1"/>
          </p:cNvSpPr>
          <p:nvPr/>
        </p:nvSpPr>
        <p:spPr bwMode="auto">
          <a:xfrm>
            <a:off x="2268538" y="3141663"/>
            <a:ext cx="4608512" cy="3382962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50921" name="Text Box 9"/>
          <p:cNvSpPr txBox="1">
            <a:spLocks noChangeArrowheads="1"/>
          </p:cNvSpPr>
          <p:nvPr/>
        </p:nvSpPr>
        <p:spPr bwMode="auto">
          <a:xfrm>
            <a:off x="2916238" y="5300663"/>
            <a:ext cx="338455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600" b="1">
                <a:latin typeface="Verdana" pitchFamily="34" charset="0"/>
              </a:rPr>
              <a:t>Hatóságok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sz="1600" b="1">
                <a:latin typeface="Verdana" pitchFamily="34" charset="0"/>
              </a:rPr>
              <a:t>OMMF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sz="1600" b="1">
                <a:latin typeface="Verdana" pitchFamily="34" charset="0"/>
              </a:rPr>
              <a:t>ÁNTSZ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0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3000"/>
                                        <p:tgtEl>
                                          <p:spTgt spid="550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50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3000"/>
                                        <p:tgtEl>
                                          <p:spTgt spid="550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50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3000"/>
                                        <p:tgtEl>
                                          <p:spTgt spid="550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550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16" grpId="0" animBg="1"/>
      <p:bldP spid="550917" grpId="0"/>
      <p:bldP spid="550918" grpId="0" animBg="1"/>
      <p:bldP spid="550919" grpId="0"/>
      <p:bldP spid="550920" grpId="0" animBg="1"/>
      <p:bldP spid="550921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6F1C936-E69A-44FC-86AB-D4E60043010A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50A21D-0DE7-4D8A-A0AE-970CA9CAD28D}" type="slidenum">
              <a:rPr lang="hu-HU"/>
              <a:pPr>
                <a:defRPr/>
              </a:pPr>
              <a:t>119</a:t>
            </a:fld>
            <a:endParaRPr lang="hu-HU"/>
          </a:p>
        </p:txBody>
      </p:sp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MEB politika I.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052513"/>
            <a:ext cx="8228012" cy="436245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hu-HU" sz="2400" smtClean="0"/>
              <a:t>A hatékonyan kialakított és ismertetett MEB Politika: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hu-HU" sz="2400" smtClean="0"/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hu-HU" sz="2400" smtClean="0"/>
              <a:t>a) </a:t>
            </a:r>
            <a:r>
              <a:rPr lang="hu-HU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feleljen meg a szervezet MEB kockázatai jellegének és mértékének;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hu-HU" sz="2000" smtClean="0"/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hu-HU" sz="2400" smtClean="0"/>
              <a:t>b)</a:t>
            </a:r>
            <a:r>
              <a:rPr lang="hu-HU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tartalmazza a sérülések és az egészségkárosodás megelőzése, továbbá a MEB irányítás és a MEB működés folyamatos fejlesztése iránti elkötelezettséget;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hu-HU" sz="2400" b="1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hu-HU" sz="2400" smtClean="0"/>
              <a:t>c)</a:t>
            </a:r>
            <a:r>
              <a:rPr lang="hu-HU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tartalmazza legalább a mindenkori alkalmazandó jogszabályi követelmények és a szervezet által vállalt, MEB veszélyekkel összefüggő egyéb követelmények teljesítése iránti elkötelezettséget;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hu-HU" sz="2000" smtClean="0"/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8D1E61DB-3960-4E36-B643-ED7E3F0DCCA6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103F3033-75CE-4085-B1EE-9A7080B4CF41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119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28008" name="Picture 9" descr="MPj0407571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976813"/>
            <a:ext cx="2822575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9586558-DAE0-4594-9052-114969C4427F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526F4C-9CB6-41DB-A94E-6460BBBCBF8E}" type="slidenum">
              <a:rPr lang="hu-HU"/>
              <a:pPr>
                <a:defRPr/>
              </a:pPr>
              <a:t>12</a:t>
            </a:fld>
            <a:endParaRPr lang="hu-HU"/>
          </a:p>
        </p:txBody>
      </p:sp>
      <p:pic>
        <p:nvPicPr>
          <p:cNvPr id="32772" name="Picture 5" descr="MCj0290347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300663"/>
            <a:ext cx="13017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MCBD04969_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587875"/>
            <a:ext cx="2455863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04800"/>
            <a:ext cx="8443912" cy="914400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Hogyan lehet az „elsőre jót” alapelvet érvényesíteni?</a:t>
            </a:r>
            <a:endParaRPr lang="en-GB" sz="360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371600"/>
            <a:ext cx="8083550" cy="5081588"/>
          </a:xfrm>
        </p:spPr>
        <p:txBody>
          <a:bodyPr>
            <a:normAutofit/>
          </a:bodyPr>
          <a:lstStyle/>
          <a:p>
            <a:pPr marL="319088" indent="-319088"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Char char=""/>
              <a:defRPr/>
            </a:pPr>
            <a:r>
              <a:rPr lang="hu-HU" sz="28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Termék ellenőrzéssel?</a:t>
            </a:r>
          </a:p>
          <a:p>
            <a:pPr marL="639763" lvl="1" indent="-273050" eaLnBrk="1" hangingPunct="1">
              <a:lnSpc>
                <a:spcPct val="90000"/>
              </a:lnSpc>
              <a:buFont typeface="Wingdings 2" pitchFamily="18" charset="2"/>
              <a:buChar char=""/>
              <a:defRPr/>
            </a:pPr>
            <a:r>
              <a:rPr lang="hu-HU" sz="2400" smtClean="0"/>
              <a:t>Sok esetben nem lehet minden legyártott egységet ellenőrizni.</a:t>
            </a:r>
          </a:p>
          <a:p>
            <a:pPr marL="822325" lvl="2" indent="-190500" eaLnBrk="1" hangingPunct="1">
              <a:lnSpc>
                <a:spcPct val="90000"/>
              </a:lnSpc>
              <a:buClr>
                <a:srgbClr val="9BBB59"/>
              </a:buClr>
              <a:buFont typeface="Wingdings 2" pitchFamily="18" charset="2"/>
              <a:buChar char=""/>
              <a:defRPr/>
            </a:pPr>
            <a:r>
              <a:rPr lang="hu-HU" sz="2000" smtClean="0"/>
              <a:t>Prototípus vizsgálat (a legyártott termék megegyezik-e a jóváhagyott prototípussal)</a:t>
            </a:r>
          </a:p>
          <a:p>
            <a:pPr marL="822325" lvl="2" indent="-190500" eaLnBrk="1" hangingPunct="1">
              <a:lnSpc>
                <a:spcPct val="90000"/>
              </a:lnSpc>
              <a:buClr>
                <a:srgbClr val="9BBB59"/>
              </a:buClr>
              <a:buFont typeface="Wingdings 2" pitchFamily="18" charset="2"/>
              <a:buChar char=""/>
              <a:defRPr/>
            </a:pPr>
            <a:r>
              <a:rPr lang="hu-HU" sz="2000" smtClean="0"/>
              <a:t>Mintavételes ellenőrzés (reprezentatív minta)</a:t>
            </a:r>
          </a:p>
          <a:p>
            <a:pPr marL="319088" indent="-319088"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Char char=""/>
              <a:defRPr/>
            </a:pPr>
            <a:r>
              <a:rPr lang="hu-HU" sz="2800" b="1" smtClean="0"/>
              <a:t>Megengedett hibás darabszint meghatározással?</a:t>
            </a:r>
          </a:p>
          <a:p>
            <a:pPr marL="639763" lvl="1" indent="-273050" eaLnBrk="1" hangingPunct="1">
              <a:lnSpc>
                <a:spcPct val="90000"/>
              </a:lnSpc>
              <a:buFont typeface="Wingdings 2" pitchFamily="18" charset="2"/>
              <a:buChar char=""/>
              <a:defRPr/>
            </a:pPr>
            <a:r>
              <a:rPr lang="hu-HU" sz="2400" smtClean="0"/>
              <a:t>Vannak termékek, amelynél </a:t>
            </a:r>
            <a:r>
              <a:rPr lang="hu-HU" sz="2400" b="1" smtClean="0"/>
              <a:t>nem lehet belenyugodni abba</a:t>
            </a:r>
            <a:r>
              <a:rPr lang="hu-HU" sz="2400" smtClean="0"/>
              <a:t>, hogy egyes példányok esetleg nem elégítik ki az előírt követelményeket (repülés, űrhajózás, egészségügy, stb.)</a:t>
            </a:r>
          </a:p>
          <a:p>
            <a:pPr marL="639763" lvl="1" indent="-273050" eaLnBrk="1" hangingPunct="1">
              <a:lnSpc>
                <a:spcPct val="90000"/>
              </a:lnSpc>
              <a:buFont typeface="Wingdings 2" pitchFamily="18" charset="2"/>
              <a:buChar char=""/>
              <a:defRPr/>
            </a:pPr>
            <a:r>
              <a:rPr lang="hu-HU" sz="2400" smtClean="0"/>
              <a:t>Óriási darabszám</a:t>
            </a:r>
          </a:p>
          <a:p>
            <a:pPr marL="319088" indent="-319088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hu-HU" sz="2800" smtClean="0"/>
              <a:t> </a:t>
            </a:r>
            <a:endParaRPr lang="en-GB" sz="2800" smtClean="0"/>
          </a:p>
        </p:txBody>
      </p:sp>
      <p:sp>
        <p:nvSpPr>
          <p:cNvPr id="6" name="Dátum helye 5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37610D35-88E1-4210-8ACA-E0F7B5663EC7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DD75F12F-AD11-44C6-83E7-8C8427002B77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12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506FE9E-28CE-46DE-A43D-B642F5E8FD3E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AA2A1D-D470-4AC1-AFA8-2D818DEA44DC}" type="slidenum">
              <a:rPr lang="hu-HU"/>
              <a:pPr>
                <a:defRPr/>
              </a:pPr>
              <a:t>120</a:t>
            </a:fld>
            <a:endParaRPr lang="hu-HU"/>
          </a:p>
        </p:txBody>
      </p:sp>
      <p:pic>
        <p:nvPicPr>
          <p:cNvPr id="129028" name="Picture 9" descr="MCj033594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317875"/>
            <a:ext cx="337185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0"/>
            <a:ext cx="8229600" cy="11430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MEB politika II.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1196975"/>
            <a:ext cx="8012112" cy="431958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hu-HU" sz="2400" smtClean="0"/>
              <a:t>d) </a:t>
            </a:r>
            <a:r>
              <a:rPr lang="hu-HU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megadja a MEB célok kitűzések és átvizsgálásának keretét;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hu-HU" sz="2400" smtClean="0"/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hu-HU" sz="2400" smtClean="0"/>
              <a:t>e) </a:t>
            </a:r>
            <a:r>
              <a:rPr lang="hu-HU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dokumentált, bevezetett és szinten tartott legyen; 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hu-HU" sz="2400" b="1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hu-HU" sz="2400" smtClean="0"/>
              <a:t>f)</a:t>
            </a:r>
            <a:r>
              <a:rPr lang="hu-HU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ismertetve legyen minden, a szervezet szabályozása alatt álló személlyel, azzal a céllal, hogy mindenki tudatában legyen egyéni, MEB –el kapcsolatos kötelezettségeinek;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hu-HU" sz="2400" b="1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hu-HU" sz="2400" smtClean="0"/>
              <a:t>g)</a:t>
            </a:r>
            <a:r>
              <a:rPr lang="hu-HU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álljon rendelkezésre minden érdekelt fél részére; és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hu-HU" sz="2400" b="1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hu-HU" sz="2400" smtClean="0"/>
              <a:t>h)</a:t>
            </a:r>
            <a:r>
              <a:rPr lang="hu-HU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Időszakonként kerüljön felülvizsgálatra, hogy fennálljon az érvényessége és megfelelő volta a szervezet számára. </a:t>
            </a:r>
            <a:endParaRPr lang="hu-HU" sz="2400" smtClean="0"/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9E6E8340-CBEA-45B0-9237-18935EEC510A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B9FACFBC-459B-43B2-B3C2-050C4E085DFF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120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9FB8527-8E80-43C7-A321-857F14C29122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5B793-1C7B-434B-B8AD-C975BFF148E7}" type="slidenum">
              <a:rPr lang="hu-HU"/>
              <a:pPr>
                <a:defRPr/>
              </a:pPr>
              <a:t>121</a:t>
            </a:fld>
            <a:endParaRPr lang="hu-HU"/>
          </a:p>
        </p:txBody>
      </p:sp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214313"/>
            <a:ext cx="7239000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legkisebb közös többszörös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557338"/>
            <a:ext cx="4926012" cy="4724400"/>
          </a:xfrm>
        </p:spPr>
        <p:txBody>
          <a:bodyPr/>
          <a:lstStyle/>
          <a:p>
            <a:pPr marL="457200" indent="-457200" eaLnBrk="1" hangingPunct="1"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800" b="1" smtClean="0"/>
              <a:t>Artikuláltak az értékek, </a:t>
            </a:r>
            <a:r>
              <a:rPr lang="hu-HU" sz="2800" b="1" smtClean="0">
                <a:solidFill>
                  <a:srgbClr val="FF0000"/>
                </a:solidFill>
              </a:rPr>
              <a:t>érdekek</a:t>
            </a:r>
            <a:r>
              <a:rPr lang="hu-HU" sz="2800" b="1" smtClean="0"/>
              <a:t> a szervezeteken belül </a:t>
            </a:r>
          </a:p>
          <a:p>
            <a:pPr marL="457200" indent="-457200" eaLnBrk="1" hangingPunct="1"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800" b="1" smtClean="0"/>
              <a:t> Artikuláltak a szervezet tagjainak </a:t>
            </a:r>
            <a:r>
              <a:rPr lang="hu-HU" sz="2800" b="1" smtClean="0">
                <a:solidFill>
                  <a:srgbClr val="FF0000"/>
                </a:solidFill>
              </a:rPr>
              <a:t>közös</a:t>
            </a:r>
            <a:r>
              <a:rPr lang="hu-HU" sz="2800" b="1" smtClean="0"/>
              <a:t> érdekei, értékei</a:t>
            </a:r>
          </a:p>
          <a:p>
            <a:pPr marL="457200" indent="-457200" eaLnBrk="1" hangingPunct="1"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800" b="1" smtClean="0"/>
              <a:t>Artikulált a szervezet által </a:t>
            </a:r>
            <a:r>
              <a:rPr lang="hu-HU" sz="2800" b="1" smtClean="0">
                <a:solidFill>
                  <a:srgbClr val="FF0000"/>
                </a:solidFill>
              </a:rPr>
              <a:t>képviselt</a:t>
            </a:r>
            <a:r>
              <a:rPr lang="hu-HU" sz="2800" b="1" smtClean="0"/>
              <a:t> érdekek, értékek rendszere</a:t>
            </a:r>
          </a:p>
        </p:txBody>
      </p:sp>
      <p:pic>
        <p:nvPicPr>
          <p:cNvPr id="188420" name="Picture 4" descr="BD04966_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1138" y="2001838"/>
            <a:ext cx="3548062" cy="3462337"/>
          </a:xfrm>
        </p:spPr>
      </p:pic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75438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56877538-C1CD-4F93-9E16-F3FF8BC0B28A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121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19" grpId="0" build="p" bldLvl="5" autoUpdateAnimBg="0" advAuto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C4FD080-1F1F-4BC8-B198-80192847947D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CD8F5-39B8-447C-8913-FDBB3C7F4C43}" type="slidenum">
              <a:rPr lang="hu-HU"/>
              <a:pPr>
                <a:defRPr/>
              </a:pPr>
              <a:t>122</a:t>
            </a:fld>
            <a:endParaRPr lang="hu-HU"/>
          </a:p>
        </p:txBody>
      </p:sp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legkisebb közös többszörös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268413"/>
            <a:ext cx="4176712" cy="47244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</a:pPr>
            <a:r>
              <a:rPr lang="hu-HU" b="1" smtClean="0"/>
              <a:t>A partnerek meg akarják ismerni egymás által képviselt érték-, és érdekrendszereket</a:t>
            </a:r>
          </a:p>
          <a:p>
            <a:pPr marL="457200" indent="-457200" eaLnBrk="1" hangingPunct="1">
              <a:lnSpc>
                <a:spcPct val="90000"/>
              </a:lnSpc>
            </a:pPr>
            <a:r>
              <a:rPr lang="hu-HU" b="1" smtClean="0"/>
              <a:t>A partnerek artikulálják a közösen képviselt értékeket és érdekeket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30480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9C86C85B-5A01-4DEE-9C72-7870A87CA493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75438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C8A5FDCC-E21F-4A2C-9BE0-2923D4F79EEF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122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31080" name="Picture 9" descr="MPj0433027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341438"/>
            <a:ext cx="392112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3" grpId="0" build="p" bldLvl="5" autoUpdateAnimBg="0" advAuto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598A435-6B02-4CDC-8D9D-0ECCBB9E9642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3B27C-354F-4C93-B4A5-77E4658EB1EF}" type="slidenum">
              <a:rPr lang="hu-HU"/>
              <a:pPr>
                <a:defRPr/>
              </a:pPr>
              <a:t>123</a:t>
            </a:fld>
            <a:endParaRPr lang="hu-HU"/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8229600" cy="928688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4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</a:t>
            </a:r>
            <a:r>
              <a:rPr lang="hu-HU" sz="4000" i="1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tényleges</a:t>
            </a:r>
            <a:r>
              <a:rPr lang="hu-HU" sz="4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 párbeszéd alapfeltételei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2133600"/>
            <a:ext cx="7239000" cy="4724400"/>
          </a:xfrm>
        </p:spPr>
        <p:txBody>
          <a:bodyPr/>
          <a:lstStyle/>
          <a:p>
            <a:pPr marL="457200" indent="-457200" eaLnBrk="1" hangingPunct="1"/>
            <a:r>
              <a:rPr lang="hu-HU" b="1" smtClean="0"/>
              <a:t>Tét</a:t>
            </a:r>
          </a:p>
          <a:p>
            <a:pPr marL="457200" indent="-457200" eaLnBrk="1" hangingPunct="1"/>
            <a:r>
              <a:rPr lang="hu-HU" b="1" smtClean="0"/>
              <a:t>Érintettség</a:t>
            </a:r>
          </a:p>
          <a:p>
            <a:pPr marL="457200" indent="-457200" eaLnBrk="1" hangingPunct="1"/>
            <a:r>
              <a:rPr lang="hu-HU" b="1" smtClean="0"/>
              <a:t>Kompetenciák</a:t>
            </a:r>
          </a:p>
          <a:p>
            <a:pPr marL="457200" indent="-457200" eaLnBrk="1" hangingPunct="1"/>
            <a:r>
              <a:rPr lang="hu-HU" b="1" smtClean="0"/>
              <a:t>„Egyedül nem megy” </a:t>
            </a:r>
          </a:p>
          <a:p>
            <a:pPr marL="457200" indent="-457200" eaLnBrk="1" hangingPunct="1"/>
            <a:r>
              <a:rPr lang="hu-HU" b="1" smtClean="0"/>
              <a:t>Időtényező, idősíkok </a:t>
            </a:r>
          </a:p>
          <a:p>
            <a:pPr marL="457200" indent="-457200" eaLnBrk="1" hangingPunct="1"/>
            <a:endParaRPr lang="hu-HU" b="1" smtClean="0"/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927DEE83-71D7-41FC-8C05-D4D94250C2F8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C832F71C-D18F-42EB-AE3B-DE454535C9FD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123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32104" name="Picture 9" descr="MCj015589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420938"/>
            <a:ext cx="43561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0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0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0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0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0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0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0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0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7" grpId="0" build="p" bldLvl="5" autoUpdateAnimBg="0" advAuto="100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FDB662-E150-4C49-86BF-72E968C78AAD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C404B6-45E2-4D5E-B5AE-C67937EE82F7}" type="slidenum">
              <a:rPr lang="hu-HU"/>
              <a:pPr>
                <a:defRPr/>
              </a:pPr>
              <a:t>124</a:t>
            </a:fld>
            <a:endParaRPr lang="hu-HU"/>
          </a:p>
        </p:txBody>
      </p:sp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313" y="357188"/>
            <a:ext cx="7239000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Időtávok összehangoltsága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4176712" cy="4724400"/>
          </a:xfrm>
        </p:spPr>
        <p:txBody>
          <a:bodyPr/>
          <a:lstStyle/>
          <a:p>
            <a:pPr marL="457200" indent="-457200" eaLnBrk="1" hangingPunct="1"/>
            <a:endParaRPr lang="hu-HU" sz="2800" smtClean="0">
              <a:solidFill>
                <a:srgbClr val="080808"/>
              </a:solidFill>
            </a:endParaRPr>
          </a:p>
          <a:p>
            <a:pPr marL="457200" indent="-457200" eaLnBrk="1" hangingPunct="1"/>
            <a:r>
              <a:rPr lang="hu-HU" b="1" smtClean="0"/>
              <a:t>A partnerek közötti párbeszéd  időtávja</a:t>
            </a:r>
          </a:p>
          <a:p>
            <a:pPr marL="457200" indent="-457200" eaLnBrk="1" hangingPunct="1"/>
            <a:r>
              <a:rPr lang="hu-HU" b="1" smtClean="0"/>
              <a:t>A partnerek stratégiai időtávjai</a:t>
            </a:r>
          </a:p>
          <a:p>
            <a:pPr marL="457200" indent="-457200" eaLnBrk="1" hangingPunct="1"/>
            <a:r>
              <a:rPr lang="hu-HU" b="1" smtClean="0"/>
              <a:t>A partnerek akciótervének időtávjai</a:t>
            </a:r>
            <a:r>
              <a:rPr lang="hu-HU" sz="2800" b="1" smtClean="0"/>
              <a:t> </a:t>
            </a:r>
          </a:p>
          <a:p>
            <a:pPr marL="457200" indent="-457200" eaLnBrk="1" hangingPunct="1"/>
            <a:endParaRPr lang="hu-HU" sz="2800" b="1" smtClean="0"/>
          </a:p>
          <a:p>
            <a:pPr marL="457200" indent="-457200" eaLnBrk="1" hangingPunct="1"/>
            <a:endParaRPr lang="hu-HU" sz="2800" smtClean="0">
              <a:solidFill>
                <a:srgbClr val="080808"/>
              </a:solidFill>
            </a:endParaRPr>
          </a:p>
        </p:txBody>
      </p:sp>
      <p:pic>
        <p:nvPicPr>
          <p:cNvPr id="191492" name="Picture 4" descr="BD05045_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500188"/>
            <a:ext cx="4411662" cy="4465637"/>
          </a:xfrm>
        </p:spPr>
      </p:pic>
      <p:sp>
        <p:nvSpPr>
          <p:cNvPr id="5" name="Dátum helye 4"/>
          <p:cNvSpPr txBox="1">
            <a:spLocks noGrp="1"/>
          </p:cNvSpPr>
          <p:nvPr/>
        </p:nvSpPr>
        <p:spPr>
          <a:xfrm>
            <a:off x="30480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67973D9C-2EFE-4BF3-A8E3-D1397D2D0244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75438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A0B005A5-07B0-479B-9A06-4EE5D82285B5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124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1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1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1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1" grpId="0" build="p" bldLvl="5" autoUpdateAnimBg="0" advAuto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átum hely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80E025E-5180-4861-B7BD-677ACAF6FB89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33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537BB-8972-456A-B008-E2727EECF759}" type="slidenum">
              <a:rPr lang="hu-HU"/>
              <a:pPr>
                <a:defRPr/>
              </a:pPr>
              <a:t>125</a:t>
            </a:fld>
            <a:endParaRPr lang="hu-HU"/>
          </a:p>
        </p:txBody>
      </p:sp>
      <p:sp>
        <p:nvSpPr>
          <p:cNvPr id="24600" name="Text Box 24"/>
          <p:cNvSpPr txBox="1">
            <a:spLocks noChangeArrowheads="1"/>
          </p:cNvSpPr>
          <p:nvPr/>
        </p:nvSpPr>
        <p:spPr bwMode="auto">
          <a:xfrm>
            <a:off x="642910" y="4286256"/>
            <a:ext cx="1752600" cy="13731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sz="1200" b="1" dirty="0">
                <a:solidFill>
                  <a:schemeClr val="bg1"/>
                </a:solidFill>
                <a:latin typeface="Times New Roman" pitchFamily="18" charset="0"/>
              </a:rPr>
              <a:t>Bizonytalanság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sz="1200" b="1" dirty="0">
                <a:solidFill>
                  <a:schemeClr val="bg1"/>
                </a:solidFill>
                <a:latin typeface="Times New Roman" pitchFamily="18" charset="0"/>
              </a:rPr>
              <a:t>Félelem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sz="1200" b="1" dirty="0">
                <a:solidFill>
                  <a:schemeClr val="bg1"/>
                </a:solidFill>
                <a:latin typeface="Times New Roman" pitchFamily="18" charset="0"/>
              </a:rPr>
              <a:t>Pánik jelenségek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sz="1200" b="1" dirty="0">
                <a:solidFill>
                  <a:schemeClr val="bg1"/>
                </a:solidFill>
                <a:latin typeface="Times New Roman" pitchFamily="18" charset="0"/>
              </a:rPr>
              <a:t>Külső segítség várása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sz="1200" b="1" dirty="0">
                <a:solidFill>
                  <a:schemeClr val="bg1"/>
                </a:solidFill>
                <a:latin typeface="Times New Roman" pitchFamily="18" charset="0"/>
              </a:rPr>
              <a:t>Passzivitás</a:t>
            </a:r>
          </a:p>
        </p:txBody>
      </p:sp>
      <p:sp>
        <p:nvSpPr>
          <p:cNvPr id="24599" name="Text Box 23"/>
          <p:cNvSpPr txBox="1">
            <a:spLocks noChangeArrowheads="1"/>
          </p:cNvSpPr>
          <p:nvPr/>
        </p:nvSpPr>
        <p:spPr bwMode="auto">
          <a:xfrm>
            <a:off x="685800" y="1828800"/>
            <a:ext cx="1295400" cy="10985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sz="1200" b="1" dirty="0">
                <a:solidFill>
                  <a:schemeClr val="bg1"/>
                </a:solidFill>
                <a:latin typeface="Times New Roman" pitchFamily="18" charset="0"/>
              </a:rPr>
              <a:t>Ellenállás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sz="1200" b="1" dirty="0">
                <a:solidFill>
                  <a:schemeClr val="bg1"/>
                </a:solidFill>
                <a:latin typeface="Times New Roman" pitchFamily="18" charset="0"/>
              </a:rPr>
              <a:t>Negatív agitáció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sz="1200" b="1" dirty="0">
                <a:solidFill>
                  <a:schemeClr val="bg1"/>
                </a:solidFill>
                <a:latin typeface="Times New Roman" pitchFamily="18" charset="0"/>
              </a:rPr>
              <a:t>Aktivitás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sz="1200" b="1" dirty="0">
                <a:solidFill>
                  <a:schemeClr val="bg1"/>
                </a:solidFill>
                <a:latin typeface="Times New Roman" pitchFamily="18" charset="0"/>
              </a:rPr>
              <a:t>Magabiztosság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85786" y="-428652"/>
            <a:ext cx="7772400" cy="1143000"/>
          </a:xfrm>
          <a:ln>
            <a:miter lim="800000"/>
            <a:headEnd/>
            <a:tailEnd/>
          </a:ln>
        </p:spPr>
        <p:txBody>
          <a:bodyPr lIns="0" tIns="9144" rIns="0" bIns="9144"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400" b="1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rgbClr val="CCECFF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rPr>
              <a:t>A változás dinamikája</a:t>
            </a:r>
          </a:p>
        </p:txBody>
      </p:sp>
      <p:cxnSp>
        <p:nvCxnSpPr>
          <p:cNvPr id="24579" name="AutoShape 3"/>
          <p:cNvCxnSpPr>
            <a:cxnSpLocks noChangeShapeType="1"/>
          </p:cNvCxnSpPr>
          <p:nvPr/>
        </p:nvCxnSpPr>
        <p:spPr bwMode="auto">
          <a:xfrm>
            <a:off x="762000" y="1600200"/>
            <a:ext cx="3810000" cy="3657600"/>
          </a:xfrm>
          <a:prstGeom prst="curvedConnector3">
            <a:avLst>
              <a:gd name="adj1" fmla="val 50000"/>
            </a:avLst>
          </a:prstGeom>
          <a:noFill/>
          <a:ln w="412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0" name="AutoShape 4"/>
          <p:cNvCxnSpPr>
            <a:cxnSpLocks noChangeShapeType="1"/>
          </p:cNvCxnSpPr>
          <p:nvPr/>
        </p:nvCxnSpPr>
        <p:spPr bwMode="auto">
          <a:xfrm flipV="1">
            <a:off x="4572000" y="1600200"/>
            <a:ext cx="3810000" cy="36576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533400" y="990600"/>
            <a:ext cx="0" cy="5029200"/>
          </a:xfrm>
          <a:prstGeom prst="line">
            <a:avLst/>
          </a:prstGeom>
          <a:ln>
            <a:headEnd type="triangle" w="med" len="med"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pPr>
              <a:defRPr/>
            </a:pPr>
            <a:endParaRPr lang="hu-HU"/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304800" y="5791200"/>
            <a:ext cx="84582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pPr>
              <a:defRPr/>
            </a:pPr>
            <a:endParaRPr lang="hu-HU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8153400" y="59436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idő</a:t>
            </a: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381000" y="3429000"/>
            <a:ext cx="8077200" cy="0"/>
          </a:xfrm>
          <a:prstGeom prst="line">
            <a:avLst/>
          </a:prstGeom>
          <a:noFill/>
          <a:ln w="6350" cap="rnd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685800" y="990600"/>
            <a:ext cx="1828800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400" b="1" dirty="0">
                <a:solidFill>
                  <a:schemeClr val="tx1"/>
                </a:solidFill>
                <a:latin typeface="Times New Roman" pitchFamily="18" charset="0"/>
              </a:rPr>
              <a:t>Tiltakozás</a:t>
            </a: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642910" y="3786190"/>
            <a:ext cx="1828800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400" dirty="0">
                <a:latin typeface="Times New Roman" pitchFamily="18" charset="0"/>
              </a:rPr>
              <a:t>Kétségbeesés</a:t>
            </a: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6400800" y="4114800"/>
            <a:ext cx="2209800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400" dirty="0">
                <a:latin typeface="Times New Roman" pitchFamily="18" charset="0"/>
              </a:rPr>
              <a:t>Felismerés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7543800" y="990600"/>
            <a:ext cx="12954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400" dirty="0">
                <a:latin typeface="Times New Roman" pitchFamily="18" charset="0"/>
              </a:rPr>
              <a:t>Változás</a:t>
            </a:r>
          </a:p>
        </p:txBody>
      </p:sp>
      <p:sp>
        <p:nvSpPr>
          <p:cNvPr id="24589" name="Freeform 13"/>
          <p:cNvSpPr>
            <a:spLocks/>
          </p:cNvSpPr>
          <p:nvPr/>
        </p:nvSpPr>
        <p:spPr bwMode="auto">
          <a:xfrm>
            <a:off x="762000" y="1117600"/>
            <a:ext cx="4572000" cy="4521200"/>
          </a:xfrm>
          <a:custGeom>
            <a:avLst/>
            <a:gdLst>
              <a:gd name="T0" fmla="*/ 0 w 2880"/>
              <a:gd name="T1" fmla="*/ 2147483647 h 2848"/>
              <a:gd name="T2" fmla="*/ 2147483647 w 2880"/>
              <a:gd name="T3" fmla="*/ 2147483647 h 2848"/>
              <a:gd name="T4" fmla="*/ 2147483647 w 2880"/>
              <a:gd name="T5" fmla="*/ 2147483647 h 2848"/>
              <a:gd name="T6" fmla="*/ 2147483647 w 2880"/>
              <a:gd name="T7" fmla="*/ 2147483647 h 2848"/>
              <a:gd name="T8" fmla="*/ 2147483647 w 2880"/>
              <a:gd name="T9" fmla="*/ 2147483647 h 2848"/>
              <a:gd name="T10" fmla="*/ 2147483647 w 2880"/>
              <a:gd name="T11" fmla="*/ 2147483647 h 28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0"/>
              <a:gd name="T19" fmla="*/ 0 h 2848"/>
              <a:gd name="T20" fmla="*/ 2880 w 2880"/>
              <a:gd name="T21" fmla="*/ 2848 h 28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0" h="2848">
                <a:moveTo>
                  <a:pt x="0" y="304"/>
                </a:moveTo>
                <a:cubicBezTo>
                  <a:pt x="20" y="152"/>
                  <a:pt x="40" y="0"/>
                  <a:pt x="192" y="304"/>
                </a:cubicBezTo>
                <a:cubicBezTo>
                  <a:pt x="344" y="608"/>
                  <a:pt x="704" y="1752"/>
                  <a:pt x="912" y="2128"/>
                </a:cubicBezTo>
                <a:cubicBezTo>
                  <a:pt x="1120" y="2504"/>
                  <a:pt x="1216" y="2848"/>
                  <a:pt x="1440" y="2560"/>
                </a:cubicBezTo>
                <a:cubicBezTo>
                  <a:pt x="1664" y="2272"/>
                  <a:pt x="2016" y="784"/>
                  <a:pt x="2256" y="400"/>
                </a:cubicBezTo>
                <a:cubicBezTo>
                  <a:pt x="2496" y="16"/>
                  <a:pt x="2776" y="280"/>
                  <a:pt x="2880" y="256"/>
                </a:cubicBez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24590" name="AutoShape 14"/>
          <p:cNvSpPr>
            <a:spLocks noChangeArrowheads="1"/>
          </p:cNvSpPr>
          <p:nvPr/>
        </p:nvSpPr>
        <p:spPr bwMode="auto">
          <a:xfrm>
            <a:off x="6477000" y="2819400"/>
            <a:ext cx="1981200" cy="1219200"/>
          </a:xfrm>
          <a:prstGeom prst="leftArrow">
            <a:avLst>
              <a:gd name="adj1" fmla="val 50000"/>
              <a:gd name="adj2" fmla="val 40625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7239000" y="32004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5 „é”</a:t>
            </a:r>
          </a:p>
        </p:txBody>
      </p:sp>
      <p:sp>
        <p:nvSpPr>
          <p:cNvPr id="24592" name="AutoShape 16"/>
          <p:cNvSpPr>
            <a:spLocks noChangeArrowheads="1"/>
          </p:cNvSpPr>
          <p:nvPr/>
        </p:nvSpPr>
        <p:spPr bwMode="auto">
          <a:xfrm>
            <a:off x="3733800" y="2819400"/>
            <a:ext cx="3581400" cy="1219200"/>
          </a:xfrm>
          <a:prstGeom prst="leftArrow">
            <a:avLst>
              <a:gd name="adj1" fmla="val 50000"/>
              <a:gd name="adj2" fmla="val 73438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24593" name="AutoShape 17"/>
          <p:cNvSpPr>
            <a:spLocks noChangeArrowheads="1"/>
          </p:cNvSpPr>
          <p:nvPr/>
        </p:nvSpPr>
        <p:spPr bwMode="auto">
          <a:xfrm rot="3121918">
            <a:off x="1863725" y="1739900"/>
            <a:ext cx="2438400" cy="1066800"/>
          </a:xfrm>
          <a:prstGeom prst="homePlate">
            <a:avLst>
              <a:gd name="adj" fmla="val 57143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24594" name="Text Box 18"/>
          <p:cNvSpPr txBox="1">
            <a:spLocks noChangeArrowheads="1"/>
          </p:cNvSpPr>
          <p:nvPr/>
        </p:nvSpPr>
        <p:spPr bwMode="auto">
          <a:xfrm rot="3219576">
            <a:off x="2205038" y="1987550"/>
            <a:ext cx="1836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rgbClr val="FF3300"/>
                </a:solidFill>
                <a:latin typeface="Times New Roman" pitchFamily="18" charset="0"/>
              </a:rPr>
              <a:t>Munkavállalók</a:t>
            </a:r>
          </a:p>
        </p:txBody>
      </p:sp>
      <p:sp>
        <p:nvSpPr>
          <p:cNvPr id="24595" name="AutoShape 19"/>
          <p:cNvSpPr>
            <a:spLocks noChangeArrowheads="1"/>
          </p:cNvSpPr>
          <p:nvPr/>
        </p:nvSpPr>
        <p:spPr bwMode="auto">
          <a:xfrm flipV="1">
            <a:off x="3200400" y="2819400"/>
            <a:ext cx="2667000" cy="2286000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3548 0 0"/>
              <a:gd name="G9" fmla="+- 0 0 -11796480"/>
              <a:gd name="G10" fmla="+- 3548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3548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3548 0"/>
              <a:gd name="G29" fmla="sin 3548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3548 G39"/>
              <a:gd name="G43" fmla="sin 3548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3626 w 21600"/>
              <a:gd name="T7" fmla="*/ 10800 h 21600"/>
              <a:gd name="T8" fmla="*/ 10799 w 21600"/>
              <a:gd name="T9" fmla="*/ 7252 h 21600"/>
              <a:gd name="T10" fmla="*/ 24300 w 21600"/>
              <a:gd name="T11" fmla="*/ 10800 h 21600"/>
              <a:gd name="T12" fmla="*/ 17974 w 21600"/>
              <a:gd name="T13" fmla="*/ 17126 h 21600"/>
              <a:gd name="T14" fmla="*/ 11648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4348" y="10800"/>
                </a:moveTo>
                <a:cubicBezTo>
                  <a:pt x="14348" y="8840"/>
                  <a:pt x="12759" y="7252"/>
                  <a:pt x="10800" y="7252"/>
                </a:cubicBezTo>
                <a:cubicBezTo>
                  <a:pt x="8840" y="7252"/>
                  <a:pt x="7252" y="8840"/>
                  <a:pt x="7252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7974" y="17126"/>
                </a:lnTo>
                <a:lnTo>
                  <a:pt x="11648" y="10800"/>
                </a:lnTo>
                <a:lnTo>
                  <a:pt x="14348" y="1080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24596" name="Text Box 20"/>
          <p:cNvSpPr txBox="1">
            <a:spLocks noChangeArrowheads="1"/>
          </p:cNvSpPr>
          <p:nvPr/>
        </p:nvSpPr>
        <p:spPr bwMode="auto">
          <a:xfrm>
            <a:off x="3505200" y="4343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Projektvezetők</a:t>
            </a:r>
          </a:p>
        </p:txBody>
      </p:sp>
      <p:sp>
        <p:nvSpPr>
          <p:cNvPr id="24597" name="AutoShape 21"/>
          <p:cNvSpPr>
            <a:spLocks noChangeArrowheads="1"/>
          </p:cNvSpPr>
          <p:nvPr/>
        </p:nvSpPr>
        <p:spPr bwMode="auto">
          <a:xfrm rot="-2963148">
            <a:off x="5219700" y="1333500"/>
            <a:ext cx="2133600" cy="1143000"/>
          </a:xfrm>
          <a:prstGeom prst="homePlate">
            <a:avLst>
              <a:gd name="adj" fmla="val 4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24598" name="Text Box 22"/>
          <p:cNvSpPr txBox="1">
            <a:spLocks noChangeArrowheads="1"/>
          </p:cNvSpPr>
          <p:nvPr/>
        </p:nvSpPr>
        <p:spPr bwMode="auto">
          <a:xfrm rot="-2955431">
            <a:off x="5219701" y="1585912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>
                <a:solidFill>
                  <a:schemeClr val="tx2"/>
                </a:solidFill>
                <a:latin typeface="Times New Roman" pitchFamily="18" charset="0"/>
              </a:rPr>
              <a:t>Menedzsment</a:t>
            </a:r>
          </a:p>
        </p:txBody>
      </p:sp>
      <p:sp>
        <p:nvSpPr>
          <p:cNvPr id="24601" name="Text Box 25"/>
          <p:cNvSpPr txBox="1">
            <a:spLocks noChangeArrowheads="1"/>
          </p:cNvSpPr>
          <p:nvPr/>
        </p:nvSpPr>
        <p:spPr bwMode="auto">
          <a:xfrm>
            <a:off x="6572264" y="4643446"/>
            <a:ext cx="1752600" cy="10985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sz="1200" b="1" dirty="0">
                <a:solidFill>
                  <a:schemeClr val="bg1"/>
                </a:solidFill>
                <a:latin typeface="Times New Roman" pitchFamily="18" charset="0"/>
              </a:rPr>
              <a:t>Magabiztosság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sz="1200" b="1" dirty="0">
                <a:solidFill>
                  <a:schemeClr val="bg1"/>
                </a:solidFill>
                <a:latin typeface="Times New Roman" pitchFamily="18" charset="0"/>
              </a:rPr>
              <a:t>Kezdeményezőkészség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sz="1200" b="1" dirty="0">
                <a:solidFill>
                  <a:schemeClr val="bg1"/>
                </a:solidFill>
                <a:latin typeface="Times New Roman" pitchFamily="18" charset="0"/>
              </a:rPr>
              <a:t>Aktivitás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sz="1200" b="1" dirty="0">
                <a:solidFill>
                  <a:schemeClr val="bg1"/>
                </a:solidFill>
                <a:latin typeface="Times New Roman" pitchFamily="18" charset="0"/>
              </a:rPr>
              <a:t>Kreativitás</a:t>
            </a:r>
          </a:p>
        </p:txBody>
      </p:sp>
      <p:sp>
        <p:nvSpPr>
          <p:cNvPr id="24602" name="Text Box 26"/>
          <p:cNvSpPr txBox="1">
            <a:spLocks noChangeArrowheads="1"/>
          </p:cNvSpPr>
          <p:nvPr/>
        </p:nvSpPr>
        <p:spPr bwMode="auto">
          <a:xfrm>
            <a:off x="7500958" y="1928802"/>
            <a:ext cx="1371600" cy="27463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sz="1200" b="1" dirty="0">
                <a:solidFill>
                  <a:schemeClr val="bg1"/>
                </a:solidFill>
                <a:latin typeface="Times New Roman" pitchFamily="18" charset="0"/>
              </a:rPr>
              <a:t>Más, mint előtte</a:t>
            </a:r>
          </a:p>
        </p:txBody>
      </p:sp>
      <p:sp>
        <p:nvSpPr>
          <p:cNvPr id="24603" name="Text Box 27"/>
          <p:cNvSpPr txBox="1">
            <a:spLocks noChangeArrowheads="1"/>
          </p:cNvSpPr>
          <p:nvPr/>
        </p:nvSpPr>
        <p:spPr bwMode="auto">
          <a:xfrm rot="-5441284">
            <a:off x="-533400" y="32004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Aktivitás mértéke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152400" y="51816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-</a:t>
            </a: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0" y="1219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+</a:t>
            </a:r>
          </a:p>
        </p:txBody>
      </p:sp>
      <p:sp>
        <p:nvSpPr>
          <p:cNvPr id="24606" name="AutoShape 30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239000" y="0"/>
            <a:ext cx="1600200" cy="1054100"/>
          </a:xfrm>
          <a:prstGeom prst="notchedRightArrow">
            <a:avLst>
              <a:gd name="adj1" fmla="val 50000"/>
              <a:gd name="adj2" fmla="val 37952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24607" name="Text Box 31"/>
          <p:cNvSpPr txBox="1">
            <a:spLocks noChangeArrowheads="1"/>
          </p:cNvSpPr>
          <p:nvPr/>
        </p:nvSpPr>
        <p:spPr bwMode="auto">
          <a:xfrm>
            <a:off x="7467600" y="404813"/>
            <a:ext cx="1295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 b="1"/>
              <a:t>Ösztönzés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4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33500"/>
                            </p:stCondLst>
                            <p:childTnLst>
                              <p:par>
                                <p:cTn id="10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7500"/>
                            </p:stCondLst>
                            <p:childTnLst>
                              <p:par>
                                <p:cTn id="1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2000"/>
                                        <p:tgtEl>
                                          <p:spTgt spid="24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 autoUpdateAnimBg="0"/>
      <p:bldP spid="24584" grpId="0" animBg="1"/>
      <p:bldP spid="24588" grpId="0" animBg="1" autoUpdateAnimBg="0"/>
      <p:bldP spid="24589" grpId="0" animBg="1"/>
      <p:bldP spid="24591" grpId="0" autoUpdateAnimBg="0"/>
      <p:bldP spid="24594" grpId="0" autoUpdateAnimBg="0"/>
      <p:bldP spid="24596" grpId="0" autoUpdateAnimBg="0"/>
      <p:bldP spid="24598" grpId="0" autoUpdateAnimBg="0"/>
      <p:bldP spid="24603" grpId="0" autoUpdateAnimBg="0"/>
      <p:bldP spid="24604" grpId="0" autoUpdateAnimBg="0"/>
      <p:bldP spid="24605" grpId="0" autoUpdateAnimBg="0"/>
      <p:bldP spid="24606" grpId="0" animBg="1"/>
      <p:bldP spid="24607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279E70A-9E4F-4A92-AB62-FAF3AFCCD169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E23DA7-3A15-47A3-901B-D83A5B7F5E98}" type="slidenum">
              <a:rPr lang="hu-HU"/>
              <a:pPr>
                <a:defRPr/>
              </a:pPr>
              <a:t>126</a:t>
            </a:fld>
            <a:endParaRPr lang="hu-HU"/>
          </a:p>
        </p:txBody>
      </p:sp>
      <p:pic>
        <p:nvPicPr>
          <p:cNvPr id="135172" name="Picture 9" descr="Kirándulás, Velencei-tó, Gárdony, Árvácskatáb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0"/>
            <a:ext cx="3419475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63" name="Rectangle 3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239000" cy="622300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Tervezés</a:t>
            </a:r>
          </a:p>
        </p:txBody>
      </p:sp>
      <p:sp>
        <p:nvSpPr>
          <p:cNvPr id="552964" name="Rectangle 4"/>
          <p:cNvSpPr>
            <a:spLocks noGrp="1" noChangeArrowheads="1"/>
          </p:cNvSpPr>
          <p:nvPr>
            <p:ph idx="1"/>
          </p:nvPr>
        </p:nvSpPr>
        <p:spPr>
          <a:xfrm>
            <a:off x="107950" y="1125538"/>
            <a:ext cx="8424863" cy="532765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Veszélyazonosítás, kockázatértékelés és a kockázat kézben tartásának meghatározása </a:t>
            </a:r>
            <a:r>
              <a:rPr lang="hu-HU" sz="1600" dirty="0"/>
              <a:t>(figyelembe véve a)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dirty="0"/>
              <a:t>rutin és nem rutin tevékenységeket;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dirty="0"/>
              <a:t>a munkahelyen előfordulós </a:t>
            </a:r>
            <a:r>
              <a:rPr lang="hu-H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összes személy</a:t>
            </a:r>
            <a:r>
              <a:rPr lang="hu-HU" sz="2000" dirty="0"/>
              <a:t> tevékenységét;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az </a:t>
            </a:r>
            <a:r>
              <a:rPr lang="hu-HU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emberi viselkedést</a:t>
            </a: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képességeket és más humán tényezőket;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munkahelyen </a:t>
            </a:r>
            <a:r>
              <a:rPr lang="hu-HU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kívülről származó</a:t>
            </a: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azonosított veszélyeket;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hu-HU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környezeti tényezőket</a:t>
            </a: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(munkahely környezetében folyó munkavégzés, stb.);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dirty="0"/>
              <a:t>a munkahelyi infrastruktúrát, berendezést, anyagokat;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hu-HU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szervezetben</a:t>
            </a: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annak tevékenységében vagy anyagaiban végrehajtott és tervezett </a:t>
            </a:r>
            <a:r>
              <a:rPr lang="hu-HU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változásokat</a:t>
            </a: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;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MEBIR módosításait és azok hatásait a működésre, a folyamatokra és a tevékenységre;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jogi </a:t>
            </a:r>
            <a:r>
              <a:rPr lang="hu-HU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kötelezettségek</a:t>
            </a: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et;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munkaterületek, a folyamatok, üzembe helyezések, a gépek/berendezések, a működtetési eljárások és a munkaszervezés megtervezését, beleértve ezek hozzáigazítását az </a:t>
            </a:r>
            <a:r>
              <a:rPr lang="hu-HU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emberi képességek</a:t>
            </a: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hez.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endParaRPr lang="hu-HU" sz="1800" dirty="0"/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82F0D7A7-75B1-415D-9392-39F13362ADC0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567B1C1-39DA-4976-96EF-A79CA2181D41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126</a:t>
            </a:fld>
            <a:endParaRPr lang="hu-HU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BFED2AA-607E-406A-8D4E-EE9CE4D29D20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3F8DD1-9887-4664-B44A-E8045CC943FA}" type="slidenum">
              <a:rPr lang="hu-HU"/>
              <a:pPr>
                <a:defRPr/>
              </a:pPr>
              <a:t>127</a:t>
            </a:fld>
            <a:endParaRPr lang="hu-HU"/>
          </a:p>
        </p:txBody>
      </p:sp>
      <p:sp>
        <p:nvSpPr>
          <p:cNvPr id="553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88"/>
            <a:ext cx="8229600" cy="928687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Tervezés II.</a:t>
            </a:r>
          </a:p>
        </p:txBody>
      </p:sp>
      <p:sp>
        <p:nvSpPr>
          <p:cNvPr id="553987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371600"/>
            <a:ext cx="8299450" cy="4724400"/>
          </a:xfrm>
        </p:spPr>
        <p:txBody>
          <a:bodyPr rtlCol="0">
            <a:normAutofit lnSpcReduction="10000"/>
          </a:bodyPr>
          <a:lstStyle/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400" dirty="0"/>
              <a:t>A változások kezelésekor, azok bevezetése előtt a szervezetnek azonosítania kell a MEB irányítási rendszerével vagy tevékenységének változásával összefüggő MEB veszélyeket és MEB kockázatokat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400" dirty="0"/>
              <a:t>A szabályzatok meghatározásakor vagy a meglévő szabályozások változásának mérlegelésekor a kockázatok csökkentését úgy kell megfontolni, hogy a következő hierarchia érvényesüljön: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 dirty="0"/>
              <a:t>Megszüntetés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 dirty="0"/>
              <a:t>Helyettesítés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 dirty="0"/>
              <a:t>Műszaki szabályozások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 dirty="0"/>
              <a:t>Jelzések/figyelmeztetések és/vagy igazgatási szabályozások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 dirty="0"/>
              <a:t>Személyi védőeszközök 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hu-HU" sz="2400" i="1" u="sng" dirty="0"/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EBCE8973-75C6-479B-BD6F-0E65FA014CCF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ADF065BC-33AA-488F-901F-877EB40DAC2C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127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36201" name="Picture 4" descr="MMj0309731000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005263"/>
            <a:ext cx="11477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FE20F14-53C8-4781-9161-D702E6D92805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59C34E-C4F4-4B3A-A5F8-BC96612101F3}" type="slidenum">
              <a:rPr lang="hu-HU"/>
              <a:pPr>
                <a:defRPr/>
              </a:pPr>
              <a:t>128</a:t>
            </a:fld>
            <a:endParaRPr lang="hu-HU"/>
          </a:p>
        </p:txBody>
      </p:sp>
      <p:pic>
        <p:nvPicPr>
          <p:cNvPr id="137220" name="Picture 2" descr="MPj0430654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59238"/>
            <a:ext cx="3276600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5011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142875"/>
            <a:ext cx="7239000" cy="622300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Tervezés III.</a:t>
            </a:r>
          </a:p>
        </p:txBody>
      </p:sp>
      <p:sp>
        <p:nvSpPr>
          <p:cNvPr id="555012" name="Rectangle 4"/>
          <p:cNvSpPr>
            <a:spLocks noGrp="1" noChangeArrowheads="1"/>
          </p:cNvSpPr>
          <p:nvPr>
            <p:ph idx="1"/>
          </p:nvPr>
        </p:nvSpPr>
        <p:spPr>
          <a:xfrm>
            <a:off x="0" y="685800"/>
            <a:ext cx="9144000" cy="5732463"/>
          </a:xfrm>
        </p:spPr>
        <p:txBody>
          <a:bodyPr rtlCol="0">
            <a:normAutofit lnSpcReduction="10000"/>
          </a:bodyPr>
          <a:lstStyle/>
          <a:p>
            <a:pPr marL="320040" indent="-32004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Jogszabályi és egyéb követelmények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dirty="0"/>
              <a:t>A szervezetnek eljárásokat kell kialakítania, bevezetnie és fenntartania a rá vonatkozó jogszabályok és egyéb MEB - követelmények megállapítására és az azokhoz való hozzáférésre.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szervezetnek biztosítania kell, hogy ezeket a jogszabályi és a szervezet által vállalt egyéb követelményeket a MEB irányítási rendszerének kialakításakor, bevezetésekor és fenntartásakor figyelembe vegyék.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dirty="0"/>
              <a:t>A szervezetnek ezt az információt folyamatosan naprakész állapotban kell tartania.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szervezetnek a felügyelete alatt munkát végzős személyeket és más érdekelt feleket a jogszabályokról és egyéb követelményekről tájékoztatnia kell.</a:t>
            </a:r>
          </a:p>
          <a:p>
            <a:pPr marL="320040" indent="-32004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Célok és programok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céloknak </a:t>
            </a:r>
            <a:r>
              <a:rPr lang="hu-HU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mérhetőek</a:t>
            </a: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nek kell lenniük</a:t>
            </a:r>
            <a:r>
              <a:rPr lang="hu-HU" sz="2000" dirty="0"/>
              <a:t> (ahol ez célszerű), és összhangban kell lenniük a MEB politikával, beleértve a szervezetnek azt az </a:t>
            </a:r>
            <a:r>
              <a:rPr lang="hu-H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elkötelezettség</a:t>
            </a:r>
            <a:r>
              <a:rPr lang="hu-HU" sz="2000" dirty="0"/>
              <a:t>ét, hogy </a:t>
            </a:r>
            <a:r>
              <a:rPr lang="hu-H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megelőz</a:t>
            </a:r>
            <a:r>
              <a:rPr lang="hu-HU" sz="2000" dirty="0"/>
              <a:t>i a sérülést és az egészségkárosodást, kielégíti a rá vonatkozó jogszabályi és a szervezet által vállalat egyéb követelményeket, és gondoskodik a </a:t>
            </a:r>
            <a:r>
              <a:rPr lang="hu-H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folyamatos</a:t>
            </a:r>
            <a:r>
              <a:rPr lang="hu-HU" sz="2000" dirty="0"/>
              <a:t> </a:t>
            </a:r>
            <a:r>
              <a:rPr lang="hu-H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fejlesztés</a:t>
            </a:r>
            <a:r>
              <a:rPr lang="hu-HU" sz="2000" dirty="0"/>
              <a:t>ről 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dirty="0"/>
              <a:t>A célok kitűzésekor figyelembe kell venni</a:t>
            </a:r>
          </a:p>
          <a:p>
            <a:pPr marL="822960" lvl="2" indent="-192024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dirty="0"/>
              <a:t>Jogszabályi és a szervezet által vállalt egyéb követelményeket</a:t>
            </a:r>
          </a:p>
          <a:p>
            <a:pPr marL="822960" lvl="2" indent="-192024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dirty="0"/>
              <a:t>MEB kockázatokat</a:t>
            </a:r>
          </a:p>
          <a:p>
            <a:pPr marL="822960" lvl="2" indent="-192024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dirty="0"/>
              <a:t>Lehetséges műszaki változatokat</a:t>
            </a:r>
          </a:p>
          <a:p>
            <a:pPr marL="822960" lvl="2" indent="-192024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dirty="0"/>
              <a:t>Pénzügyi, működési és üzleti követelményeket</a:t>
            </a:r>
          </a:p>
          <a:p>
            <a:pPr marL="822960" lvl="2" indent="-192024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dirty="0"/>
              <a:t>Érdekelt felek véleményét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endParaRPr lang="hu-HU" sz="1800" dirty="0"/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C22FD0DB-4AA4-45EC-AA99-5AE7FEF670D3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14519449-1C9C-48E3-B91D-3B819C9C339E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128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2A38D3F-4FFB-4EBB-8949-C66A8987C2E0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483DF3-BEF3-4782-BC99-00EE60892BA8}" type="slidenum">
              <a:rPr lang="hu-HU"/>
              <a:pPr>
                <a:defRPr/>
              </a:pPr>
              <a:t>129</a:t>
            </a:fld>
            <a:endParaRPr lang="hu-HU"/>
          </a:p>
        </p:txBody>
      </p:sp>
      <p:sp>
        <p:nvSpPr>
          <p:cNvPr id="556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357188"/>
            <a:ext cx="8229600" cy="823912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Tervezés IV.</a:t>
            </a:r>
          </a:p>
        </p:txBody>
      </p:sp>
      <p:sp>
        <p:nvSpPr>
          <p:cNvPr id="138245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371600"/>
            <a:ext cx="8443912" cy="47244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800" smtClean="0"/>
              <a:t>A szervezet hozzon létre, vezessen be és tartson fenn programokat céljainak eléréséhez. Ezek legalább a következőket tartalmazzák:</a:t>
            </a:r>
          </a:p>
          <a:p>
            <a:pPr marL="639763" lvl="1" eaLnBrk="1" hangingPunct="1"/>
            <a:r>
              <a:rPr lang="hu-HU" sz="2400" smtClean="0"/>
              <a:t>A célok eléréséhez a felelősségi és hatáskörök meghatározását a szervezet érintett tevékenységeihez és szintjeihez</a:t>
            </a:r>
          </a:p>
          <a:p>
            <a:pPr marL="639763" lvl="1" eaLnBrk="1" hangingPunct="1"/>
            <a:r>
              <a:rPr lang="hu-HU" sz="2400" smtClean="0"/>
              <a:t>Azokat az eszközöket és időbeli kereteket, amelyekkel ezeket el kell érni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800" smtClean="0"/>
              <a:t>A programokat rendszeres és tervezett időközönként át kell vizsgálni és ha szükséges, megfelelően ki kell egészíteni, hogy biztosítsák a célok elérését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ADE5704C-425D-466F-915C-1A3C81E07630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66E6D4DF-4E4E-47E3-86CE-8CE1F38268A1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129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38249" name="Picture 4" descr="MMj0356589000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516563"/>
            <a:ext cx="1439863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1E1130E-5B1C-4D32-B632-53E9649C00E1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D8EAF7-2996-43EF-B652-D6E1DA20D77C}" type="slidenum">
              <a:rPr lang="hu-HU"/>
              <a:pPr>
                <a:defRPr/>
              </a:pPr>
              <a:t>13</a:t>
            </a:fld>
            <a:endParaRPr lang="hu-HU"/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796212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Egy lehetséges megoldás</a:t>
            </a:r>
            <a:endParaRPr lang="en-GB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371600"/>
            <a:ext cx="8370887" cy="472440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/>
              <a:t>Nem a termék végellenőrzésén keresztül győződik meg a megfelelőségről, hanem gyártásközi ellenőrzések sorozatán keresztül biztosítja a hibák felfedését.</a:t>
            </a:r>
          </a:p>
          <a:p>
            <a:pPr marL="320040" indent="-32004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/>
              <a:t>Felfedett hiba – Stop!</a:t>
            </a:r>
          </a:p>
          <a:p>
            <a:pPr marL="320040" indent="-32004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/>
              <a:t>Hiba ok könnyen azonosítható. Csak abban a fázisban keletkezhetett, amelyikben felfedték!</a:t>
            </a:r>
          </a:p>
          <a:p>
            <a:pPr marL="320040" indent="-32004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Belső szolgáltató és vevő!</a:t>
            </a:r>
            <a:endParaRPr lang="en-GB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14D05188-34F1-4C4F-A211-F4715C4B98FE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231CF425-3281-4F2E-8071-2A742A031FE9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13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3800" name="Picture 4" descr="MCBD06552_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300538"/>
            <a:ext cx="2555875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42289D-08BD-4277-8AB7-4C256AE06D25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D9395-90E4-4DC1-BDC0-5FDE9B1150CF}" type="slidenum">
              <a:rPr lang="hu-HU"/>
              <a:pPr>
                <a:defRPr/>
              </a:pPr>
              <a:t>130</a:t>
            </a:fld>
            <a:endParaRPr lang="hu-HU"/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0"/>
            <a:ext cx="7772400" cy="11430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projektek tartalmi folyamata</a:t>
            </a:r>
          </a:p>
        </p:txBody>
      </p:sp>
      <p:graphicFrame>
        <p:nvGraphicFramePr>
          <p:cNvPr id="200707" name="Group 3"/>
          <p:cNvGraphicFramePr>
            <a:graphicFrameLocks noGrp="1"/>
          </p:cNvGraphicFramePr>
          <p:nvPr>
            <p:ph type="tbl" idx="1"/>
          </p:nvPr>
        </p:nvGraphicFramePr>
        <p:xfrm>
          <a:off x="838200" y="1524000"/>
          <a:ext cx="3200400" cy="4870450"/>
        </p:xfrm>
        <a:graphic>
          <a:graphicData uri="http://schemas.openxmlformats.org/drawingml/2006/table">
            <a:tbl>
              <a:tblPr/>
              <a:tblGrid>
                <a:gridCol w="3200400"/>
              </a:tblGrid>
              <a:tr h="527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 A projekt team tagjainak felkérése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7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 A projekt team tagjainak megbízása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7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 A projekt jövőképének megalkotása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4. A projekt menedzsment kialakítása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2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5. A projekttagok feladatainak és felelősségének meghatározása, rögzítése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6. Helyzet értékelés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7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7. Elérendő célok, részcélok pontosítása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2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8. Tartalmi definíciók, főcélok, részcélok, minőségcélok meghatározása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Dátum helye 5"/>
          <p:cNvSpPr txBox="1">
            <a:spLocks noGrp="1"/>
          </p:cNvSpPr>
          <p:nvPr/>
        </p:nvSpPr>
        <p:spPr>
          <a:xfrm>
            <a:off x="30480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C34DE4B5-4C00-44B0-8CA0-29F362B0656A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75438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E1132098-A715-471C-958F-2D14300B4629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130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graphicFrame>
        <p:nvGraphicFramePr>
          <p:cNvPr id="200727" name="Group 23"/>
          <p:cNvGraphicFramePr>
            <a:graphicFrameLocks noGrp="1"/>
          </p:cNvGraphicFramePr>
          <p:nvPr/>
        </p:nvGraphicFramePr>
        <p:xfrm>
          <a:off x="4038600" y="1524000"/>
          <a:ext cx="2819400" cy="4870450"/>
        </p:xfrm>
        <a:graphic>
          <a:graphicData uri="http://schemas.openxmlformats.org/drawingml/2006/table">
            <a:tbl>
              <a:tblPr/>
              <a:tblGrid>
                <a:gridCol w="28194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9. Projekt input teljes körű meghatározása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9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10. Projekt minőségindikátorok meghatározása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11. Alkalmazható technikák és módszerek számbavétele, értékelése, elemzése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12. Akciók tartalmi tervezése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9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13. Akciók minőségindikátorainak meghatározása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14. Akciók kivitelezési tervének elkészítése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15. Változás menedzselés megtervezése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16. Változás menedzselési akciók végrehajtása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00747" name="Group 43"/>
          <p:cNvGraphicFramePr>
            <a:graphicFrameLocks noGrp="1"/>
          </p:cNvGraphicFramePr>
          <p:nvPr/>
        </p:nvGraphicFramePr>
        <p:xfrm>
          <a:off x="6858000" y="1524000"/>
          <a:ext cx="2057400" cy="4870450"/>
        </p:xfrm>
        <a:graphic>
          <a:graphicData uri="http://schemas.openxmlformats.org/drawingml/2006/table">
            <a:tbl>
              <a:tblPr/>
              <a:tblGrid>
                <a:gridCol w="2057400"/>
              </a:tblGrid>
              <a:tr h="957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17. Akciók ellenőrzése, értékelése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18. Projekt ellenőrzése, értékelése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19. A változás mérése, értékelése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20. A változást követő helyzet felmérése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2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21. A projekt folytatása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" presetID="23" presetClass="entr" presetSubtype="3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23" presetClass="entr" presetSubtype="3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0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0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0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0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991ADAA-E19D-443E-ABF1-314CF7352503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23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9CFB3F-8BA4-4402-86A1-DF3F488DAE9B}" type="slidenum">
              <a:rPr lang="hu-HU"/>
              <a:pPr>
                <a:defRPr/>
              </a:pPr>
              <a:t>131</a:t>
            </a:fld>
            <a:endParaRPr lang="hu-HU"/>
          </a:p>
        </p:txBody>
      </p:sp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7620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28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Az első szakasz-projekt célstruktúrája</a:t>
            </a:r>
          </a:p>
        </p:txBody>
      </p:sp>
      <p:sp>
        <p:nvSpPr>
          <p:cNvPr id="19" name="Dátum helye 18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10027219-2B31-4072-8EAD-5F370C50A9C5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1" name="Élőláb helye 20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20" name="Dia számának helye 19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85C01B1B-FD5E-49B9-919C-1C010716F098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131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40296" name="Text Box 3"/>
          <p:cNvSpPr txBox="1">
            <a:spLocks noChangeArrowheads="1"/>
          </p:cNvSpPr>
          <p:nvPr/>
        </p:nvSpPr>
        <p:spPr bwMode="auto">
          <a:xfrm>
            <a:off x="2362200" y="5105400"/>
            <a:ext cx="44958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>
                <a:latin typeface="Tahoma" pitchFamily="34" charset="0"/>
              </a:rPr>
              <a:t>Fogyatékkal élők bevonása foglalkoztatásukkal</a:t>
            </a:r>
          </a:p>
        </p:txBody>
      </p:sp>
      <p:sp>
        <p:nvSpPr>
          <p:cNvPr id="140297" name="Text Box 4"/>
          <p:cNvSpPr txBox="1">
            <a:spLocks noChangeArrowheads="1"/>
          </p:cNvSpPr>
          <p:nvPr/>
        </p:nvSpPr>
        <p:spPr bwMode="auto">
          <a:xfrm>
            <a:off x="4419600" y="4343400"/>
            <a:ext cx="4038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>
                <a:latin typeface="Tahoma" pitchFamily="34" charset="0"/>
              </a:rPr>
              <a:t>Kutatás, fejlesztés, tervezés</a:t>
            </a:r>
          </a:p>
        </p:txBody>
      </p:sp>
      <p:sp>
        <p:nvSpPr>
          <p:cNvPr id="140298" name="Text Box 5"/>
          <p:cNvSpPr txBox="1">
            <a:spLocks noChangeArrowheads="1"/>
          </p:cNvSpPr>
          <p:nvPr/>
        </p:nvSpPr>
        <p:spPr bwMode="auto">
          <a:xfrm>
            <a:off x="533400" y="4343400"/>
            <a:ext cx="35052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>
                <a:latin typeface="Tahoma" pitchFamily="34" charset="0"/>
              </a:rPr>
              <a:t>Szakember képzés</a:t>
            </a:r>
          </a:p>
        </p:txBody>
      </p:sp>
      <p:sp>
        <p:nvSpPr>
          <p:cNvPr id="140299" name="Text Box 6"/>
          <p:cNvSpPr txBox="1">
            <a:spLocks noChangeArrowheads="1"/>
          </p:cNvSpPr>
          <p:nvPr/>
        </p:nvSpPr>
        <p:spPr bwMode="auto">
          <a:xfrm>
            <a:off x="533400" y="3124200"/>
            <a:ext cx="77724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>
                <a:latin typeface="Tahoma" pitchFamily="34" charset="0"/>
              </a:rPr>
              <a:t>Akadálymentesítést szolgáló  üzletág megteremtése, új munkahelyek teremtése</a:t>
            </a:r>
          </a:p>
        </p:txBody>
      </p:sp>
      <p:sp>
        <p:nvSpPr>
          <p:cNvPr id="140300" name="Line 7"/>
          <p:cNvSpPr>
            <a:spLocks noChangeShapeType="1"/>
          </p:cNvSpPr>
          <p:nvPr/>
        </p:nvSpPr>
        <p:spPr bwMode="auto">
          <a:xfrm flipH="1" flipV="1">
            <a:off x="2133600" y="4876800"/>
            <a:ext cx="2362200" cy="2286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0301" name="Line 8"/>
          <p:cNvSpPr>
            <a:spLocks noChangeShapeType="1"/>
          </p:cNvSpPr>
          <p:nvPr/>
        </p:nvSpPr>
        <p:spPr bwMode="auto">
          <a:xfrm flipV="1">
            <a:off x="4419600" y="4876800"/>
            <a:ext cx="2209800" cy="2286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0302" name="Line 9"/>
          <p:cNvSpPr>
            <a:spLocks noChangeShapeType="1"/>
          </p:cNvSpPr>
          <p:nvPr/>
        </p:nvSpPr>
        <p:spPr bwMode="auto">
          <a:xfrm flipV="1">
            <a:off x="2133600" y="3962400"/>
            <a:ext cx="1981200" cy="3810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0303" name="Line 10"/>
          <p:cNvSpPr>
            <a:spLocks noChangeShapeType="1"/>
          </p:cNvSpPr>
          <p:nvPr/>
        </p:nvSpPr>
        <p:spPr bwMode="auto">
          <a:xfrm flipH="1" flipV="1">
            <a:off x="4572000" y="3962400"/>
            <a:ext cx="2057400" cy="3810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201739" name="Text Box 11"/>
          <p:cNvSpPr txBox="1">
            <a:spLocks noChangeArrowheads="1"/>
          </p:cNvSpPr>
          <p:nvPr/>
        </p:nvSpPr>
        <p:spPr bwMode="auto">
          <a:xfrm>
            <a:off x="838200" y="2286000"/>
            <a:ext cx="3429000" cy="466725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400" b="1" dirty="0">
                <a:solidFill>
                  <a:srgbClr val="FF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D3E9FF"/>
                    </a:outerShdw>
                  </a:cont>
                  <a:cont type="tree" name="">
                    <a:effect ref="fillLine"/>
                    <a:outerShdw dist="38100" dir="2700000" algn="tl">
                      <a:srgbClr val="718599"/>
                    </a:outerShdw>
                  </a:cont>
                  <a:effect ref="fillLine"/>
                </a:effectDag>
                <a:latin typeface="Times New Roman" pitchFamily="18" charset="0"/>
              </a:rPr>
              <a:t>Akadálymentesítés</a:t>
            </a:r>
          </a:p>
        </p:txBody>
      </p:sp>
      <p:sp>
        <p:nvSpPr>
          <p:cNvPr id="140305" name="Line 12"/>
          <p:cNvSpPr>
            <a:spLocks noChangeShapeType="1"/>
          </p:cNvSpPr>
          <p:nvPr/>
        </p:nvSpPr>
        <p:spPr bwMode="auto">
          <a:xfrm flipH="1" flipV="1">
            <a:off x="2438400" y="2819400"/>
            <a:ext cx="1981200" cy="3048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0306" name="Text Box 13"/>
          <p:cNvSpPr txBox="1">
            <a:spLocks noChangeArrowheads="1"/>
          </p:cNvSpPr>
          <p:nvPr/>
        </p:nvSpPr>
        <p:spPr bwMode="auto">
          <a:xfrm>
            <a:off x="609600" y="1600200"/>
            <a:ext cx="762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hu-HU" sz="2400">
              <a:latin typeface="Tahoma" pitchFamily="34" charset="0"/>
            </a:endParaRPr>
          </a:p>
        </p:txBody>
      </p:sp>
      <p:sp>
        <p:nvSpPr>
          <p:cNvPr id="140307" name="Text Box 14"/>
          <p:cNvSpPr txBox="1">
            <a:spLocks noChangeArrowheads="1"/>
          </p:cNvSpPr>
          <p:nvPr/>
        </p:nvSpPr>
        <p:spPr bwMode="auto">
          <a:xfrm>
            <a:off x="304800" y="1143000"/>
            <a:ext cx="84582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>
                <a:latin typeface="Tahoma" pitchFamily="34" charset="0"/>
              </a:rPr>
              <a:t>A megváltozott munkaképességű, fogyatékossággal élő potenciális munkavállalók  munkavilágába való integrálása</a:t>
            </a:r>
            <a:endParaRPr lang="hu-HU" sz="3600">
              <a:latin typeface="Tahoma" pitchFamily="34" charset="0"/>
            </a:endParaRPr>
          </a:p>
        </p:txBody>
      </p:sp>
      <p:sp>
        <p:nvSpPr>
          <p:cNvPr id="140308" name="Line 15"/>
          <p:cNvSpPr>
            <a:spLocks noChangeShapeType="1"/>
          </p:cNvSpPr>
          <p:nvPr/>
        </p:nvSpPr>
        <p:spPr bwMode="auto">
          <a:xfrm flipV="1">
            <a:off x="2438400" y="1981200"/>
            <a:ext cx="2057400" cy="3048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0309" name="Text Box 16"/>
          <p:cNvSpPr txBox="1">
            <a:spLocks noChangeArrowheads="1"/>
          </p:cNvSpPr>
          <p:nvPr/>
        </p:nvSpPr>
        <p:spPr bwMode="auto">
          <a:xfrm>
            <a:off x="4876800" y="2286000"/>
            <a:ext cx="39624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>
                <a:latin typeface="Tahoma" pitchFamily="34" charset="0"/>
              </a:rPr>
              <a:t>Új munkahelyek teremtése </a:t>
            </a:r>
          </a:p>
        </p:txBody>
      </p:sp>
      <p:sp>
        <p:nvSpPr>
          <p:cNvPr id="140310" name="Line 17"/>
          <p:cNvSpPr>
            <a:spLocks noChangeShapeType="1"/>
          </p:cNvSpPr>
          <p:nvPr/>
        </p:nvSpPr>
        <p:spPr bwMode="auto">
          <a:xfrm flipV="1">
            <a:off x="4419600" y="2819400"/>
            <a:ext cx="2438400" cy="3048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0311" name="Line 18"/>
          <p:cNvSpPr>
            <a:spLocks noChangeShapeType="1"/>
          </p:cNvSpPr>
          <p:nvPr/>
        </p:nvSpPr>
        <p:spPr bwMode="auto">
          <a:xfrm flipH="1" flipV="1">
            <a:off x="4572000" y="1981200"/>
            <a:ext cx="2209800" cy="3048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1ADF500-C667-4647-8658-1E66E912AEAC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CA3FB4-9E76-42A5-A56C-433F411D0768}" type="slidenum">
              <a:rPr lang="hu-HU"/>
              <a:pPr>
                <a:defRPr/>
              </a:pPr>
              <a:t>132</a:t>
            </a:fld>
            <a:endParaRPr lang="hu-HU"/>
          </a:p>
        </p:txBody>
      </p:sp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9906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Első szakasz-projekt SWOT diagramja</a:t>
            </a:r>
          </a:p>
        </p:txBody>
      </p:sp>
      <p:graphicFrame>
        <p:nvGraphicFramePr>
          <p:cNvPr id="203779" name="Group 3"/>
          <p:cNvGraphicFramePr>
            <a:graphicFrameLocks noGrp="1"/>
          </p:cNvGraphicFramePr>
          <p:nvPr>
            <p:ph type="tbl" idx="1"/>
          </p:nvPr>
        </p:nvGraphicFramePr>
        <p:xfrm>
          <a:off x="304800" y="1219200"/>
          <a:ext cx="8229600" cy="5221288"/>
        </p:xfrm>
        <a:graphic>
          <a:graphicData uri="http://schemas.openxmlformats.org/drawingml/2006/table">
            <a:tbl>
              <a:tblPr/>
              <a:tblGrid>
                <a:gridCol w="3886200"/>
                <a:gridCol w="4343400"/>
              </a:tblGrid>
              <a:tr h="5334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Erősségek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Gyengeségek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hu-H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Kistérségi Fejlesztési Terv megléte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hu-H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Erős, szervezet civil szervezeti struktúra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hu-H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Kistérségi együttműködési tapasztalatok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hu-H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Minőséget  előállító szakosodott intézmények megléte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hu-H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Dunaújvárosi Főiskola új képzések iránti érzékenysége, fogékonysága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hu-H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 probléma fontosságát felismerő vállalkozások (Dunaferr Rt., Ferropent Kft, stb.)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hu-H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hu-H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Nincs Kistérségi foglalkoztatáspolitika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 komplex rehabilitáció folyamatának nincs kistérségi gazdája, felelőse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Megbízhatatlan, pontatlan statisztikák, becslések alapján tervezünk (20-30-szoros szorzók!!!)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Egészség és biztonságkultúra hiánya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Nincs akadálymentesítéssel kapcsolatos gyakorlat, ismeret a kistérségben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Passzív munkaadók (költségvetési szféra is!)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 munkavilágából való tartós kirekesztés hatása csökkenti a fogyatékossággal élők későbbi esélyeit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Dunaújváros és környéke drasztikusan változó gazdasági szerkezete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 fogyatékkal élők tapasztalatai, értékei kihasználatlanok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Lehetőségek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Veszélyek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16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hu-H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Országos Fogyatékosügyi Program végrehajtásának forrásbővítése (pályázati lehetőségek)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hu-H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EU foglalkoztatáspolitikai törekvései között ez a terület kiemelt  prioritású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hu-H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Joghézagok tartósan fennmaradnak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Az ország romló gazdasági helyzete miatt továbbra is hátrébb sorolódik a probléma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Dátum helye 3"/>
          <p:cNvSpPr txBox="1">
            <a:spLocks noGrp="1"/>
          </p:cNvSpPr>
          <p:nvPr/>
        </p:nvSpPr>
        <p:spPr>
          <a:xfrm>
            <a:off x="30480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589E4D73-880A-4EA2-9599-28C2F8209423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75438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8AD4DC3-EA33-4781-B3C6-7909C36BA16D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132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7B31A33-849D-4BA3-A430-5547C8DD5C82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5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9A023-E9A9-4109-9ED6-04122A66380B}" type="slidenum">
              <a:rPr lang="hu-HU"/>
              <a:pPr>
                <a:defRPr/>
              </a:pPr>
              <a:t>133</a:t>
            </a:fld>
            <a:endParaRPr lang="hu-HU"/>
          </a:p>
        </p:txBody>
      </p:sp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42938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Az első szakasz-projekt ok-fája</a:t>
            </a:r>
          </a:p>
        </p:txBody>
      </p:sp>
      <p:sp>
        <p:nvSpPr>
          <p:cNvPr id="55" name="Dátum helye 5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789FD36A-05F1-4845-824F-23B7EFDDB814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7" name="Élőláb helye 5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56" name="Dia számának helye 5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AC75DBB3-E09D-4DE6-9CDC-2DA4A6222E43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133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42344" name="Text Box 3"/>
          <p:cNvSpPr txBox="1">
            <a:spLocks noChangeArrowheads="1"/>
          </p:cNvSpPr>
          <p:nvPr/>
        </p:nvSpPr>
        <p:spPr bwMode="auto">
          <a:xfrm>
            <a:off x="609600" y="5562600"/>
            <a:ext cx="1600200" cy="649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solidFill>
                  <a:srgbClr val="CC0000"/>
                </a:solidFill>
                <a:latin typeface="Tahoma" pitchFamily="34" charset="0"/>
              </a:rPr>
              <a:t>Kevés a fogyatékossággal élő a munkavilágában</a:t>
            </a:r>
          </a:p>
        </p:txBody>
      </p:sp>
      <p:sp>
        <p:nvSpPr>
          <p:cNvPr id="142345" name="Text Box 4"/>
          <p:cNvSpPr txBox="1">
            <a:spLocks noChangeArrowheads="1"/>
          </p:cNvSpPr>
          <p:nvPr/>
        </p:nvSpPr>
        <p:spPr bwMode="auto">
          <a:xfrm>
            <a:off x="5029200" y="5486400"/>
            <a:ext cx="1752600" cy="649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solidFill>
                  <a:srgbClr val="CC0000"/>
                </a:solidFill>
                <a:latin typeface="Tahoma" pitchFamily="34" charset="0"/>
              </a:rPr>
              <a:t>Nincs akadálymentesítéssel kapcsolatos képzés </a:t>
            </a:r>
          </a:p>
        </p:txBody>
      </p:sp>
      <p:sp>
        <p:nvSpPr>
          <p:cNvPr id="142346" name="Text Box 5"/>
          <p:cNvSpPr txBox="1">
            <a:spLocks noChangeArrowheads="1"/>
          </p:cNvSpPr>
          <p:nvPr/>
        </p:nvSpPr>
        <p:spPr bwMode="auto">
          <a:xfrm>
            <a:off x="7162800" y="5486400"/>
            <a:ext cx="12954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solidFill>
                  <a:srgbClr val="CC0000"/>
                </a:solidFill>
                <a:latin typeface="Tahoma" pitchFamily="34" charset="0"/>
              </a:rPr>
              <a:t>Nincsenek szakemberek</a:t>
            </a:r>
          </a:p>
        </p:txBody>
      </p:sp>
      <p:sp>
        <p:nvSpPr>
          <p:cNvPr id="142347" name="Text Box 6"/>
          <p:cNvSpPr txBox="1">
            <a:spLocks noChangeArrowheads="1"/>
          </p:cNvSpPr>
          <p:nvPr/>
        </p:nvSpPr>
        <p:spPr bwMode="auto">
          <a:xfrm>
            <a:off x="6019800" y="4648200"/>
            <a:ext cx="15240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latin typeface="Tahoma" pitchFamily="34" charset="0"/>
              </a:rPr>
              <a:t>Akadályokkal teli környezet</a:t>
            </a:r>
          </a:p>
        </p:txBody>
      </p:sp>
      <p:sp>
        <p:nvSpPr>
          <p:cNvPr id="142348" name="Line 7"/>
          <p:cNvSpPr>
            <a:spLocks noChangeShapeType="1"/>
          </p:cNvSpPr>
          <p:nvPr/>
        </p:nvSpPr>
        <p:spPr bwMode="auto">
          <a:xfrm flipV="1">
            <a:off x="1524000" y="5334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49" name="Line 8"/>
          <p:cNvSpPr>
            <a:spLocks noChangeShapeType="1"/>
          </p:cNvSpPr>
          <p:nvPr/>
        </p:nvSpPr>
        <p:spPr bwMode="auto">
          <a:xfrm flipV="1">
            <a:off x="3352800" y="5334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50" name="Line 9"/>
          <p:cNvSpPr>
            <a:spLocks noChangeShapeType="1"/>
          </p:cNvSpPr>
          <p:nvPr/>
        </p:nvSpPr>
        <p:spPr bwMode="auto">
          <a:xfrm>
            <a:off x="1524000" y="53340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51" name="Line 10"/>
          <p:cNvSpPr>
            <a:spLocks noChangeShapeType="1"/>
          </p:cNvSpPr>
          <p:nvPr/>
        </p:nvSpPr>
        <p:spPr bwMode="auto">
          <a:xfrm flipH="1" flipV="1">
            <a:off x="2743200" y="5181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52" name="Line 11"/>
          <p:cNvSpPr>
            <a:spLocks noChangeShapeType="1"/>
          </p:cNvSpPr>
          <p:nvPr/>
        </p:nvSpPr>
        <p:spPr bwMode="auto">
          <a:xfrm flipV="1">
            <a:off x="5867400" y="5334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53" name="Line 12"/>
          <p:cNvSpPr>
            <a:spLocks noChangeShapeType="1"/>
          </p:cNvSpPr>
          <p:nvPr/>
        </p:nvSpPr>
        <p:spPr bwMode="auto">
          <a:xfrm>
            <a:off x="5867400" y="53340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54" name="Line 13"/>
          <p:cNvSpPr>
            <a:spLocks noChangeShapeType="1"/>
          </p:cNvSpPr>
          <p:nvPr/>
        </p:nvSpPr>
        <p:spPr bwMode="auto">
          <a:xfrm>
            <a:off x="7772400" y="5334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55" name="Line 14"/>
          <p:cNvSpPr>
            <a:spLocks noChangeShapeType="1"/>
          </p:cNvSpPr>
          <p:nvPr/>
        </p:nvSpPr>
        <p:spPr bwMode="auto">
          <a:xfrm flipV="1">
            <a:off x="6858000" y="5105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56" name="Text Box 15"/>
          <p:cNvSpPr txBox="1">
            <a:spLocks noChangeArrowheads="1"/>
          </p:cNvSpPr>
          <p:nvPr/>
        </p:nvSpPr>
        <p:spPr bwMode="auto">
          <a:xfrm>
            <a:off x="2057400" y="4724400"/>
            <a:ext cx="16002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latin typeface="Tahoma" pitchFamily="34" charset="0"/>
              </a:rPr>
              <a:t>Akadályokkal teli munkahelyek</a:t>
            </a:r>
          </a:p>
        </p:txBody>
      </p:sp>
      <p:sp>
        <p:nvSpPr>
          <p:cNvPr id="142357" name="Line 16"/>
          <p:cNvSpPr>
            <a:spLocks noChangeShapeType="1"/>
          </p:cNvSpPr>
          <p:nvPr/>
        </p:nvSpPr>
        <p:spPr bwMode="auto">
          <a:xfrm flipV="1">
            <a:off x="2743200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58" name="Line 17"/>
          <p:cNvSpPr>
            <a:spLocks noChangeShapeType="1"/>
          </p:cNvSpPr>
          <p:nvPr/>
        </p:nvSpPr>
        <p:spPr bwMode="auto">
          <a:xfrm flipV="1">
            <a:off x="6781800" y="4495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59" name="Line 18"/>
          <p:cNvSpPr>
            <a:spLocks noChangeShapeType="1"/>
          </p:cNvSpPr>
          <p:nvPr/>
        </p:nvSpPr>
        <p:spPr bwMode="auto">
          <a:xfrm flipV="1">
            <a:off x="2743200" y="44958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60" name="Text Box 19"/>
          <p:cNvSpPr txBox="1">
            <a:spLocks noChangeArrowheads="1"/>
          </p:cNvSpPr>
          <p:nvPr/>
        </p:nvSpPr>
        <p:spPr bwMode="auto">
          <a:xfrm>
            <a:off x="6096000" y="3962400"/>
            <a:ext cx="1981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hu-HU" sz="1200">
              <a:latin typeface="Tahoma" pitchFamily="34" charset="0"/>
            </a:endParaRPr>
          </a:p>
        </p:txBody>
      </p:sp>
      <p:sp>
        <p:nvSpPr>
          <p:cNvPr id="154644" name="Text Box 20"/>
          <p:cNvSpPr txBox="1">
            <a:spLocks noChangeArrowheads="1"/>
          </p:cNvSpPr>
          <p:nvPr/>
        </p:nvSpPr>
        <p:spPr bwMode="auto">
          <a:xfrm>
            <a:off x="1447800" y="3581400"/>
            <a:ext cx="640080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2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 kistérségben nincs jelen az akadálymentesítéssel kapcsolatos tevékenység </a:t>
            </a:r>
          </a:p>
        </p:txBody>
      </p:sp>
      <p:sp>
        <p:nvSpPr>
          <p:cNvPr id="142362" name="Line 21"/>
          <p:cNvSpPr>
            <a:spLocks noChangeShapeType="1"/>
          </p:cNvSpPr>
          <p:nvPr/>
        </p:nvSpPr>
        <p:spPr bwMode="auto">
          <a:xfrm flipV="1">
            <a:off x="4648200" y="3886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63" name="Line 22"/>
          <p:cNvSpPr>
            <a:spLocks noChangeShapeType="1"/>
          </p:cNvSpPr>
          <p:nvPr/>
        </p:nvSpPr>
        <p:spPr bwMode="auto">
          <a:xfrm flipV="1">
            <a:off x="46482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54647" name="Text Box 23"/>
          <p:cNvSpPr txBox="1">
            <a:spLocks noChangeArrowheads="1"/>
          </p:cNvSpPr>
          <p:nvPr/>
        </p:nvSpPr>
        <p:spPr bwMode="auto">
          <a:xfrm>
            <a:off x="381000" y="762000"/>
            <a:ext cx="8458200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 megváltozott munkaképességű, fogyatékossággal élő potenciális munkavállalók tartósan a munkavilágán kívül rekednek</a:t>
            </a:r>
          </a:p>
        </p:txBody>
      </p:sp>
      <p:sp>
        <p:nvSpPr>
          <p:cNvPr id="142365" name="Line 24"/>
          <p:cNvSpPr>
            <a:spLocks noChangeShapeType="1"/>
          </p:cNvSpPr>
          <p:nvPr/>
        </p:nvSpPr>
        <p:spPr bwMode="auto">
          <a:xfrm flipH="1">
            <a:off x="2667000" y="3276600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66" name="Text Box 25"/>
          <p:cNvSpPr txBox="1">
            <a:spLocks noChangeArrowheads="1"/>
          </p:cNvSpPr>
          <p:nvPr/>
        </p:nvSpPr>
        <p:spPr bwMode="auto">
          <a:xfrm>
            <a:off x="685800" y="2133600"/>
            <a:ext cx="198120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latin typeface="Tahoma" pitchFamily="34" charset="0"/>
              </a:rPr>
              <a:t>Munkabér helyett segély</a:t>
            </a:r>
          </a:p>
        </p:txBody>
      </p:sp>
      <p:sp>
        <p:nvSpPr>
          <p:cNvPr id="142367" name="Line 26"/>
          <p:cNvSpPr>
            <a:spLocks noChangeShapeType="1"/>
          </p:cNvSpPr>
          <p:nvPr/>
        </p:nvSpPr>
        <p:spPr bwMode="auto">
          <a:xfrm flipV="1">
            <a:off x="1600200" y="2438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68" name="Text Box 27"/>
          <p:cNvSpPr txBox="1">
            <a:spLocks noChangeArrowheads="1"/>
          </p:cNvSpPr>
          <p:nvPr/>
        </p:nvSpPr>
        <p:spPr bwMode="auto">
          <a:xfrm>
            <a:off x="2819400" y="2133600"/>
            <a:ext cx="20574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latin typeface="Tahoma" pitchFamily="34" charset="0"/>
              </a:rPr>
              <a:t>Egészségügyi, érzelmi rehabilitálatlanság</a:t>
            </a:r>
          </a:p>
        </p:txBody>
      </p:sp>
      <p:sp>
        <p:nvSpPr>
          <p:cNvPr id="142369" name="Line 28"/>
          <p:cNvSpPr>
            <a:spLocks noChangeShapeType="1"/>
          </p:cNvSpPr>
          <p:nvPr/>
        </p:nvSpPr>
        <p:spPr bwMode="auto">
          <a:xfrm flipV="1">
            <a:off x="3810000" y="2590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70" name="Text Box 29"/>
          <p:cNvSpPr txBox="1">
            <a:spLocks noChangeArrowheads="1"/>
          </p:cNvSpPr>
          <p:nvPr/>
        </p:nvSpPr>
        <p:spPr bwMode="auto">
          <a:xfrm>
            <a:off x="1295400" y="1371600"/>
            <a:ext cx="2895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latin typeface="Tahoma" pitchFamily="34" charset="0"/>
              </a:rPr>
              <a:t>Csökkenő esély a munkavilágába való visszatérésre</a:t>
            </a:r>
          </a:p>
        </p:txBody>
      </p:sp>
      <p:sp>
        <p:nvSpPr>
          <p:cNvPr id="142371" name="Line 30"/>
          <p:cNvSpPr>
            <a:spLocks noChangeShapeType="1"/>
          </p:cNvSpPr>
          <p:nvPr/>
        </p:nvSpPr>
        <p:spPr bwMode="auto">
          <a:xfrm flipV="1">
            <a:off x="1600200" y="1981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72" name="Line 31"/>
          <p:cNvSpPr>
            <a:spLocks noChangeShapeType="1"/>
          </p:cNvSpPr>
          <p:nvPr/>
        </p:nvSpPr>
        <p:spPr bwMode="auto">
          <a:xfrm flipV="1">
            <a:off x="3810000" y="1981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73" name="Line 32"/>
          <p:cNvSpPr>
            <a:spLocks noChangeShapeType="1"/>
          </p:cNvSpPr>
          <p:nvPr/>
        </p:nvSpPr>
        <p:spPr bwMode="auto">
          <a:xfrm>
            <a:off x="1600200" y="19812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74" name="Line 33"/>
          <p:cNvSpPr>
            <a:spLocks noChangeShapeType="1"/>
          </p:cNvSpPr>
          <p:nvPr/>
        </p:nvSpPr>
        <p:spPr bwMode="auto">
          <a:xfrm flipV="1">
            <a:off x="2743200" y="1828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75" name="Text Box 34"/>
          <p:cNvSpPr txBox="1">
            <a:spLocks noChangeArrowheads="1"/>
          </p:cNvSpPr>
          <p:nvPr/>
        </p:nvSpPr>
        <p:spPr bwMode="auto">
          <a:xfrm>
            <a:off x="5029200" y="2133600"/>
            <a:ext cx="18288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latin typeface="Tahoma" pitchFamily="34" charset="0"/>
              </a:rPr>
              <a:t>Munkaadók közönyösek, passzívak</a:t>
            </a:r>
          </a:p>
        </p:txBody>
      </p:sp>
      <p:sp>
        <p:nvSpPr>
          <p:cNvPr id="142376" name="Text Box 35"/>
          <p:cNvSpPr txBox="1">
            <a:spLocks noChangeArrowheads="1"/>
          </p:cNvSpPr>
          <p:nvPr/>
        </p:nvSpPr>
        <p:spPr bwMode="auto">
          <a:xfrm>
            <a:off x="7086600" y="2133600"/>
            <a:ext cx="18288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latin typeface="Tahoma" pitchFamily="34" charset="0"/>
              </a:rPr>
              <a:t>Nincs gyakorlata az akadálymenetesítésnek</a:t>
            </a:r>
          </a:p>
        </p:txBody>
      </p:sp>
      <p:sp>
        <p:nvSpPr>
          <p:cNvPr id="142377" name="Line 36"/>
          <p:cNvSpPr>
            <a:spLocks noChangeShapeType="1"/>
          </p:cNvSpPr>
          <p:nvPr/>
        </p:nvSpPr>
        <p:spPr bwMode="auto">
          <a:xfrm flipH="1" flipV="1">
            <a:off x="6019800" y="2590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78" name="Line 37"/>
          <p:cNvSpPr>
            <a:spLocks noChangeShapeType="1"/>
          </p:cNvSpPr>
          <p:nvPr/>
        </p:nvSpPr>
        <p:spPr bwMode="auto">
          <a:xfrm flipV="1">
            <a:off x="7848600" y="2590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79" name="Line 38"/>
          <p:cNvSpPr>
            <a:spLocks noChangeShapeType="1"/>
          </p:cNvSpPr>
          <p:nvPr/>
        </p:nvSpPr>
        <p:spPr bwMode="auto">
          <a:xfrm flipV="1">
            <a:off x="6019800" y="1905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80" name="Line 39"/>
          <p:cNvSpPr>
            <a:spLocks noChangeShapeType="1"/>
          </p:cNvSpPr>
          <p:nvPr/>
        </p:nvSpPr>
        <p:spPr bwMode="auto">
          <a:xfrm flipV="1">
            <a:off x="7848600" y="1905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81" name="Line 40"/>
          <p:cNvSpPr>
            <a:spLocks noChangeShapeType="1"/>
          </p:cNvSpPr>
          <p:nvPr/>
        </p:nvSpPr>
        <p:spPr bwMode="auto">
          <a:xfrm>
            <a:off x="6019800" y="19050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82" name="Text Box 41"/>
          <p:cNvSpPr txBox="1">
            <a:spLocks noChangeArrowheads="1"/>
          </p:cNvSpPr>
          <p:nvPr/>
        </p:nvSpPr>
        <p:spPr bwMode="auto">
          <a:xfrm>
            <a:off x="5410200" y="1371600"/>
            <a:ext cx="304800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200">
                <a:latin typeface="Tahoma" pitchFamily="34" charset="0"/>
              </a:rPr>
              <a:t>A munkavilága nem készül a fogadásukra</a:t>
            </a:r>
          </a:p>
        </p:txBody>
      </p:sp>
      <p:sp>
        <p:nvSpPr>
          <p:cNvPr id="142383" name="Line 42"/>
          <p:cNvSpPr>
            <a:spLocks noChangeShapeType="1"/>
          </p:cNvSpPr>
          <p:nvPr/>
        </p:nvSpPr>
        <p:spPr bwMode="auto">
          <a:xfrm flipV="1">
            <a:off x="6934200" y="1600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84" name="Line 43"/>
          <p:cNvSpPr>
            <a:spLocks noChangeShapeType="1"/>
          </p:cNvSpPr>
          <p:nvPr/>
        </p:nvSpPr>
        <p:spPr bwMode="auto">
          <a:xfrm flipV="1">
            <a:off x="2743200" y="1219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85" name="Line 44"/>
          <p:cNvSpPr>
            <a:spLocks noChangeShapeType="1"/>
          </p:cNvSpPr>
          <p:nvPr/>
        </p:nvSpPr>
        <p:spPr bwMode="auto">
          <a:xfrm flipV="1">
            <a:off x="6934200" y="1219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86" name="Line 45"/>
          <p:cNvSpPr>
            <a:spLocks noChangeShapeType="1"/>
          </p:cNvSpPr>
          <p:nvPr/>
        </p:nvSpPr>
        <p:spPr bwMode="auto">
          <a:xfrm>
            <a:off x="2743200" y="1219200"/>
            <a:ext cx="419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87" name="Line 46"/>
          <p:cNvSpPr>
            <a:spLocks noChangeShapeType="1"/>
          </p:cNvSpPr>
          <p:nvPr/>
        </p:nvSpPr>
        <p:spPr bwMode="auto">
          <a:xfrm flipV="1">
            <a:off x="4800600" y="1066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88" name="AutoShape 47"/>
          <p:cNvSpPr>
            <a:spLocks noChangeArrowheads="1"/>
          </p:cNvSpPr>
          <p:nvPr/>
        </p:nvSpPr>
        <p:spPr bwMode="auto">
          <a:xfrm>
            <a:off x="304800" y="2438400"/>
            <a:ext cx="762000" cy="2895600"/>
          </a:xfrm>
          <a:prstGeom prst="upArrow">
            <a:avLst>
              <a:gd name="adj1" fmla="val 50000"/>
              <a:gd name="adj2" fmla="val 9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42389" name="Text Box 48"/>
          <p:cNvSpPr txBox="1">
            <a:spLocks noChangeArrowheads="1"/>
          </p:cNvSpPr>
          <p:nvPr/>
        </p:nvSpPr>
        <p:spPr bwMode="auto">
          <a:xfrm>
            <a:off x="228600" y="46482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>
                <a:latin typeface="Tahoma" pitchFamily="34" charset="0"/>
              </a:rPr>
              <a:t>Okok</a:t>
            </a:r>
          </a:p>
        </p:txBody>
      </p:sp>
      <p:sp>
        <p:nvSpPr>
          <p:cNvPr id="142390" name="Text Box 49"/>
          <p:cNvSpPr txBox="1">
            <a:spLocks noChangeArrowheads="1"/>
          </p:cNvSpPr>
          <p:nvPr/>
        </p:nvSpPr>
        <p:spPr bwMode="auto">
          <a:xfrm>
            <a:off x="0" y="25146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>
                <a:latin typeface="Tahoma" pitchFamily="34" charset="0"/>
              </a:rPr>
              <a:t>Okozatok</a:t>
            </a:r>
          </a:p>
        </p:txBody>
      </p:sp>
      <p:sp>
        <p:nvSpPr>
          <p:cNvPr id="142391" name="Text Box 50"/>
          <p:cNvSpPr txBox="1">
            <a:spLocks noChangeArrowheads="1"/>
          </p:cNvSpPr>
          <p:nvPr/>
        </p:nvSpPr>
        <p:spPr bwMode="auto">
          <a:xfrm>
            <a:off x="2362200" y="5486400"/>
            <a:ext cx="20574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solidFill>
                  <a:srgbClr val="CC0000"/>
                </a:solidFill>
                <a:latin typeface="Tahoma" pitchFamily="34" charset="0"/>
              </a:rPr>
              <a:t>Nincsenek jól hozzáférhető akadálymentesítési  termékek, gyártmányok, szolgáltatások</a:t>
            </a:r>
          </a:p>
        </p:txBody>
      </p:sp>
      <p:sp>
        <p:nvSpPr>
          <p:cNvPr id="142392" name="Text Box 51"/>
          <p:cNvSpPr txBox="1">
            <a:spLocks noChangeArrowheads="1"/>
          </p:cNvSpPr>
          <p:nvPr/>
        </p:nvSpPr>
        <p:spPr bwMode="auto">
          <a:xfrm>
            <a:off x="1828800" y="2743200"/>
            <a:ext cx="18288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latin typeface="Tahoma" pitchFamily="34" charset="0"/>
              </a:rPr>
              <a:t>Alkalmazkodóképesség gyenge</a:t>
            </a:r>
          </a:p>
        </p:txBody>
      </p:sp>
      <p:sp>
        <p:nvSpPr>
          <p:cNvPr id="142393" name="Line 52"/>
          <p:cNvSpPr>
            <a:spLocks noChangeShapeType="1"/>
          </p:cNvSpPr>
          <p:nvPr/>
        </p:nvSpPr>
        <p:spPr bwMode="auto">
          <a:xfrm>
            <a:off x="2667000" y="3200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94" name="Line 53"/>
          <p:cNvSpPr>
            <a:spLocks noChangeShapeType="1"/>
          </p:cNvSpPr>
          <p:nvPr/>
        </p:nvSpPr>
        <p:spPr bwMode="auto">
          <a:xfrm>
            <a:off x="1600200" y="2895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2395" name="Line 54"/>
          <p:cNvSpPr>
            <a:spLocks noChangeShapeType="1"/>
          </p:cNvSpPr>
          <p:nvPr/>
        </p:nvSpPr>
        <p:spPr bwMode="auto">
          <a:xfrm flipH="1">
            <a:off x="3657600" y="2895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A6B880-322B-4892-9F2C-F4116925946D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5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978DEB-3E58-4689-B4A0-A3005674E71B}" type="slidenum">
              <a:rPr lang="hu-HU"/>
              <a:pPr>
                <a:defRPr/>
              </a:pPr>
              <a:t>134</a:t>
            </a:fld>
            <a:endParaRPr lang="hu-HU"/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42938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Az első szakasz-projekt célfája</a:t>
            </a:r>
          </a:p>
        </p:txBody>
      </p:sp>
      <p:sp>
        <p:nvSpPr>
          <p:cNvPr id="55" name="Dátum helye 5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161EDB38-61F1-441D-A23E-1E54C182A2ED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7" name="Élőláb helye 5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56" name="Dia számának helye 5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B147FA6E-F649-409C-A242-B1D87416746F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134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43368" name="Text Box 3"/>
          <p:cNvSpPr txBox="1">
            <a:spLocks noChangeArrowheads="1"/>
          </p:cNvSpPr>
          <p:nvPr/>
        </p:nvSpPr>
        <p:spPr bwMode="auto">
          <a:xfrm>
            <a:off x="609600" y="5562600"/>
            <a:ext cx="1600200" cy="649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solidFill>
                  <a:srgbClr val="CC0000"/>
                </a:solidFill>
                <a:latin typeface="Tahoma" pitchFamily="34" charset="0"/>
              </a:rPr>
              <a:t>Fogyatékossággal élők bevonása foglalkoztatásukkal</a:t>
            </a:r>
          </a:p>
        </p:txBody>
      </p:sp>
      <p:sp>
        <p:nvSpPr>
          <p:cNvPr id="143369" name="Text Box 4"/>
          <p:cNvSpPr txBox="1">
            <a:spLocks noChangeArrowheads="1"/>
          </p:cNvSpPr>
          <p:nvPr/>
        </p:nvSpPr>
        <p:spPr bwMode="auto">
          <a:xfrm>
            <a:off x="5029200" y="5486400"/>
            <a:ext cx="1752600" cy="1014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solidFill>
                  <a:srgbClr val="CC0000"/>
                </a:solidFill>
                <a:latin typeface="Tahoma" pitchFamily="34" charset="0"/>
              </a:rPr>
              <a:t>Akadálymentesítéssel kapcsolatos képzés feltételrendszerének megteremtése a Főiskolán</a:t>
            </a:r>
          </a:p>
        </p:txBody>
      </p:sp>
      <p:sp>
        <p:nvSpPr>
          <p:cNvPr id="143370" name="Text Box 5"/>
          <p:cNvSpPr txBox="1">
            <a:spLocks noChangeArrowheads="1"/>
          </p:cNvSpPr>
          <p:nvPr/>
        </p:nvSpPr>
        <p:spPr bwMode="auto">
          <a:xfrm>
            <a:off x="7162800" y="5486400"/>
            <a:ext cx="12954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solidFill>
                  <a:srgbClr val="CC0000"/>
                </a:solidFill>
                <a:latin typeface="Tahoma" pitchFamily="34" charset="0"/>
              </a:rPr>
              <a:t>Szakemberek jelenléte</a:t>
            </a:r>
          </a:p>
        </p:txBody>
      </p:sp>
      <p:sp>
        <p:nvSpPr>
          <p:cNvPr id="143371" name="Text Box 6"/>
          <p:cNvSpPr txBox="1">
            <a:spLocks noChangeArrowheads="1"/>
          </p:cNvSpPr>
          <p:nvPr/>
        </p:nvSpPr>
        <p:spPr bwMode="auto">
          <a:xfrm>
            <a:off x="6019800" y="4648200"/>
            <a:ext cx="15240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latin typeface="Tahoma" pitchFamily="34" charset="0"/>
              </a:rPr>
              <a:t>Akadálymentesített környezet </a:t>
            </a:r>
          </a:p>
        </p:txBody>
      </p:sp>
      <p:sp>
        <p:nvSpPr>
          <p:cNvPr id="143372" name="Line 7"/>
          <p:cNvSpPr>
            <a:spLocks noChangeShapeType="1"/>
          </p:cNvSpPr>
          <p:nvPr/>
        </p:nvSpPr>
        <p:spPr bwMode="auto">
          <a:xfrm flipV="1">
            <a:off x="1524000" y="5334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373" name="Line 8"/>
          <p:cNvSpPr>
            <a:spLocks noChangeShapeType="1"/>
          </p:cNvSpPr>
          <p:nvPr/>
        </p:nvSpPr>
        <p:spPr bwMode="auto">
          <a:xfrm flipV="1">
            <a:off x="3352800" y="5334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374" name="Line 9"/>
          <p:cNvSpPr>
            <a:spLocks noChangeShapeType="1"/>
          </p:cNvSpPr>
          <p:nvPr/>
        </p:nvSpPr>
        <p:spPr bwMode="auto">
          <a:xfrm>
            <a:off x="1524000" y="53340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375" name="Line 10"/>
          <p:cNvSpPr>
            <a:spLocks noChangeShapeType="1"/>
          </p:cNvSpPr>
          <p:nvPr/>
        </p:nvSpPr>
        <p:spPr bwMode="auto">
          <a:xfrm flipH="1" flipV="1">
            <a:off x="2743200" y="5181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376" name="Line 11"/>
          <p:cNvSpPr>
            <a:spLocks noChangeShapeType="1"/>
          </p:cNvSpPr>
          <p:nvPr/>
        </p:nvSpPr>
        <p:spPr bwMode="auto">
          <a:xfrm flipV="1">
            <a:off x="5867400" y="5334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377" name="Line 12"/>
          <p:cNvSpPr>
            <a:spLocks noChangeShapeType="1"/>
          </p:cNvSpPr>
          <p:nvPr/>
        </p:nvSpPr>
        <p:spPr bwMode="auto">
          <a:xfrm>
            <a:off x="5867400" y="53340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378" name="Line 13"/>
          <p:cNvSpPr>
            <a:spLocks noChangeShapeType="1"/>
          </p:cNvSpPr>
          <p:nvPr/>
        </p:nvSpPr>
        <p:spPr bwMode="auto">
          <a:xfrm>
            <a:off x="7772400" y="5334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379" name="Line 14"/>
          <p:cNvSpPr>
            <a:spLocks noChangeShapeType="1"/>
          </p:cNvSpPr>
          <p:nvPr/>
        </p:nvSpPr>
        <p:spPr bwMode="auto">
          <a:xfrm flipV="1">
            <a:off x="6858000" y="5105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380" name="Text Box 15"/>
          <p:cNvSpPr txBox="1">
            <a:spLocks noChangeArrowheads="1"/>
          </p:cNvSpPr>
          <p:nvPr/>
        </p:nvSpPr>
        <p:spPr bwMode="auto">
          <a:xfrm>
            <a:off x="2057400" y="4724400"/>
            <a:ext cx="16002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latin typeface="Tahoma" pitchFamily="34" charset="0"/>
              </a:rPr>
              <a:t>Akadálymentesített munkahelyek</a:t>
            </a:r>
          </a:p>
        </p:txBody>
      </p:sp>
      <p:sp>
        <p:nvSpPr>
          <p:cNvPr id="143381" name="Line 16"/>
          <p:cNvSpPr>
            <a:spLocks noChangeShapeType="1"/>
          </p:cNvSpPr>
          <p:nvPr/>
        </p:nvSpPr>
        <p:spPr bwMode="auto">
          <a:xfrm flipV="1">
            <a:off x="2743200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382" name="Line 17"/>
          <p:cNvSpPr>
            <a:spLocks noChangeShapeType="1"/>
          </p:cNvSpPr>
          <p:nvPr/>
        </p:nvSpPr>
        <p:spPr bwMode="auto">
          <a:xfrm flipV="1">
            <a:off x="6781800" y="4495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383" name="Line 18"/>
          <p:cNvSpPr>
            <a:spLocks noChangeShapeType="1"/>
          </p:cNvSpPr>
          <p:nvPr/>
        </p:nvSpPr>
        <p:spPr bwMode="auto">
          <a:xfrm flipV="1">
            <a:off x="2743200" y="44958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384" name="Text Box 19"/>
          <p:cNvSpPr txBox="1">
            <a:spLocks noChangeArrowheads="1"/>
          </p:cNvSpPr>
          <p:nvPr/>
        </p:nvSpPr>
        <p:spPr bwMode="auto">
          <a:xfrm>
            <a:off x="6096000" y="3962400"/>
            <a:ext cx="1981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hu-HU" sz="1200">
              <a:latin typeface="Tahoma" pitchFamily="34" charset="0"/>
            </a:endParaRPr>
          </a:p>
        </p:txBody>
      </p:sp>
      <p:sp>
        <p:nvSpPr>
          <p:cNvPr id="155668" name="Text Box 20"/>
          <p:cNvSpPr txBox="1">
            <a:spLocks noChangeArrowheads="1"/>
          </p:cNvSpPr>
          <p:nvPr/>
        </p:nvSpPr>
        <p:spPr bwMode="auto">
          <a:xfrm>
            <a:off x="1447800" y="3581400"/>
            <a:ext cx="640080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2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Az akadálymentesítési üzletág megteremtése a kistérségben </a:t>
            </a:r>
          </a:p>
        </p:txBody>
      </p:sp>
      <p:sp>
        <p:nvSpPr>
          <p:cNvPr id="143386" name="Line 21"/>
          <p:cNvSpPr>
            <a:spLocks noChangeShapeType="1"/>
          </p:cNvSpPr>
          <p:nvPr/>
        </p:nvSpPr>
        <p:spPr bwMode="auto">
          <a:xfrm flipV="1">
            <a:off x="4648200" y="3886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387" name="Line 22"/>
          <p:cNvSpPr>
            <a:spLocks noChangeShapeType="1"/>
          </p:cNvSpPr>
          <p:nvPr/>
        </p:nvSpPr>
        <p:spPr bwMode="auto">
          <a:xfrm flipV="1">
            <a:off x="46482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55671" name="Text Box 23"/>
          <p:cNvSpPr txBox="1">
            <a:spLocks noChangeArrowheads="1"/>
          </p:cNvSpPr>
          <p:nvPr/>
        </p:nvSpPr>
        <p:spPr bwMode="auto">
          <a:xfrm>
            <a:off x="381000" y="762000"/>
            <a:ext cx="8458200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 megváltozott munkaképességű, fogyatékossággal élő potenciális munkavállalók  munkavilágába való integrálása</a:t>
            </a:r>
          </a:p>
        </p:txBody>
      </p:sp>
      <p:sp>
        <p:nvSpPr>
          <p:cNvPr id="143389" name="Line 24"/>
          <p:cNvSpPr>
            <a:spLocks noChangeShapeType="1"/>
          </p:cNvSpPr>
          <p:nvPr/>
        </p:nvSpPr>
        <p:spPr bwMode="auto">
          <a:xfrm flipH="1">
            <a:off x="2743200" y="3276600"/>
            <a:ext cx="510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390" name="Text Box 25"/>
          <p:cNvSpPr txBox="1">
            <a:spLocks noChangeArrowheads="1"/>
          </p:cNvSpPr>
          <p:nvPr/>
        </p:nvSpPr>
        <p:spPr bwMode="auto">
          <a:xfrm>
            <a:off x="533400" y="2133600"/>
            <a:ext cx="19812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latin typeface="Tahoma" pitchFamily="34" charset="0"/>
              </a:rPr>
              <a:t>Munkabér a megélhetés alapja</a:t>
            </a:r>
          </a:p>
        </p:txBody>
      </p:sp>
      <p:sp>
        <p:nvSpPr>
          <p:cNvPr id="143391" name="Line 26"/>
          <p:cNvSpPr>
            <a:spLocks noChangeShapeType="1"/>
          </p:cNvSpPr>
          <p:nvPr/>
        </p:nvSpPr>
        <p:spPr bwMode="auto">
          <a:xfrm flipV="1">
            <a:off x="1600200" y="2590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392" name="Text Box 27"/>
          <p:cNvSpPr txBox="1">
            <a:spLocks noChangeArrowheads="1"/>
          </p:cNvSpPr>
          <p:nvPr/>
        </p:nvSpPr>
        <p:spPr bwMode="auto">
          <a:xfrm>
            <a:off x="2590800" y="2133600"/>
            <a:ext cx="22860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latin typeface="Tahoma" pitchFamily="34" charset="0"/>
              </a:rPr>
              <a:t>Egészségügyi, érzelmi rehabilitáció feltételei javulnak</a:t>
            </a:r>
          </a:p>
        </p:txBody>
      </p:sp>
      <p:sp>
        <p:nvSpPr>
          <p:cNvPr id="143393" name="Line 28"/>
          <p:cNvSpPr>
            <a:spLocks noChangeShapeType="1"/>
          </p:cNvSpPr>
          <p:nvPr/>
        </p:nvSpPr>
        <p:spPr bwMode="auto">
          <a:xfrm flipV="1">
            <a:off x="3810000" y="2590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394" name="Text Box 29"/>
          <p:cNvSpPr txBox="1">
            <a:spLocks noChangeArrowheads="1"/>
          </p:cNvSpPr>
          <p:nvPr/>
        </p:nvSpPr>
        <p:spPr bwMode="auto">
          <a:xfrm>
            <a:off x="1295400" y="1371600"/>
            <a:ext cx="2895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latin typeface="Tahoma" pitchFamily="34" charset="0"/>
              </a:rPr>
              <a:t>Növekvő esély a munkavilágába való visszatérésre</a:t>
            </a:r>
          </a:p>
        </p:txBody>
      </p:sp>
      <p:sp>
        <p:nvSpPr>
          <p:cNvPr id="143395" name="Line 30"/>
          <p:cNvSpPr>
            <a:spLocks noChangeShapeType="1"/>
          </p:cNvSpPr>
          <p:nvPr/>
        </p:nvSpPr>
        <p:spPr bwMode="auto">
          <a:xfrm flipV="1">
            <a:off x="1600200" y="1981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396" name="Line 31"/>
          <p:cNvSpPr>
            <a:spLocks noChangeShapeType="1"/>
          </p:cNvSpPr>
          <p:nvPr/>
        </p:nvSpPr>
        <p:spPr bwMode="auto">
          <a:xfrm flipV="1">
            <a:off x="3810000" y="1981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397" name="Line 32"/>
          <p:cNvSpPr>
            <a:spLocks noChangeShapeType="1"/>
          </p:cNvSpPr>
          <p:nvPr/>
        </p:nvSpPr>
        <p:spPr bwMode="auto">
          <a:xfrm>
            <a:off x="1600200" y="19812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398" name="Line 33"/>
          <p:cNvSpPr>
            <a:spLocks noChangeShapeType="1"/>
          </p:cNvSpPr>
          <p:nvPr/>
        </p:nvSpPr>
        <p:spPr bwMode="auto">
          <a:xfrm flipV="1">
            <a:off x="2743200" y="1828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399" name="Text Box 34"/>
          <p:cNvSpPr txBox="1">
            <a:spLocks noChangeArrowheads="1"/>
          </p:cNvSpPr>
          <p:nvPr/>
        </p:nvSpPr>
        <p:spPr bwMode="auto">
          <a:xfrm>
            <a:off x="5029200" y="2133600"/>
            <a:ext cx="18288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latin typeface="Tahoma" pitchFamily="34" charset="0"/>
              </a:rPr>
              <a:t>Új munkahelyek, aktivizált munkaadók</a:t>
            </a:r>
          </a:p>
        </p:txBody>
      </p:sp>
      <p:sp>
        <p:nvSpPr>
          <p:cNvPr id="143400" name="Text Box 35"/>
          <p:cNvSpPr txBox="1">
            <a:spLocks noChangeArrowheads="1"/>
          </p:cNvSpPr>
          <p:nvPr/>
        </p:nvSpPr>
        <p:spPr bwMode="auto">
          <a:xfrm>
            <a:off x="7086600" y="2133600"/>
            <a:ext cx="18288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latin typeface="Tahoma" pitchFamily="34" charset="0"/>
              </a:rPr>
              <a:t>Akadálymentesítési referenciák, gyakorlat</a:t>
            </a:r>
          </a:p>
        </p:txBody>
      </p:sp>
      <p:sp>
        <p:nvSpPr>
          <p:cNvPr id="143401" name="Line 36"/>
          <p:cNvSpPr>
            <a:spLocks noChangeShapeType="1"/>
          </p:cNvSpPr>
          <p:nvPr/>
        </p:nvSpPr>
        <p:spPr bwMode="auto">
          <a:xfrm flipV="1">
            <a:off x="6019800" y="2590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402" name="Line 37"/>
          <p:cNvSpPr>
            <a:spLocks noChangeShapeType="1"/>
          </p:cNvSpPr>
          <p:nvPr/>
        </p:nvSpPr>
        <p:spPr bwMode="auto">
          <a:xfrm flipV="1">
            <a:off x="7848600" y="2590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403" name="Line 38"/>
          <p:cNvSpPr>
            <a:spLocks noChangeShapeType="1"/>
          </p:cNvSpPr>
          <p:nvPr/>
        </p:nvSpPr>
        <p:spPr bwMode="auto">
          <a:xfrm flipV="1">
            <a:off x="6019800" y="1905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404" name="Line 39"/>
          <p:cNvSpPr>
            <a:spLocks noChangeShapeType="1"/>
          </p:cNvSpPr>
          <p:nvPr/>
        </p:nvSpPr>
        <p:spPr bwMode="auto">
          <a:xfrm flipV="1">
            <a:off x="7848600" y="1905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405" name="Line 40"/>
          <p:cNvSpPr>
            <a:spLocks noChangeShapeType="1"/>
          </p:cNvSpPr>
          <p:nvPr/>
        </p:nvSpPr>
        <p:spPr bwMode="auto">
          <a:xfrm>
            <a:off x="6019800" y="19050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406" name="Text Box 41"/>
          <p:cNvSpPr txBox="1">
            <a:spLocks noChangeArrowheads="1"/>
          </p:cNvSpPr>
          <p:nvPr/>
        </p:nvSpPr>
        <p:spPr bwMode="auto">
          <a:xfrm>
            <a:off x="5410200" y="1371600"/>
            <a:ext cx="304800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200">
                <a:latin typeface="Tahoma" pitchFamily="34" charset="0"/>
              </a:rPr>
              <a:t>A munkavilága készül a fogadásukra</a:t>
            </a:r>
          </a:p>
        </p:txBody>
      </p:sp>
      <p:sp>
        <p:nvSpPr>
          <p:cNvPr id="143407" name="Line 42"/>
          <p:cNvSpPr>
            <a:spLocks noChangeShapeType="1"/>
          </p:cNvSpPr>
          <p:nvPr/>
        </p:nvSpPr>
        <p:spPr bwMode="auto">
          <a:xfrm flipV="1">
            <a:off x="6934200" y="1600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408" name="Line 43"/>
          <p:cNvSpPr>
            <a:spLocks noChangeShapeType="1"/>
          </p:cNvSpPr>
          <p:nvPr/>
        </p:nvSpPr>
        <p:spPr bwMode="auto">
          <a:xfrm flipV="1">
            <a:off x="2743200" y="1219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409" name="Line 44"/>
          <p:cNvSpPr>
            <a:spLocks noChangeShapeType="1"/>
          </p:cNvSpPr>
          <p:nvPr/>
        </p:nvSpPr>
        <p:spPr bwMode="auto">
          <a:xfrm flipV="1">
            <a:off x="6934200" y="1219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410" name="Line 45"/>
          <p:cNvSpPr>
            <a:spLocks noChangeShapeType="1"/>
          </p:cNvSpPr>
          <p:nvPr/>
        </p:nvSpPr>
        <p:spPr bwMode="auto">
          <a:xfrm>
            <a:off x="2743200" y="1219200"/>
            <a:ext cx="419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411" name="Line 46"/>
          <p:cNvSpPr>
            <a:spLocks noChangeShapeType="1"/>
          </p:cNvSpPr>
          <p:nvPr/>
        </p:nvSpPr>
        <p:spPr bwMode="auto">
          <a:xfrm flipV="1">
            <a:off x="4800600" y="1066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412" name="AutoShape 47"/>
          <p:cNvSpPr>
            <a:spLocks noChangeArrowheads="1"/>
          </p:cNvSpPr>
          <p:nvPr/>
        </p:nvSpPr>
        <p:spPr bwMode="auto">
          <a:xfrm>
            <a:off x="457200" y="2438400"/>
            <a:ext cx="762000" cy="2895600"/>
          </a:xfrm>
          <a:prstGeom prst="upArrow">
            <a:avLst>
              <a:gd name="adj1" fmla="val 50000"/>
              <a:gd name="adj2" fmla="val 9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43413" name="Text Box 48"/>
          <p:cNvSpPr txBox="1">
            <a:spLocks noChangeArrowheads="1"/>
          </p:cNvSpPr>
          <p:nvPr/>
        </p:nvSpPr>
        <p:spPr bwMode="auto">
          <a:xfrm>
            <a:off x="0" y="46482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>
                <a:latin typeface="Tahoma" pitchFamily="34" charset="0"/>
              </a:rPr>
              <a:t>Eszközök</a:t>
            </a:r>
          </a:p>
        </p:txBody>
      </p:sp>
      <p:sp>
        <p:nvSpPr>
          <p:cNvPr id="143414" name="Text Box 49"/>
          <p:cNvSpPr txBox="1">
            <a:spLocks noChangeArrowheads="1"/>
          </p:cNvSpPr>
          <p:nvPr/>
        </p:nvSpPr>
        <p:spPr bwMode="auto">
          <a:xfrm>
            <a:off x="0" y="2819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>
                <a:latin typeface="Tahoma" pitchFamily="34" charset="0"/>
              </a:rPr>
              <a:t>Végződések</a:t>
            </a:r>
          </a:p>
        </p:txBody>
      </p:sp>
      <p:sp>
        <p:nvSpPr>
          <p:cNvPr id="143415" name="Text Box 50"/>
          <p:cNvSpPr txBox="1">
            <a:spLocks noChangeArrowheads="1"/>
          </p:cNvSpPr>
          <p:nvPr/>
        </p:nvSpPr>
        <p:spPr bwMode="auto">
          <a:xfrm>
            <a:off x="2362200" y="5486400"/>
            <a:ext cx="20574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solidFill>
                  <a:srgbClr val="CC0000"/>
                </a:solidFill>
                <a:latin typeface="Tahoma" pitchFamily="34" charset="0"/>
              </a:rPr>
              <a:t>Akadálymentesítési  termékek, gyártmányok, szolgáltatások kutatása, fejlesztése, tervezése</a:t>
            </a:r>
          </a:p>
        </p:txBody>
      </p:sp>
      <p:sp>
        <p:nvSpPr>
          <p:cNvPr id="143416" name="Text Box 51"/>
          <p:cNvSpPr txBox="1">
            <a:spLocks noChangeArrowheads="1"/>
          </p:cNvSpPr>
          <p:nvPr/>
        </p:nvSpPr>
        <p:spPr bwMode="auto">
          <a:xfrm>
            <a:off x="1905000" y="2667000"/>
            <a:ext cx="16764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>
                <a:latin typeface="Tahoma" pitchFamily="34" charset="0"/>
              </a:rPr>
              <a:t>Piacképes képesség-, készség fejlesztés</a:t>
            </a:r>
          </a:p>
        </p:txBody>
      </p:sp>
      <p:sp>
        <p:nvSpPr>
          <p:cNvPr id="143417" name="Line 52"/>
          <p:cNvSpPr>
            <a:spLocks noChangeShapeType="1"/>
          </p:cNvSpPr>
          <p:nvPr/>
        </p:nvSpPr>
        <p:spPr bwMode="auto">
          <a:xfrm flipV="1">
            <a:off x="2743200" y="3124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418" name="Line 53"/>
          <p:cNvSpPr>
            <a:spLocks noChangeShapeType="1"/>
          </p:cNvSpPr>
          <p:nvPr/>
        </p:nvSpPr>
        <p:spPr bwMode="auto">
          <a:xfrm>
            <a:off x="1600200" y="2895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43419" name="Line 54"/>
          <p:cNvSpPr>
            <a:spLocks noChangeShapeType="1"/>
          </p:cNvSpPr>
          <p:nvPr/>
        </p:nvSpPr>
        <p:spPr bwMode="auto">
          <a:xfrm flipH="1">
            <a:off x="3581400" y="2895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0CD4E07-692C-482A-B5BC-EB5C872703A1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13E8A-41A6-46CF-BFD8-7D573FBB75D1}" type="slidenum">
              <a:rPr lang="hu-HU"/>
              <a:pPr>
                <a:defRPr/>
              </a:pPr>
              <a:t>135</a:t>
            </a:fld>
            <a:endParaRPr lang="hu-HU"/>
          </a:p>
        </p:txBody>
      </p:sp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9600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24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Az első szakasz-projekt által kezelt főbb problémák</a:t>
            </a:r>
          </a:p>
        </p:txBody>
      </p:sp>
      <p:graphicFrame>
        <p:nvGraphicFramePr>
          <p:cNvPr id="206851" name="Group 3"/>
          <p:cNvGraphicFramePr>
            <a:graphicFrameLocks noGrp="1"/>
          </p:cNvGraphicFramePr>
          <p:nvPr>
            <p:ph type="tbl" idx="1"/>
          </p:nvPr>
        </p:nvGraphicFramePr>
        <p:xfrm>
          <a:off x="838200" y="1676400"/>
          <a:ext cx="7772400" cy="4541838"/>
        </p:xfrm>
        <a:graphic>
          <a:graphicData uri="http://schemas.openxmlformats.org/drawingml/2006/table">
            <a:tbl>
              <a:tblPr/>
              <a:tblGrid>
                <a:gridCol w="3886200"/>
                <a:gridCol w="3886200"/>
              </a:tblGrid>
              <a:tr h="3962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Probléma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Cél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9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 fogyatékossággal élő, megváltozott munkaképességű emberek munka világába való visszatérését gátolja a közterületeken, a munkahelyeken jelen lévő akadályok sokasága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Fogyatékossággal élőemberek foglalkoztatásának növelése akadálymentesítéssel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16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Az akadálymentesítéshez szükséges komplex szaktudás nincs jelen a kistérségben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Akadálymentesítéssel kapcsolatos képzés feltételrendszerének megteremtése a Főiskolán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Szakemberek jelenléte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Az akadálymentesítéshez szükséges gyártmányok eszközök, szolgáltatások hiányoznak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Akadálymentesítési  termékek, gyártmányok, szolgáltatások kutatása, fejlesztése, tervezése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Dunaújváros változó gazdasági szerkezete további humánerőforrást szabadít fel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További új munkahelyek teremtése a projekt hatására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 fogyatékossággal élő, megváltozott munkaképességű emberek probléma kezelésének a Kistérségen belül nincs gazdája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Multidiszciplinális projekt partnerség megteremtése szervezet létrehozásával, amely probléma komplex kezelésére alkalmas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Dátum helye 3"/>
          <p:cNvSpPr txBox="1">
            <a:spLocks noGrp="1"/>
          </p:cNvSpPr>
          <p:nvPr/>
        </p:nvSpPr>
        <p:spPr>
          <a:xfrm>
            <a:off x="30480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ACA6DAB3-0A4E-4937-B69D-2715A28E5F63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75438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9CD7F135-85F8-4147-B7F2-000052833970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135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A1EC8CC-7E2D-4735-8CC4-E8A9D8636586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476E7D-F4DF-4EC7-A9C6-CD8902BFC80D}" type="slidenum">
              <a:rPr lang="hu-HU"/>
              <a:pPr>
                <a:defRPr/>
              </a:pPr>
              <a:t>136</a:t>
            </a:fld>
            <a:endParaRPr lang="hu-HU"/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Logikai keretmátrix</a:t>
            </a:r>
          </a:p>
        </p:txBody>
      </p:sp>
      <p:graphicFrame>
        <p:nvGraphicFramePr>
          <p:cNvPr id="207875" name="Group 3"/>
          <p:cNvGraphicFramePr>
            <a:graphicFrameLocks noGrp="1"/>
          </p:cNvGraphicFramePr>
          <p:nvPr>
            <p:ph type="tbl" idx="1"/>
          </p:nvPr>
        </p:nvGraphicFramePr>
        <p:xfrm>
          <a:off x="152400" y="741363"/>
          <a:ext cx="8839200" cy="5513387"/>
        </p:xfrm>
        <a:graphic>
          <a:graphicData uri="http://schemas.openxmlformats.org/drawingml/2006/table">
            <a:tbl>
              <a:tblPr/>
              <a:tblGrid>
                <a:gridCol w="914400"/>
                <a:gridCol w="2286000"/>
                <a:gridCol w="2303463"/>
                <a:gridCol w="1430337"/>
                <a:gridCol w="1905000"/>
              </a:tblGrid>
              <a:tr h="4572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Beavatkozási logika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Objektívan igazolható jelzők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Igazolási források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Feltételezések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93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Átfogó cél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Az inaktív, fogyatékossággal élő potenciális munkavállalók munkavilágába való integrálása, a célcsoport esélyegyenlőségének javítása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Munkavilágába visszatért emberek számának növelése 2003 bázisévhez képest (2005-től évente min 25)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FMM, ESZCSM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Munkaügyi Kirendelt-ségek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Önkormányzat rehabilitációs nyilvántartása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Közvetlen cél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Fogyatékkal élők emberek foglalkoztatásának növelése akadálymentesítési üzletág megteremtésével Dunaújvárosban és térségében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Akadálymentesítéssel foglalkozó vállalkozások létrejötte 2003 bázisévet követően (2005-ben min. 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Új munkahelyek száma 100 fő 2005-ben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Cégbíróság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Munkaügyi Kirendeltségek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Akadálymentesítést szolgáló termékek, gyártmányok, szolgáltatások iránti kereslet nő, a vonatkozó törvények szankcióinak szigorú érvényesítése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083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Eredmé-nyek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Fogyatékossággal élők bevonása foglalkoztatásukkal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Konkrét termékek, gyártmányok, szolgál-tatások kifejlesztése, tervezése, gyártási feltételek meghatározása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Akadálymentesítéssel kapcsolatos Főiskolai képzés beindítása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Új üzletág feltételrendszerének meghatározása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Min. 5 fő foglalkoztatása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Letesztelt zsűrizett termékek, gyártmányok, szolgáltatások száma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(min. az 5 legsúlyosabb helyi probléma megoldására alkalmas)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Főiskolai Képzés engedélyezése (2006-ban)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Gyárthatósági vizsgálat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Munkaszerződések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Tesztelést végző civil szervezetek tanúsítványai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Akkreditációs Bizottság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Megvalósíthatósági Tanulmány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Az akadálymentesítéssel kapcsolatos piacon kínálati oldalról alapvető változás nem éri 2004-2005 években.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62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Tevékeny-ségek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1.1. Foglalkoztatás (képesség fejl.)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1.2. Szakember képzés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1.3. Kutatás, fejlesztés, tervezés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1.4. Megvalósíthatósági tanulmány, 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1.5. Főiskola akadálymentesítési programja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Eszközök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Ferropent Kt. 5 fő + HUSZI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Dunaújvárosi Főiskola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Ferropent Kft. mérnöki kultúrája,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Ferropent+Főiskola+Civil szerveztek szakember gárdája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Dunaújvárosi Főiskola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Költségek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6,2 millió Ft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2,2  millió Ft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 millió Ft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 millió Ft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  környezeti változásokkal kapcsolatos prognózisoknál drasztikusabb változás nem következik be a kistérségben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Előfeltételek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 1. Fázisú  projekt keretein túlmutató, Együttműködési  keret megállapodások megkötése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Dátum helye 3"/>
          <p:cNvSpPr txBox="1">
            <a:spLocks noGrp="1"/>
          </p:cNvSpPr>
          <p:nvPr/>
        </p:nvSpPr>
        <p:spPr>
          <a:xfrm>
            <a:off x="30480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92F97415-3E47-4560-BB8C-11ED1B624FE7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75438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D04A9374-478F-402D-8B11-A453489CEF04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136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9E4DC2-F8BC-4DA4-A766-4E2BE1F35118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8054-B525-4083-AE7A-3A2C7F11F903}" type="slidenum">
              <a:rPr lang="hu-HU"/>
              <a:pPr>
                <a:defRPr/>
              </a:pPr>
              <a:t>137</a:t>
            </a:fld>
            <a:endParaRPr lang="hu-HU"/>
          </a:p>
        </p:txBody>
      </p:sp>
      <p:sp>
        <p:nvSpPr>
          <p:cNvPr id="146436" name="Text Box 8"/>
          <p:cNvSpPr txBox="1">
            <a:spLocks noChangeArrowheads="1"/>
          </p:cNvSpPr>
          <p:nvPr/>
        </p:nvSpPr>
        <p:spPr bwMode="auto">
          <a:xfrm>
            <a:off x="457200" y="228600"/>
            <a:ext cx="487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hu-HU" sz="2400">
              <a:latin typeface="Tahoma" pitchFamily="34" charset="0"/>
            </a:endParaRPr>
          </a:p>
        </p:txBody>
      </p:sp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A tevékenységek </a:t>
            </a:r>
            <a:r>
              <a:rPr lang="hu-HU" dirty="0" err="1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Gantt</a:t>
            </a:r>
            <a:r>
              <a:rPr lang="hu-HU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 diagramja</a:t>
            </a:r>
            <a:endParaRPr lang="hu-HU" dirty="0">
              <a:solidFill>
                <a:schemeClr val="tx2">
                  <a:tint val="100000"/>
                  <a:satMod val="250000"/>
                </a:schemeClr>
              </a:solidFill>
            </a:endParaRP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3FFAA06A-77A0-4D80-836E-67BB6E2A88F0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1FA6B71B-C1BB-4932-956D-0F3F7B2A03A4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137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4644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500188"/>
            <a:ext cx="7881937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2ECC8D7-8F5B-415B-BC46-CEAE631A6ACD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8D092-11B3-41D0-A63D-BE2BDC3A4A69}" type="slidenum">
              <a:rPr lang="hu-HU"/>
              <a:pPr>
                <a:defRPr/>
              </a:pPr>
              <a:t>138</a:t>
            </a:fld>
            <a:endParaRPr lang="hu-HU"/>
          </a:p>
        </p:txBody>
      </p:sp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88"/>
            <a:ext cx="8229600" cy="85725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28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Kompetencia diagram, együttműködési </a:t>
            </a:r>
            <a:r>
              <a:rPr lang="hu-HU" sz="28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SZMSZ</a:t>
            </a:r>
            <a:endParaRPr lang="hu-HU" sz="28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64A62CA2-CFDB-4686-85DB-0794A1437241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1FEC1E00-6364-451B-A146-3F6932C82045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138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graphicFrame>
        <p:nvGraphicFramePr>
          <p:cNvPr id="5" name="Táblázat 4"/>
          <p:cNvGraphicFramePr>
            <a:graphicFrameLocks noGrp="1"/>
          </p:cNvGraphicFramePr>
          <p:nvPr/>
        </p:nvGraphicFramePr>
        <p:xfrm>
          <a:off x="571469" y="1357296"/>
          <a:ext cx="7429554" cy="4929225"/>
        </p:xfrm>
        <a:graphic>
          <a:graphicData uri="http://schemas.openxmlformats.org/drawingml/2006/table">
            <a:tbl>
              <a:tblPr/>
              <a:tblGrid>
                <a:gridCol w="1644118"/>
                <a:gridCol w="333850"/>
                <a:gridCol w="333850"/>
                <a:gridCol w="334636"/>
                <a:gridCol w="333850"/>
                <a:gridCol w="333850"/>
                <a:gridCol w="333850"/>
                <a:gridCol w="334636"/>
                <a:gridCol w="2115437"/>
                <a:gridCol w="1331477"/>
              </a:tblGrid>
              <a:tr h="11276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Tevékenység megnevezése</a:t>
                      </a:r>
                      <a:endParaRPr lang="hu-HU" sz="9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hu-HU" sz="9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Dönt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 vert="vert27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8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hu-HU" sz="9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Ellenőriz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 vert="vert27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8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hu-HU" sz="9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Koordinál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 vert="vert27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8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hu-HU" sz="9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Végez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 vert="vert27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8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hu-HU" sz="9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Közreműködik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 vert="vert27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8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hu-HU" sz="9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Véleményez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 vert="vert27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8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hu-HU" sz="9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Előkészít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 vert="vert27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Szereplők neve, beosztása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Erőforrásigény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8"/>
                    </a:solidFill>
                  </a:tcPr>
                </a:tc>
              </a:tr>
              <a:tr h="7215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Kérdőívek összeállítása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X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80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80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80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X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80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80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80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Munkavédelmi</a:t>
                      </a:r>
                      <a:r>
                        <a:rPr lang="hu-HU" sz="800" baseline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 igazgató</a:t>
                      </a:r>
                      <a:endParaRPr lang="hu-HU" sz="900" dirty="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Munkabiztonsági főosztályvezető.</a:t>
                      </a:r>
                      <a:endParaRPr lang="hu-HU" sz="900" dirty="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Munkavédelmi</a:t>
                      </a:r>
                      <a:r>
                        <a:rPr lang="hu-HU" sz="800" baseline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 szakemberek</a:t>
                      </a:r>
                      <a:endParaRPr lang="hu-HU" sz="800" dirty="0" smtClean="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 err="1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Integr</a:t>
                      </a:r>
                      <a:r>
                        <a:rPr lang="hu-HU" sz="80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. szervezet vezetője</a:t>
                      </a:r>
                      <a:endParaRPr lang="hu-HU" sz="900" dirty="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Munka- és </a:t>
                      </a:r>
                      <a:r>
                        <a:rPr lang="hu-HU" sz="800" dirty="0" err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Tűzvéd</a:t>
                      </a:r>
                      <a:r>
                        <a:rPr lang="hu-HU" sz="80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. Tanács</a:t>
                      </a:r>
                      <a:endParaRPr lang="hu-HU" sz="9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80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</a:tr>
              <a:tr h="818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MEBIR Oktatások megtartása az integrációban részt vevő szervezetek számára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X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X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X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80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X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Munkavédelmi</a:t>
                      </a:r>
                      <a:r>
                        <a:rPr lang="hu-HU" sz="800" baseline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 igazgató</a:t>
                      </a:r>
                      <a:endParaRPr lang="hu-HU" sz="900" dirty="0" smtClean="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Munkabiztonsági főosztályvezető.</a:t>
                      </a:r>
                      <a:endParaRPr lang="hu-HU" sz="900" dirty="0" smtClean="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Munkavédelmi szakemberek</a:t>
                      </a:r>
                      <a:endParaRPr lang="hu-HU" sz="900" dirty="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 err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Integr</a:t>
                      </a:r>
                      <a:r>
                        <a:rPr lang="hu-HU" sz="80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. szervezet vezetője</a:t>
                      </a:r>
                      <a:endParaRPr lang="hu-HU" sz="900" dirty="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Munka- és </a:t>
                      </a:r>
                      <a:r>
                        <a:rPr lang="hu-HU" sz="800" dirty="0" err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Tűzvéd</a:t>
                      </a:r>
                      <a:r>
                        <a:rPr lang="hu-HU" sz="80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. Tanács</a:t>
                      </a:r>
                      <a:endParaRPr lang="hu-HU" sz="9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Számítógép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Projektor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Megfelelő helyszín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Munkaidő (5x2 óra)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7215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Kérdőívek eljuttatása, kiosztása, összegyűjtése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X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80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X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Munkavédelmi</a:t>
                      </a:r>
                      <a:r>
                        <a:rPr lang="hu-HU" sz="800" baseline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 igazgató</a:t>
                      </a:r>
                      <a:endParaRPr lang="hu-HU" sz="900" dirty="0" smtClean="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Munkabiztonsági főosztályvezető.</a:t>
                      </a:r>
                      <a:endParaRPr lang="hu-HU" sz="900" dirty="0" smtClean="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Munkavédelmi</a:t>
                      </a:r>
                      <a:r>
                        <a:rPr lang="hu-HU" sz="800" baseline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 szakemberek</a:t>
                      </a:r>
                      <a:endParaRPr lang="hu-HU" sz="800" dirty="0" smtClean="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 err="1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Integr</a:t>
                      </a:r>
                      <a:r>
                        <a:rPr lang="hu-HU" sz="80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. szervezet vezetője</a:t>
                      </a:r>
                      <a:endParaRPr lang="hu-HU" sz="900" dirty="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Munka- és </a:t>
                      </a:r>
                      <a:r>
                        <a:rPr lang="hu-HU" sz="800" dirty="0" err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Tűzvéd</a:t>
                      </a:r>
                      <a:r>
                        <a:rPr lang="hu-HU" sz="80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. Tanács</a:t>
                      </a:r>
                      <a:endParaRPr lang="hu-HU" sz="9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80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</a:tr>
              <a:tr h="7215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Kérdőívek kiértékelése, összefoglaló jelentés készítése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X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X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X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80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Munkavédelmi</a:t>
                      </a:r>
                      <a:r>
                        <a:rPr lang="hu-HU" sz="800" baseline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 igazgató</a:t>
                      </a:r>
                      <a:endParaRPr lang="hu-HU" sz="900" dirty="0" smtClean="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Munkabiztonsági főosztályvezető.</a:t>
                      </a:r>
                      <a:endParaRPr lang="hu-HU" sz="900" dirty="0" smtClean="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Munkavédelmi</a:t>
                      </a:r>
                      <a:r>
                        <a:rPr lang="hu-HU" sz="800" baseline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 szakemberek</a:t>
                      </a:r>
                      <a:endParaRPr lang="hu-HU" sz="800" dirty="0" smtClean="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 err="1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Integr</a:t>
                      </a:r>
                      <a:r>
                        <a:rPr lang="hu-HU" sz="80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. szervezet vezetője</a:t>
                      </a:r>
                      <a:endParaRPr lang="hu-HU" sz="900" dirty="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Munka- és </a:t>
                      </a:r>
                      <a:r>
                        <a:rPr lang="hu-HU" sz="800" dirty="0" err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Tűzvéd</a:t>
                      </a:r>
                      <a:r>
                        <a:rPr lang="hu-HU" sz="80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. Tanács</a:t>
                      </a:r>
                      <a:endParaRPr lang="hu-HU" sz="9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Számítógép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818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Intézkedési javaslatok megfogalmazása, elfogadása, 2008. évi megvalósítási program elfogadása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X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X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X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X</a:t>
                      </a:r>
                      <a:endParaRPr lang="hu-HU" sz="90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80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Munkavédelmi</a:t>
                      </a:r>
                      <a:r>
                        <a:rPr lang="hu-HU" sz="800" baseline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 igazgató</a:t>
                      </a:r>
                      <a:endParaRPr lang="hu-HU" sz="900" dirty="0" smtClean="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Munkabiztonsági főosztályvezető.</a:t>
                      </a:r>
                      <a:endParaRPr lang="hu-HU" sz="900" dirty="0" smtClean="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Munkavédelmi</a:t>
                      </a:r>
                      <a:r>
                        <a:rPr lang="hu-HU" sz="800" baseline="0" dirty="0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 szakemberek</a:t>
                      </a:r>
                      <a:endParaRPr lang="hu-HU" sz="800" dirty="0" smtClean="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 err="1" smtClean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Integr</a:t>
                      </a:r>
                      <a:r>
                        <a:rPr lang="hu-HU" sz="80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. szervezet vezetője</a:t>
                      </a:r>
                      <a:endParaRPr lang="hu-HU" sz="900" dirty="0"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80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Munka- és </a:t>
                      </a:r>
                      <a:r>
                        <a:rPr lang="hu-HU" sz="800" dirty="0" err="1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Tűzvéd</a:t>
                      </a:r>
                      <a:r>
                        <a:rPr lang="hu-HU" sz="800" dirty="0">
                          <a:solidFill>
                            <a:srgbClr val="000000"/>
                          </a:solidFill>
                          <a:latin typeface="Cambria"/>
                          <a:ea typeface="Times New Roman"/>
                          <a:cs typeface="Times New Roman"/>
                        </a:rPr>
                        <a:t>. Tanács</a:t>
                      </a:r>
                      <a:endParaRPr lang="hu-HU" sz="900" dirty="0"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hu-HU" sz="800" dirty="0">
                        <a:solidFill>
                          <a:srgbClr val="000000"/>
                        </a:solidFill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51856" marR="5185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3BED7EC-4502-4FA0-AD12-45F1C185F2D6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CA9B8A-3CD3-47CA-A201-5DC6C502A1BD}" type="slidenum">
              <a:rPr lang="hu-HU"/>
              <a:pPr>
                <a:defRPr/>
              </a:pPr>
              <a:t>139</a:t>
            </a:fld>
            <a:endParaRPr lang="hu-HU"/>
          </a:p>
        </p:txBody>
      </p:sp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88"/>
            <a:ext cx="8229600" cy="85725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28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Kompetencia diagram, együttműködési </a:t>
            </a:r>
            <a:r>
              <a:rPr lang="hu-HU" sz="2800" dirty="0" err="1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SzMSz</a:t>
            </a:r>
            <a:endParaRPr lang="hu-HU" sz="28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7570126D-85A3-4B31-87AA-7D065A5FC77E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7B3EE492-D803-4B53-B256-99216F25BEE6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139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4848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714500"/>
            <a:ext cx="8215312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ED6EAF2-C0CC-4929-94EB-0A02E8E47197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677DC3-7E0A-417B-8AA7-51E266BCB6AD}" type="slidenum">
              <a:rPr lang="hu-HU"/>
              <a:pPr>
                <a:defRPr/>
              </a:pPr>
              <a:t>14</a:t>
            </a:fld>
            <a:endParaRPr lang="hu-HU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304800"/>
            <a:ext cx="7507287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Folyamat szabályozás</a:t>
            </a:r>
            <a:endParaRPr lang="en-GB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34821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371600"/>
            <a:ext cx="4105275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sz="2000" smtClean="0"/>
              <a:t>Alapgondolat: </a:t>
            </a:r>
            <a:r>
              <a:rPr lang="hu-HU" sz="2000" b="1" smtClean="0">
                <a:solidFill>
                  <a:srgbClr val="FF0000"/>
                </a:solidFill>
              </a:rPr>
              <a:t>Át kell térni a termék ellenőrzésétől a gyártási folyamat ellenőrzésére</a:t>
            </a:r>
            <a:r>
              <a:rPr lang="hu-HU" sz="200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hu-HU" sz="2000" smtClean="0"/>
              <a:t>A gyártásközi ellenőrzés során tapasztalt hibák elemzése és az eredmény visszacsatolása a hibaforráshoz egy szabályozási kört képvisel.</a:t>
            </a:r>
          </a:p>
          <a:p>
            <a:pPr eaLnBrk="1" hangingPunct="1">
              <a:lnSpc>
                <a:spcPct val="90000"/>
              </a:lnSpc>
            </a:pPr>
            <a:r>
              <a:rPr lang="hu-HU" sz="2000" smtClean="0"/>
              <a:t>A körök átgondolt, célszerűen kialakított összekapcsolása szabályozási</a:t>
            </a:r>
            <a:r>
              <a:rPr lang="hu-HU" sz="2800" smtClean="0"/>
              <a:t> </a:t>
            </a:r>
            <a:r>
              <a:rPr lang="hu-HU" sz="2000" smtClean="0"/>
              <a:t>rendszert alkot.</a:t>
            </a:r>
          </a:p>
          <a:p>
            <a:pPr eaLnBrk="1" hangingPunct="1">
              <a:lnSpc>
                <a:spcPct val="90000"/>
              </a:lnSpc>
            </a:pPr>
            <a:r>
              <a:rPr lang="hu-HU" sz="2000" smtClean="0"/>
              <a:t>A termék minősége érdekében létrehozott rendszer minőségszabályozási rendszer.</a:t>
            </a:r>
            <a:endParaRPr lang="en-GB" sz="2000" smtClean="0"/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E1CF594A-3123-48AC-B689-F7222E44EBDC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9B89771F-2AC8-4153-8DE8-2C20F263A49B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14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4824" name="Picture 4" descr="MPj0400416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484313"/>
            <a:ext cx="446405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02B6161-60BF-4664-A0A2-E4B194FD56C1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BAD8C0-D9BF-4D0B-B972-B9F192349CA2}" type="slidenum">
              <a:rPr lang="hu-HU"/>
              <a:pPr>
                <a:defRPr/>
              </a:pPr>
              <a:t>140</a:t>
            </a:fld>
            <a:endParaRPr lang="hu-HU"/>
          </a:p>
        </p:txBody>
      </p:sp>
      <p:pic>
        <p:nvPicPr>
          <p:cNvPr id="149508" name="Picture 2" descr="MCBD04962_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0"/>
            <a:ext cx="1666875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7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28625" y="214313"/>
            <a:ext cx="8229600" cy="1038225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Bevezetés és működtetés.</a:t>
            </a:r>
          </a:p>
        </p:txBody>
      </p:sp>
      <p:sp>
        <p:nvSpPr>
          <p:cNvPr id="163844" name="Rectangle 4"/>
          <p:cNvSpPr>
            <a:spLocks noGrp="1" noChangeArrowheads="1"/>
          </p:cNvSpPr>
          <p:nvPr>
            <p:ph idx="1"/>
          </p:nvPr>
        </p:nvSpPr>
        <p:spPr>
          <a:xfrm>
            <a:off x="0" y="1484313"/>
            <a:ext cx="8229600" cy="4678362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Erőforrások, feladatok, felelőségi kör, </a:t>
            </a:r>
            <a:r>
              <a:rPr lang="hu-H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számonkérhetőség</a:t>
            </a: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és hatáskör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sz="2400" dirty="0" smtClean="0"/>
              <a:t>A </a:t>
            </a:r>
            <a:r>
              <a:rPr lang="hu-HU" sz="2400" dirty="0" err="1" smtClean="0"/>
              <a:t>MEB-ért</a:t>
            </a:r>
            <a:r>
              <a:rPr lang="hu-HU" sz="2400" dirty="0" smtClean="0"/>
              <a:t> és a </a:t>
            </a:r>
            <a:r>
              <a:rPr lang="hu-HU" sz="2400" dirty="0" err="1" smtClean="0"/>
              <a:t>MEBIR-ért</a:t>
            </a:r>
            <a:r>
              <a:rPr lang="hu-HU" sz="2400" dirty="0" smtClean="0"/>
              <a:t> </a:t>
            </a:r>
            <a:r>
              <a:rPr lang="hu-HU" sz="2400" dirty="0" err="1" smtClean="0"/>
              <a:t>a</a:t>
            </a:r>
            <a:r>
              <a:rPr lang="hu-HU" sz="2400" dirty="0" smtClean="0"/>
              <a:t> felső vezetőségnek kell vállalnia a végső felelősséget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sz="2400" dirty="0" smtClean="0"/>
              <a:t>A felső vezetőségnek bizonyítania kell elkötelezettségét, hogy: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000" dirty="0" smtClean="0"/>
              <a:t>Biztosítja a szükséges forrásokat a MEBIR létrehozásához, bevezetéséhez, fenntartásához és fejlesztéséhez </a:t>
            </a:r>
            <a:r>
              <a:rPr lang="hu-HU" sz="1200" dirty="0" smtClean="0"/>
              <a:t>(Források: humán erőforrás, szaktudás, szervezeti infrastruktúra, technológia, pénzügyi forrás)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000" dirty="0" smtClean="0"/>
              <a:t>Meghatározza a feladatokat és a felelősségi köröket, a </a:t>
            </a:r>
            <a:r>
              <a:rPr lang="hu-HU" sz="2000" dirty="0" err="1" smtClean="0"/>
              <a:t>számonkérhetőséget</a:t>
            </a:r>
            <a:r>
              <a:rPr lang="hu-HU" sz="2000" dirty="0" smtClean="0"/>
              <a:t>, továbbá hatáskört rendel az eredményes MEB irányítás elősegítésére; a feladatokat, a felelősségi köröket, a </a:t>
            </a:r>
            <a:r>
              <a:rPr lang="hu-HU" sz="2000" dirty="0" err="1" smtClean="0"/>
              <a:t>számonkérhetőséget</a:t>
            </a:r>
            <a:r>
              <a:rPr lang="hu-HU" sz="2000" dirty="0" smtClean="0"/>
              <a:t> és hatásköröket dokumentálni és ismertetni kell.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endParaRPr lang="hu-HU" sz="2400" dirty="0" smtClean="0"/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2CC959A2-F8FA-4257-A952-2ADCE663BE0A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099AEFE6-F0BF-4234-97CD-FA3A3FE1D90C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140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CF3D1C6-B8A7-4736-81A2-77A6A72A8237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BF115B-3233-4289-8A37-FD3BE3396367}" type="slidenum">
              <a:rPr lang="hu-HU"/>
              <a:pPr>
                <a:defRPr/>
              </a:pPr>
              <a:t>141</a:t>
            </a:fld>
            <a:endParaRPr lang="hu-HU"/>
          </a:p>
        </p:txBody>
      </p:sp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85750"/>
            <a:ext cx="8229600" cy="538163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Bevezetés és működtetés II.</a:t>
            </a:r>
          </a:p>
        </p:txBody>
      </p:sp>
      <p:sp>
        <p:nvSpPr>
          <p:cNvPr id="150533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371600"/>
            <a:ext cx="808355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400" smtClean="0"/>
              <a:t>A szervezet jelölje ki a felső vezetőség egy (vagy több) tagját különleges MEB felelősséggel, akinek minden más felelősségi körétől függetlenül legyen meghatározott feladat és hatásköre arra, hogy:</a:t>
            </a:r>
          </a:p>
          <a:p>
            <a:pPr marL="639763" lvl="1" eaLnBrk="1" hangingPunct="1">
              <a:lnSpc>
                <a:spcPct val="80000"/>
              </a:lnSpc>
            </a:pPr>
            <a:r>
              <a:rPr lang="hu-HU" sz="2000" smtClean="0"/>
              <a:t>Biztosítsa a MEB kialakítását, bevezetését és fenntartását ezen szabvány követelményeinek megfelelően</a:t>
            </a:r>
          </a:p>
          <a:p>
            <a:pPr marL="639763" lvl="1" eaLnBrk="1" hangingPunct="1">
              <a:lnSpc>
                <a:spcPct val="80000"/>
              </a:lnSpc>
            </a:pPr>
            <a:r>
              <a:rPr lang="hu-HU" sz="2000" smtClean="0"/>
              <a:t>Biztosítsa a MEBIR teljesítményéről készített jelentések eljuttatását a felső vezetőséghez átvizsgálás céljából, és azok alapul szolgálnak a MEBIR továbbfejlesztéséhez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400" smtClean="0"/>
              <a:t>Az irányítási feladatokat ellátó személyeknek elkötelezetteknek kell lenniük a MEB folyamatos fejlesztése iránt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400" smtClean="0"/>
              <a:t>A szervezetnek biztosítania kell, hogy a munkahelyen lévő személyek felelősséget viseljenek a MEB ellenőrzésük alatt lévő tényezőire vonatkozóan, beleértve az alkalmazandó MEB követelmények betartását .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95B77828-8D34-46D4-A648-8F06E4E9D606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FD833B9E-E1B3-4491-90B5-1AC444BF6157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141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50537" name="Picture 4" descr="MCj0297411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605463"/>
            <a:ext cx="2771775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5AFB37A-6394-49C8-B58D-944BA69072FF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A13BA-4A6D-49C3-B988-A45B4667BFF3}" type="slidenum">
              <a:rPr lang="hu-HU"/>
              <a:pPr>
                <a:defRPr/>
              </a:pPr>
              <a:t>142</a:t>
            </a:fld>
            <a:endParaRPr lang="hu-HU"/>
          </a:p>
        </p:txBody>
      </p:sp>
      <p:pic>
        <p:nvPicPr>
          <p:cNvPr id="151556" name="Picture 2" descr="MCj0250747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1363663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910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792162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Bevezetés és működtetés III.</a:t>
            </a:r>
          </a:p>
        </p:txBody>
      </p:sp>
      <p:sp>
        <p:nvSpPr>
          <p:cNvPr id="559108" name="Rectangle 4"/>
          <p:cNvSpPr>
            <a:spLocks noGrp="1" noChangeArrowheads="1"/>
          </p:cNvSpPr>
          <p:nvPr>
            <p:ph idx="1"/>
          </p:nvPr>
        </p:nvSpPr>
        <p:spPr>
          <a:xfrm>
            <a:off x="250825" y="908050"/>
            <a:ext cx="8642350" cy="5834063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Felkészültség, képzés és tudatosság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MEB - re hatással bírók felkészültségét biztosítani kell (képzés, oktatás, tapasztalat)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dirty="0"/>
              <a:t>A szervezet állapítsa meg a MEB kockázatokkal és MEB irányítási rendszerrel kapcsolatos képzési szükségleteket. A képzéseket biztosítsa, az </a:t>
            </a: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eredményességét értékelje</a:t>
            </a:r>
            <a:r>
              <a:rPr lang="hu-HU" sz="2000" dirty="0"/>
              <a:t>, dokumentálja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dirty="0"/>
              <a:t>A szervezet hozzon létre, vezessen be és tartson fenn eljárásokat, hogy mindazok, akik a szervezet felügyelete alatt munkát végeznek, tudatában legyenek:</a:t>
            </a:r>
          </a:p>
          <a:p>
            <a:pPr marL="822960" lvl="2" indent="-192024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dirty="0"/>
              <a:t>Tevékenységüknek, viselkedésüknek a MEB – re gyakorolt tényleges és lehetséges hatásaival, valamint a javuló egyéni teljesítményüknek a MEB -  re gyakorolt kedvező hatásával;</a:t>
            </a:r>
          </a:p>
          <a:p>
            <a:pPr marL="822960" lvl="2" indent="-192024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dirty="0"/>
              <a:t>Feladataikkal, felelősségükkel, fontosságukkal a MEB – politikának és eljárásoknak, valamint a MEBIR követelményeknek való megfelelősség elérésében (beleértve a vészhelyzeti felkészültséget is)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dirty="0"/>
              <a:t>A képzési eljárásoknak figyelembe kell venni a különböző szintű és mértékű</a:t>
            </a:r>
          </a:p>
          <a:p>
            <a:pPr marL="822960" lvl="2" indent="-192024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dirty="0"/>
              <a:t>Felelősséget, képességet, </a:t>
            </a:r>
            <a:r>
              <a:rPr lang="hu-HU" sz="18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nyelvtudást</a:t>
            </a:r>
            <a:r>
              <a:rPr lang="hu-HU" sz="1800" dirty="0"/>
              <a:t> és műveltséget;</a:t>
            </a:r>
          </a:p>
          <a:p>
            <a:pPr marL="822960" lvl="2" indent="-192024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dirty="0"/>
              <a:t>kockázatot</a:t>
            </a:r>
          </a:p>
          <a:p>
            <a:pPr marL="822960" lvl="2" indent="-192024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dirty="0"/>
              <a:t>Az előírt működési eljárásoktól való eltérés lehetséges következményeivel</a:t>
            </a:r>
          </a:p>
        </p:txBody>
      </p:sp>
      <p:sp>
        <p:nvSpPr>
          <p:cNvPr id="6" name="Dátum helye 5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7345C173-6EDD-4D30-9343-A17AC568356D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D649981A-0B4C-4F5A-BEE6-C708878BCAFD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142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51562" name="Picture 5" descr="MPj0427658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300663"/>
            <a:ext cx="15303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7F55BD5-D7E5-4CE4-A4F5-A4F7786EB77B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EE5D24-82D3-4509-ABB1-2C92B21C482A}" type="slidenum">
              <a:rPr lang="hu-HU"/>
              <a:pPr>
                <a:defRPr/>
              </a:pPr>
              <a:t>143</a:t>
            </a:fld>
            <a:endParaRPr lang="hu-HU"/>
          </a:p>
        </p:txBody>
      </p:sp>
      <p:sp>
        <p:nvSpPr>
          <p:cNvPr id="152580" name="Rectangle 2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935038"/>
          </a:xfrm>
        </p:spPr>
        <p:txBody>
          <a:bodyPr/>
          <a:lstStyle/>
          <a:p>
            <a:pPr eaLnBrk="1" hangingPunct="1"/>
            <a:r>
              <a:rPr lang="hu-HU" smtClean="0"/>
              <a:t>Stratégiai kérdés az oktatás!</a:t>
            </a:r>
          </a:p>
        </p:txBody>
      </p:sp>
      <p:sp>
        <p:nvSpPr>
          <p:cNvPr id="166915" name="Rectangle 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100" dirty="0" smtClean="0"/>
              <a:t>A munkáltató munkavédelmi stratégiájának központi elem az oktatás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100" dirty="0" smtClean="0"/>
              <a:t>Az oktatás hatékonysága döntően befolyásolja a vállalat munkavédelmi teljesítményeit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100" dirty="0" smtClean="0"/>
              <a:t>Az oktató többkörös felelőssége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sz="2000" dirty="0" smtClean="0"/>
              <a:t>A munkavédelemmel kapcsolatos menedzsment elvárások </a:t>
            </a:r>
            <a:r>
              <a:rPr lang="hu-H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megismerése, megértése, értelmezése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sz="2000" dirty="0" smtClean="0"/>
              <a:t>A munkavállalók számára </a:t>
            </a:r>
            <a:r>
              <a:rPr lang="hu-H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legérthetőbb formában </a:t>
            </a:r>
            <a:r>
              <a:rPr lang="hu-HU" sz="2000" dirty="0" smtClean="0"/>
              <a:t>és leghatékonyabb módon továbbítani a rájuk tartozó ismereteket, elvárásokat, a követendő magatartással kapcsolatos követelményeket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sz="2000" dirty="0" smtClean="0"/>
              <a:t>Ellenőrizni az oktatás </a:t>
            </a:r>
            <a:r>
              <a:rPr lang="hu-H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hatékonyság</a:t>
            </a:r>
            <a:r>
              <a:rPr lang="hu-HU" sz="2000" dirty="0" smtClean="0"/>
              <a:t>át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sz="2000" dirty="0" smtClean="0"/>
              <a:t>A </a:t>
            </a:r>
            <a:r>
              <a:rPr lang="hu-HU" sz="2000" b="1" dirty="0" smtClean="0">
                <a:solidFill>
                  <a:srgbClr val="FF0000"/>
                </a:solidFill>
              </a:rPr>
              <a:t>napi gyakorlatban folyamatosan </a:t>
            </a:r>
            <a:r>
              <a:rPr lang="hu-HU" sz="2000" dirty="0" smtClean="0"/>
              <a:t>meggyőződni a kívánt dolgozói magatartásnak való megfelelésről.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2100" dirty="0" smtClean="0"/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081D3022-53FB-4307-AB75-B50C68F8CB9C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AA12262C-7B13-4FA3-9F17-6DF26F08734A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143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0C1728D-CACA-4761-B1B9-B2D2FEC02CD0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BADDCB-4F3D-48D3-B9FD-39A6B43EBCE1}" type="slidenum">
              <a:rPr lang="hu-HU"/>
              <a:pPr>
                <a:defRPr/>
              </a:pPr>
              <a:t>144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4375" y="357188"/>
            <a:ext cx="7772400" cy="9239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u-HU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Az oktatás egy lehetséges megtervezési módja</a:t>
            </a:r>
            <a:endParaRPr lang="hu-HU" dirty="0">
              <a:solidFill>
                <a:schemeClr val="tx2">
                  <a:tint val="100000"/>
                  <a:satMod val="250000"/>
                </a:schemeClr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71500" y="1857375"/>
            <a:ext cx="7915275" cy="4429125"/>
          </a:xfrm>
        </p:spPr>
        <p:txBody>
          <a:bodyPr rtlCol="0">
            <a:normAutofit fontScale="92500" lnSpcReduction="20000"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hu-HU" dirty="0" smtClean="0"/>
              <a:t>Átadandó ismeretanyag meghatározása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hu-HU" dirty="0" smtClean="0"/>
              <a:t>Az oktatás módszertanának meghatározása</a:t>
            </a:r>
          </a:p>
          <a:p>
            <a:pPr marL="768096" lvl="1" indent="-45720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hu-HU" dirty="0" smtClean="0"/>
              <a:t>Az oktatandók előzetes felkészültsége</a:t>
            </a:r>
          </a:p>
          <a:p>
            <a:pPr marL="768096" lvl="1" indent="-45720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hu-HU" dirty="0" smtClean="0"/>
              <a:t>Az oktatandók   eddigi teljesítményei</a:t>
            </a:r>
          </a:p>
          <a:p>
            <a:pPr marL="768096" lvl="1" indent="-45720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hu-HU" dirty="0" smtClean="0"/>
              <a:t>Az oktatandók csoportos, egyéni jellemzői, attitűdjei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hu-HU" dirty="0" smtClean="0"/>
              <a:t>Az oktatás feltételeinek biztosítása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hu-HU" dirty="0" smtClean="0"/>
              <a:t>Az oktatás hatékonyságának ellenőrzése</a:t>
            </a:r>
          </a:p>
          <a:p>
            <a:pPr marL="768096" lvl="1" indent="-45720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hu-HU" dirty="0" smtClean="0"/>
              <a:t>Visszakérdezés, vizsga, stb.</a:t>
            </a:r>
          </a:p>
          <a:p>
            <a:pPr marL="768096" lvl="1" indent="-45720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hu-HU" dirty="0" smtClean="0"/>
              <a:t>Munkahelyi munkavédelmi bejárások</a:t>
            </a:r>
          </a:p>
          <a:p>
            <a:pPr marL="768096" lvl="1" indent="-45720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hu-HU" dirty="0" smtClean="0"/>
              <a:t>Mindennapi ellenőrzések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hu-HU" dirty="0" smtClean="0"/>
              <a:t>A munkavállalói viselkedést befolyásoló egyéb alrendszerek számításba vétele, illesztése</a:t>
            </a:r>
          </a:p>
          <a:p>
            <a:pPr marL="768096" lvl="1" indent="-45720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hu-HU" dirty="0" smtClean="0"/>
              <a:t>Ösztönző és szankcionáló rendszerek</a:t>
            </a:r>
          </a:p>
          <a:p>
            <a:pPr marL="768096" lvl="1" indent="-45720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hu-HU" dirty="0" smtClean="0"/>
              <a:t>Teljesítmény értékelésen alapuló bérpolitika</a:t>
            </a:r>
          </a:p>
          <a:p>
            <a:pPr marL="768096" lvl="1" indent="-45720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hu-HU" dirty="0" smtClean="0"/>
              <a:t>Stb.</a:t>
            </a:r>
          </a:p>
          <a:p>
            <a:pPr marL="768096" lvl="1" indent="-45720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hu-HU" dirty="0" smtClean="0"/>
          </a:p>
          <a:p>
            <a:pPr marL="768096" lvl="1" indent="-45720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hu-HU" dirty="0"/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7DE65E6C-38E0-46FB-BD09-528C4A6F84C4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F6CBCFD5-477C-4554-BE90-881B00F5B826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144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53609" name="Picture 2" descr="C:\Documents and Settings\Kapás Zsolt\Local Settings\Temporary Internet Files\Content.IE5\I6DNQTIB\MMj03567130000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643563"/>
            <a:ext cx="9525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10" name="Picture 3" descr="C:\Documents and Settings\Kapás Zsolt\Local Settings\Temporary Internet Files\Content.IE5\S99ZLM57\MCBD06630_0000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2786063"/>
            <a:ext cx="1789112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B9072FF-4239-4AE2-8165-F8D46F97E296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625F54-8E5C-4D46-A8EC-1E38BF84BA66}" type="slidenum">
              <a:rPr lang="hu-HU"/>
              <a:pPr>
                <a:defRPr/>
              </a:pPr>
              <a:t>145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85813" y="357188"/>
            <a:ext cx="7708900" cy="928687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u-HU" dirty="0" smtClean="0"/>
              <a:t>Oktatás hatékonysága</a:t>
            </a:r>
            <a:endParaRPr lang="hu-HU" dirty="0"/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2068FD11-00F9-46C9-B154-9127D6F2F70C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F3631457-44E1-4B33-97F2-9349C78B15F4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145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" name="Saját film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214438"/>
            <a:ext cx="3619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aját film2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29063"/>
            <a:ext cx="3786187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4143375" y="1571625"/>
            <a:ext cx="43576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Változáskezelés – a környezeti változások hatása a munkavégzésre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571500" y="4857750"/>
            <a:ext cx="37861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Kockázatok semmibevevése, mint legfőbb kockázat!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5E4A410-4BDB-4C6A-85BA-7E5533541D48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B95BD-4F21-49F2-B911-66C391A04BD8}" type="slidenum">
              <a:rPr lang="hu-HU"/>
              <a:pPr>
                <a:defRPr/>
              </a:pPr>
              <a:t>146</a:t>
            </a:fld>
            <a:endParaRPr lang="hu-HU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329613" cy="13573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atMod val="250000"/>
                  </a:schemeClr>
                </a:solidFill>
              </a:rPr>
              <a:t>Oktatottak </a:t>
            </a:r>
            <a:r>
              <a:rPr lang="hu-HU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lehetséges ismeret- </a:t>
            </a:r>
            <a:r>
              <a:rPr lang="hu-HU" dirty="0">
                <a:solidFill>
                  <a:schemeClr val="tx2">
                    <a:tint val="100000"/>
                    <a:satMod val="250000"/>
                  </a:schemeClr>
                </a:solidFill>
              </a:rPr>
              <a:t>státusza</a:t>
            </a:r>
          </a:p>
        </p:txBody>
      </p:sp>
      <p:sp>
        <p:nvSpPr>
          <p:cNvPr id="7" name="Dátum helye 6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4CC58272-9098-4F21-89AC-417404AEEC5F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5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3541E5F-254E-4A16-86F2-14625186FE09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146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714348" y="1357298"/>
          <a:ext cx="7572428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65D50FD-A4CB-4B40-96A6-D71ED5DDE115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120899-F7A9-41A6-B721-868EC84BF577}" type="slidenum">
              <a:rPr lang="hu-HU"/>
              <a:pPr>
                <a:defRPr/>
              </a:pPr>
              <a:t>147</a:t>
            </a:fld>
            <a:endParaRPr lang="hu-HU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0"/>
            <a:ext cx="8229600" cy="12144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atMod val="250000"/>
                  </a:schemeClr>
                </a:solidFill>
              </a:rPr>
              <a:t>Jellemző magatartásformák (?)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3050"/>
            <a:ext cx="8458200" cy="45736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r>
              <a:rPr lang="hu-HU" sz="2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 meggyőzésre és nem a megértésre törekszünk.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r>
              <a:rPr lang="hu-HU" sz="2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 másik beszéde közben a mi mondandónkat fogalmazgatjuk magunkban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r>
              <a:rPr lang="hu-HU" sz="2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Csak arra figyelünk, mikor vesz a másik lélegzetvételnyi szünetet és akkor lecsapunk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r>
              <a:rPr lang="hu-HU" sz="2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Nem nagyon izgat a másik véleménye, látásmódja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r>
              <a:rPr lang="hu-HU" sz="2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Győzni akarunk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r>
              <a:rPr lang="hu-HU" sz="2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Dialógus helyett monológok hangzanak el</a:t>
            </a:r>
          </a:p>
        </p:txBody>
      </p:sp>
      <p:sp>
        <p:nvSpPr>
          <p:cNvPr id="7" name="Dátum helye 6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4AE2A323-2CCB-4724-904C-88914DC2367C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7644113F-B238-4332-8161-0ECA1C02CA38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147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 autoUpdateAnimBg="0" advAuto="100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BB17160-ABE1-4CF9-9D32-BCC949B457AE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52A454-D020-4E14-AFD1-0C5EFDDC2204}" type="slidenum">
              <a:rPr lang="hu-HU"/>
              <a:pPr>
                <a:defRPr/>
              </a:pPr>
              <a:t>148</a:t>
            </a:fld>
            <a:endParaRPr lang="hu-HU"/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0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4000" dirty="0">
                <a:solidFill>
                  <a:schemeClr val="tx2">
                    <a:tint val="100000"/>
                    <a:satMod val="250000"/>
                  </a:schemeClr>
                </a:solidFill>
              </a:rPr>
              <a:t>Győz-győz megközelítés jellemzői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85926"/>
            <a:ext cx="8229600" cy="4508511"/>
          </a:xfrm>
          <a:ln>
            <a:miter lim="800000"/>
            <a:headEnd/>
            <a:tailEnd/>
          </a:ln>
        </p:spPr>
        <p:txBody>
          <a:bodyPr rtlCol="0">
            <a:normAutofit fontScale="92500" lnSpcReduction="2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"/>
              <a:defRPr/>
            </a:pPr>
            <a:r>
              <a:rPr lang="hu-HU" sz="2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Koncentrálás a partner valódi </a:t>
            </a:r>
            <a:r>
              <a:rPr lang="hu-HU" sz="2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igényeire (ténylegesen NEKI mire van szüksége ahhoz, hogy a „nulla” hiba stratégia realizálódhasson)</a:t>
            </a:r>
            <a:endParaRPr lang="hu-HU" sz="28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"/>
              <a:defRPr/>
            </a:pPr>
            <a:r>
              <a:rPr lang="hu-HU" sz="2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 partner megértése, a törekedve </a:t>
            </a:r>
            <a:r>
              <a:rPr lang="hu-HU" sz="2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az eddigi cselekedetei </a:t>
            </a:r>
            <a:r>
              <a:rPr lang="hu-HU" sz="2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kiváltó </a:t>
            </a:r>
            <a:r>
              <a:rPr lang="hu-HU" sz="2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okainak a </a:t>
            </a:r>
            <a:r>
              <a:rPr lang="hu-HU" sz="2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megértésére </a:t>
            </a:r>
            <a:r>
              <a:rPr lang="hu-HU" sz="2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is (munkavédelmi teljesítmények)</a:t>
            </a:r>
            <a:endParaRPr lang="hu-HU" sz="28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"/>
              <a:defRPr/>
            </a:pPr>
            <a:r>
              <a:rPr lang="hu-HU" sz="2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Olyan megoldások keresése, amely mindkét fél </a:t>
            </a:r>
            <a:r>
              <a:rPr lang="hu-HU" sz="2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igényeinek megfelel  (munkáltató: „nulla” hiba stratégia; munkavállaló: baleset veszélye nélküli egzisztencia)</a:t>
            </a:r>
            <a:endParaRPr lang="hu-HU" sz="28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"/>
              <a:defRPr/>
            </a:pPr>
            <a:r>
              <a:rPr lang="hu-HU" sz="2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Közös elvi alapok megkeresése és felhasználása </a:t>
            </a:r>
            <a:r>
              <a:rPr lang="hu-HU" sz="2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az oktatási teljesítmény hatékonyságának növeléséhez</a:t>
            </a:r>
            <a:endParaRPr lang="hu-HU" sz="28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"/>
              <a:defRPr/>
            </a:pPr>
            <a:r>
              <a:rPr lang="hu-HU" sz="2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Törekvés hosszú távú </a:t>
            </a:r>
            <a:r>
              <a:rPr lang="hu-HU" sz="2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két oldalú, oktatási hatékonyságot növelő kommunikációs kapcsolat </a:t>
            </a:r>
            <a:r>
              <a:rPr lang="hu-HU" sz="2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kiépítésére</a:t>
            </a:r>
          </a:p>
        </p:txBody>
      </p:sp>
      <p:sp>
        <p:nvSpPr>
          <p:cNvPr id="7" name="Dátum helye 6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A3132DF9-5B0A-4F1C-9317-46A885CA1507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75F239BD-3DAC-40E7-8163-C5F320BC4360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148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bldLvl="5" autoUpdateAnimBg="0" advAuto="100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45D701F-63BA-4420-BC88-649EBAF2209F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A05417-5B1B-4EF3-AD7C-170BFEF30BA6}" type="slidenum">
              <a:rPr lang="hu-HU"/>
              <a:pPr>
                <a:defRPr/>
              </a:pPr>
              <a:t>149</a:t>
            </a:fld>
            <a:endParaRPr lang="hu-HU"/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071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atMod val="250000"/>
                  </a:schemeClr>
                </a:solidFill>
              </a:rPr>
              <a:t>Ami kell: kommunikáció! 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2101850"/>
            <a:ext cx="7924800" cy="4114800"/>
          </a:xfrm>
        </p:spPr>
        <p:txBody>
          <a:bodyPr/>
          <a:lstStyle/>
          <a:p>
            <a:pPr eaLnBrk="1" hangingPunct="1"/>
            <a:r>
              <a:rPr lang="hu-HU" smtClean="0"/>
              <a:t>Kifejezzük magunkat </a:t>
            </a:r>
            <a:r>
              <a:rPr lang="hu-HU" sz="1400" smtClean="0"/>
              <a:t>(lelkiállapot, személyiség, gondolkodásmód)</a:t>
            </a:r>
          </a:p>
          <a:p>
            <a:pPr eaLnBrk="1" hangingPunct="1"/>
            <a:r>
              <a:rPr lang="hu-HU" smtClean="0"/>
              <a:t>Tájékoztatunk másokat</a:t>
            </a:r>
          </a:p>
          <a:p>
            <a:pPr eaLnBrk="1" hangingPunct="1"/>
            <a:r>
              <a:rPr lang="hu-HU" smtClean="0"/>
              <a:t>Befolyásolunk másokat</a:t>
            </a:r>
          </a:p>
          <a:p>
            <a:pPr eaLnBrk="1" hangingPunct="1"/>
            <a:r>
              <a:rPr lang="hu-HU" smtClean="0"/>
              <a:t>Minősítünk </a:t>
            </a:r>
            <a:r>
              <a:rPr lang="hu-HU" sz="1400" smtClean="0"/>
              <a:t>(kommunikáció jellegét, a kommunikációs helyzetet, a témát, a partnert)</a:t>
            </a:r>
          </a:p>
        </p:txBody>
      </p:sp>
      <p:sp>
        <p:nvSpPr>
          <p:cNvPr id="8" name="Dátum helye 7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D7D98DB7-58FD-4F5A-9CF4-2CF8A9B031C0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Élőláb helye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23B5D489-9269-4677-B191-4101BF7FEC8A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149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88068" name="Picture 4" descr="c:\Program Files\Common Files\Microsoft Shared\Clipart\cagcat50\PE02097_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419600"/>
            <a:ext cx="2732088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 bldLvl="5" autoUpdateAnimBg="0" advAuto="100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0289189-03D2-4C67-82DB-7DEDDCFAEC43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D6E27D-A61B-4E42-A898-7F418EDB9D32}" type="slidenum">
              <a:rPr lang="hu-HU"/>
              <a:pPr>
                <a:defRPr/>
              </a:pPr>
              <a:t>15</a:t>
            </a:fld>
            <a:endParaRPr lang="hu-HU"/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0"/>
            <a:ext cx="8229600" cy="1095375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Axiómák </a:t>
            </a:r>
            <a:endParaRPr lang="en-GB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371600"/>
            <a:ext cx="5327650" cy="4724400"/>
          </a:xfrm>
        </p:spPr>
        <p:txBody>
          <a:bodyPr>
            <a:normAutofit/>
          </a:bodyPr>
          <a:lstStyle/>
          <a:p>
            <a:pPr marL="319088" indent="-319088"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Char char=""/>
              <a:defRPr/>
            </a:pPr>
            <a:r>
              <a:rPr lang="hu-HU" sz="2800" smtClean="0"/>
              <a:t>Fontosak azok az intézkedések, amelyeket annak érdekében kel megtenni, hogy bizonyítsuk, hogy a rendszer valóban a </a:t>
            </a:r>
            <a:r>
              <a:rPr lang="hu-HU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kitűzött céloknak</a:t>
            </a:r>
            <a:r>
              <a:rPr lang="hu-HU" sz="2800" smtClean="0"/>
              <a:t> megfelelően működik. </a:t>
            </a:r>
          </a:p>
          <a:p>
            <a:pPr marL="319088" indent="-319088"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Char char=""/>
              <a:defRPr/>
            </a:pPr>
            <a:r>
              <a:rPr lang="hu-HU" sz="2800" smtClean="0"/>
              <a:t>Ezt igényli a vezetőség, a vevő, a hatóság…(munkavállalók!)</a:t>
            </a:r>
          </a:p>
          <a:p>
            <a:pPr marL="319088" indent="-319088"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Char char=""/>
              <a:defRPr/>
            </a:pPr>
            <a:r>
              <a:rPr lang="hu-HU" sz="2800" smtClean="0"/>
              <a:t>A szabályozási rendszer egyes lépéseit dokumentálni kell.</a:t>
            </a:r>
          </a:p>
          <a:p>
            <a:pPr marL="319088" indent="-319088"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Char char=""/>
              <a:defRPr/>
            </a:pPr>
            <a:endParaRPr lang="en-GB" sz="2800" smtClean="0"/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A598A34C-44C4-46DC-A049-B9905AFA3C55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F04E6AFD-3F2C-4345-A053-48F83329F534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15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5848" name="Picture 4" descr="MCj0149483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84313"/>
            <a:ext cx="3659187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2696042-5A51-4C76-A17A-D54BEE095128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86E0A-385B-4418-ACB9-0992F5BB7771}" type="slidenum">
              <a:rPr lang="hu-HU"/>
              <a:pPr>
                <a:defRPr/>
              </a:pPr>
              <a:t>150</a:t>
            </a:fld>
            <a:endParaRPr lang="hu-HU"/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714375"/>
            <a:ext cx="7772400" cy="838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atMod val="250000"/>
                  </a:schemeClr>
                </a:solidFill>
              </a:rPr>
              <a:t>Kommunikációs folyamat elemei</a:t>
            </a:r>
          </a:p>
        </p:txBody>
      </p:sp>
      <p:sp>
        <p:nvSpPr>
          <p:cNvPr id="10" name="Dátum helye 9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35845244-C9EA-485E-AFEB-56DA4D12D2F4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8" name="Dia számának helye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CED2D0C4-E11B-45C2-897E-0745E37AB2E2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150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0" y="714356"/>
          <a:ext cx="9144000" cy="6143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544D7C3-1E0D-4986-AF8D-5EF63B657B9E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FE727F-5742-4948-B4DB-7E89EF922B49}" type="slidenum">
              <a:rPr lang="hu-HU"/>
              <a:pPr>
                <a:defRPr/>
              </a:pPr>
              <a:t>151</a:t>
            </a:fld>
            <a:endParaRPr lang="hu-HU"/>
          </a:p>
        </p:txBody>
      </p:sp>
      <p:sp>
        <p:nvSpPr>
          <p:cNvPr id="901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57188" y="285750"/>
            <a:ext cx="8610600" cy="533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600" dirty="0">
                <a:solidFill>
                  <a:schemeClr val="tx2">
                    <a:tint val="100000"/>
                    <a:satMod val="250000"/>
                  </a:schemeClr>
                </a:solidFill>
              </a:rPr>
              <a:t>A közvetlen emberi kommunikáció csatornái</a:t>
            </a:r>
          </a:p>
        </p:txBody>
      </p:sp>
      <p:sp>
        <p:nvSpPr>
          <p:cNvPr id="90115" name="Rectangle 1027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043890" cy="2847980"/>
          </a:xfrm>
          <a:ln>
            <a:miter lim="800000"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>
            <a:normAutofit lnSpcReduction="10000"/>
          </a:bodyPr>
          <a:lstStyle/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hu-HU" sz="2800" dirty="0"/>
              <a:t>Szóbeli csatornák</a:t>
            </a:r>
          </a:p>
          <a:p>
            <a:pPr marL="630936" lvl="1" indent="-27432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400" dirty="0"/>
              <a:t>A szöveg értelmezése aktív folyamat –a másik fél beszédének hallgatása közben sem vagyunk passzívak. A szöveg üzenete a szavak, mondatok értelmén túl attól is függ, hogy a beszélő hogyan építi fel, szerkeszti meg a mondandóját, milyen hosszú mondatokban fogalmaz, hányszor ismétel meg valamit, milyen sebességgel beszél, stb</a:t>
            </a:r>
            <a:r>
              <a:rPr lang="hu-HU" sz="2400" dirty="0" smtClean="0"/>
              <a:t>.</a:t>
            </a:r>
            <a:endParaRPr lang="hu-HU" sz="2400" dirty="0"/>
          </a:p>
        </p:txBody>
      </p:sp>
      <p:sp>
        <p:nvSpPr>
          <p:cNvPr id="8" name="Dátum helye 7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0FC5F31F-CAD7-4703-8F98-F0C8C65B87D4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Élőláb helye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B35BB0F7-5947-4549-BD05-044C0051C697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151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60779" name="Picture 2" descr="C:\Documents and Settings\Kapás Zsolt\Local Settings\Temporary Internet Files\Content.IE5\Z0AJCUFB\MCj03355720000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4211638"/>
            <a:ext cx="2319338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build="p" bldLvl="2" autoUpdateAnimBg="0" advAuto="100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5861897-9585-4DC1-B08C-33B58915924F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528D89-645F-4CF1-AD98-B469FA17027C}" type="slidenum">
              <a:rPr lang="hu-HU"/>
              <a:pPr>
                <a:defRPr/>
              </a:pPr>
              <a:t>152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7188" y="214313"/>
            <a:ext cx="8429625" cy="7096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u-HU" sz="3200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A közvetlen emberi kommunikáció csatornái</a:t>
            </a:r>
            <a:endParaRPr lang="hu-HU" sz="3200" dirty="0">
              <a:solidFill>
                <a:schemeClr val="tx2">
                  <a:tint val="100000"/>
                  <a:satMod val="250000"/>
                </a:schemeClr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85720" y="1142984"/>
            <a:ext cx="8208993" cy="5286412"/>
          </a:xfrm>
          <a:ln>
            <a:miter lim="800000"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 szóbeli csatornák</a:t>
            </a:r>
          </a:p>
          <a:p>
            <a:pPr marL="63093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hu-HU" sz="2000" dirty="0" smtClean="0">
                <a:solidFill>
                  <a:schemeClr val="bg1"/>
                </a:solidFill>
              </a:rPr>
              <a:t>Olyan átadott jelzésanyag, amely megerősíti (</a:t>
            </a:r>
            <a:r>
              <a:rPr lang="hu-HU" sz="2000" dirty="0" err="1" smtClean="0">
                <a:solidFill>
                  <a:schemeClr val="bg1"/>
                </a:solidFill>
              </a:rPr>
              <a:t>kongurens</a:t>
            </a:r>
            <a:r>
              <a:rPr lang="hu-HU" sz="2000" dirty="0" smtClean="0">
                <a:solidFill>
                  <a:schemeClr val="bg1"/>
                </a:solidFill>
              </a:rPr>
              <a:t> kommunikáció) illetve ellentmond (</a:t>
            </a:r>
            <a:r>
              <a:rPr lang="hu-HU" sz="2000" dirty="0" err="1" smtClean="0">
                <a:solidFill>
                  <a:schemeClr val="bg1"/>
                </a:solidFill>
              </a:rPr>
              <a:t>inkongurens</a:t>
            </a:r>
            <a:r>
              <a:rPr lang="hu-HU" sz="2000" dirty="0" smtClean="0">
                <a:solidFill>
                  <a:schemeClr val="bg1"/>
                </a:solidFill>
              </a:rPr>
              <a:t> kommunikáció) a szóbeli üzenetnek</a:t>
            </a:r>
            <a:r>
              <a:rPr lang="hu-HU" sz="2400" dirty="0" smtClean="0">
                <a:solidFill>
                  <a:schemeClr val="bg1"/>
                </a:solidFill>
              </a:rPr>
              <a:t>.</a:t>
            </a:r>
          </a:p>
          <a:p>
            <a:pPr marL="923544" lvl="2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hu-HU" sz="2000" dirty="0" smtClean="0">
                <a:solidFill>
                  <a:schemeClr val="bg1"/>
                </a:solidFill>
              </a:rPr>
              <a:t>Vokális jellemzők – hümmögés, </a:t>
            </a:r>
            <a:r>
              <a:rPr lang="hu-HU" sz="2000" dirty="0" err="1" smtClean="0">
                <a:solidFill>
                  <a:schemeClr val="bg1"/>
                </a:solidFill>
              </a:rPr>
              <a:t>őzés</a:t>
            </a:r>
            <a:r>
              <a:rPr lang="hu-HU" sz="2000" dirty="0" smtClean="0">
                <a:solidFill>
                  <a:schemeClr val="bg1"/>
                </a:solidFill>
              </a:rPr>
              <a:t>, nevetés, sírás, stb.</a:t>
            </a:r>
          </a:p>
          <a:p>
            <a:pPr marL="923544" lvl="2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hu-HU" sz="2000" dirty="0" smtClean="0">
                <a:solidFill>
                  <a:schemeClr val="bg1"/>
                </a:solidFill>
              </a:rPr>
              <a:t>Mimika – érzelmek kifejezése</a:t>
            </a:r>
          </a:p>
          <a:p>
            <a:pPr marL="923544" lvl="2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hu-HU" sz="2000" dirty="0" smtClean="0">
                <a:solidFill>
                  <a:schemeClr val="bg1"/>
                </a:solidFill>
              </a:rPr>
              <a:t>Tekintet – a szem mozgása, irányultsága, állapota</a:t>
            </a:r>
          </a:p>
          <a:p>
            <a:pPr marL="923544" lvl="2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hu-HU" sz="2000" dirty="0" smtClean="0">
                <a:solidFill>
                  <a:schemeClr val="bg1"/>
                </a:solidFill>
              </a:rPr>
              <a:t>Fejtartás, fejmozgás – „fennhordja az orrát”, „lógatja az orrát”, stb.</a:t>
            </a:r>
          </a:p>
          <a:p>
            <a:pPr marL="923544" lvl="2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hu-HU" sz="2000" dirty="0" smtClean="0">
                <a:solidFill>
                  <a:schemeClr val="bg1"/>
                </a:solidFill>
              </a:rPr>
              <a:t>Testtartás – egész test helyzete és jellegzetes mozgása</a:t>
            </a:r>
          </a:p>
          <a:p>
            <a:pPr marL="923544" lvl="2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hu-HU" sz="2000" dirty="0" smtClean="0">
                <a:solidFill>
                  <a:schemeClr val="bg1"/>
                </a:solidFill>
              </a:rPr>
              <a:t>Test orientáció – a szemmozgástól külön nyer értelmet</a:t>
            </a:r>
          </a:p>
          <a:p>
            <a:pPr marL="923544" lvl="2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hu-HU" sz="2000" dirty="0" smtClean="0">
                <a:solidFill>
                  <a:schemeClr val="bg1"/>
                </a:solidFill>
              </a:rPr>
              <a:t>Lábtartás, lábmozgás – széles terpesz, magunk alá húzott lábak, lóbálás, stb.</a:t>
            </a:r>
          </a:p>
          <a:p>
            <a:pPr marL="923544" lvl="2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hu-HU" sz="2000" dirty="0" smtClean="0">
                <a:solidFill>
                  <a:schemeClr val="bg1"/>
                </a:solidFill>
              </a:rPr>
              <a:t>Gesztikuláció- kar és a kéz ujjainak mozgása</a:t>
            </a:r>
          </a:p>
          <a:p>
            <a:pPr marL="923544" lvl="2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hu-HU" sz="2000" dirty="0" smtClean="0">
                <a:solidFill>
                  <a:schemeClr val="bg1"/>
                </a:solidFill>
              </a:rPr>
              <a:t>Érintés </a:t>
            </a:r>
          </a:p>
          <a:p>
            <a:pPr marL="923544" lvl="2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hu-HU" sz="2000" dirty="0" smtClean="0">
                <a:solidFill>
                  <a:schemeClr val="bg1"/>
                </a:solidFill>
              </a:rPr>
              <a:t>Térközszabályozás intim zóna (0-60 cm), személyes zóna (60-120 cm), társalgási zóna (120-300 cm), nyilvános zóna (300 cm-en túl)</a:t>
            </a:r>
          </a:p>
        </p:txBody>
      </p:sp>
      <p:sp>
        <p:nvSpPr>
          <p:cNvPr id="7" name="Dátum helye 6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1881044E-5B75-4D6B-BC62-A49E6C7F1E4B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C59BD028-CF0D-4A62-A7E9-951E23F6B296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152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1AF16F3-A619-4376-B1E0-980DC7AB11F9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5A75AD-BCC8-405D-A39B-91733F828DEC}" type="slidenum">
              <a:rPr lang="hu-HU"/>
              <a:pPr>
                <a:defRPr/>
              </a:pPr>
              <a:t>153</a:t>
            </a:fld>
            <a:endParaRPr lang="hu-HU"/>
          </a:p>
        </p:txBody>
      </p:sp>
      <p:sp>
        <p:nvSpPr>
          <p:cNvPr id="911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10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600" dirty="0">
                <a:solidFill>
                  <a:schemeClr val="tx2">
                    <a:tint val="100000"/>
                    <a:satMod val="250000"/>
                  </a:schemeClr>
                </a:solidFill>
              </a:rPr>
              <a:t>A közvetlen emberi kommunikáció csatornái</a:t>
            </a:r>
          </a:p>
        </p:txBody>
      </p:sp>
      <p:sp>
        <p:nvSpPr>
          <p:cNvPr id="91139" name="Rectangle 1027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8458200" cy="4616450"/>
          </a:xfrm>
        </p:spPr>
        <p:txBody>
          <a:bodyPr/>
          <a:lstStyle/>
          <a:p>
            <a:pPr eaLnBrk="1" hangingPunct="1"/>
            <a:r>
              <a:rPr lang="hu-HU" smtClean="0"/>
              <a:t>A kulturális szignálok</a:t>
            </a:r>
          </a:p>
          <a:p>
            <a:pPr lvl="1" eaLnBrk="1" hangingPunct="1"/>
            <a:r>
              <a:rPr lang="hu-HU" smtClean="0"/>
              <a:t>Személyes emberi környezet tárgyait és külsőségeit, illetve bizonyos testi állapotokat, úgymint:</a:t>
            </a:r>
          </a:p>
          <a:p>
            <a:pPr lvl="2" eaLnBrk="1" hangingPunct="1"/>
            <a:r>
              <a:rPr lang="hu-HU" smtClean="0"/>
              <a:t>Ruházat, öltözet</a:t>
            </a:r>
          </a:p>
          <a:p>
            <a:pPr lvl="2" eaLnBrk="1" hangingPunct="1"/>
            <a:r>
              <a:rPr lang="hu-HU" smtClean="0"/>
              <a:t>Hajviselet, testszőrzet kiemelése vagy eltüntetése</a:t>
            </a:r>
          </a:p>
          <a:p>
            <a:pPr lvl="2" eaLnBrk="1" hangingPunct="1"/>
            <a:r>
              <a:rPr lang="hu-HU" smtClean="0"/>
              <a:t>Testdíszítés</a:t>
            </a:r>
          </a:p>
          <a:p>
            <a:pPr lvl="2" eaLnBrk="1" hangingPunct="1"/>
            <a:r>
              <a:rPr lang="hu-HU" smtClean="0"/>
              <a:t>Testformálás</a:t>
            </a:r>
          </a:p>
          <a:p>
            <a:pPr lvl="2" eaLnBrk="1" hangingPunct="1"/>
            <a:r>
              <a:rPr lang="hu-HU" smtClean="0"/>
              <a:t>Használati tárgyak, tárgyi és épített környezet (pl. mobiltelefon-viselési szokások)</a:t>
            </a:r>
            <a:r>
              <a:rPr lang="hu-HU" sz="1800" smtClean="0"/>
              <a:t> </a:t>
            </a:r>
          </a:p>
        </p:txBody>
      </p:sp>
      <p:sp>
        <p:nvSpPr>
          <p:cNvPr id="7" name="Dátum helye 6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BBC03A36-CB25-4FC9-A74B-520FD50FF7DE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B8F18FC9-AB56-4C69-ADD3-33947DF0C3F4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153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 bldLvl="5" autoUpdateAnimBg="0" advAuto="200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3599691-376B-41B1-9F5A-B78C6124A3AB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7C9E7F-E61D-4B9C-993D-9A3B72B64BB0}" type="slidenum">
              <a:rPr lang="hu-HU"/>
              <a:pPr>
                <a:defRPr/>
              </a:pPr>
              <a:t>154</a:t>
            </a:fld>
            <a:endParaRPr lang="hu-HU"/>
          </a:p>
        </p:txBody>
      </p:sp>
      <p:sp>
        <p:nvSpPr>
          <p:cNvPr id="921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28688" y="357188"/>
            <a:ext cx="7772400" cy="762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600" dirty="0">
                <a:solidFill>
                  <a:schemeClr val="tx2">
                    <a:tint val="100000"/>
                    <a:satMod val="250000"/>
                  </a:schemeClr>
                </a:solidFill>
              </a:rPr>
              <a:t>Nem szóbeli kommunikáció funkciói</a:t>
            </a:r>
          </a:p>
        </p:txBody>
      </p:sp>
      <p:sp>
        <p:nvSpPr>
          <p:cNvPr id="92163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smtClean="0"/>
              <a:t>A kommunikációs kapcsolat ellenőrzése</a:t>
            </a:r>
          </a:p>
          <a:p>
            <a:pPr lvl="1" eaLnBrk="1" hangingPunct="1">
              <a:lnSpc>
                <a:spcPct val="90000"/>
              </a:lnSpc>
            </a:pPr>
            <a:r>
              <a:rPr lang="hu-HU" smtClean="0"/>
              <a:t>A kommunikációs kapcsolat létrehozása</a:t>
            </a:r>
          </a:p>
          <a:p>
            <a:pPr lvl="1" eaLnBrk="1" hangingPunct="1">
              <a:lnSpc>
                <a:spcPct val="90000"/>
              </a:lnSpc>
            </a:pPr>
            <a:r>
              <a:rPr lang="hu-HU" smtClean="0"/>
              <a:t>A kommunikációs kapcsolat fenntartása</a:t>
            </a:r>
          </a:p>
          <a:p>
            <a:pPr lvl="1" eaLnBrk="1" hangingPunct="1">
              <a:lnSpc>
                <a:spcPct val="90000"/>
              </a:lnSpc>
            </a:pPr>
            <a:r>
              <a:rPr lang="hu-HU" smtClean="0"/>
              <a:t>A kommunikációs kapcsolat lezárása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Az én megjelenítése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Az érzelmi állapot kifejezése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A személyes viszonyulás (attitűd) kifejezése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hu-HU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hu-HU" smtClean="0"/>
          </a:p>
        </p:txBody>
      </p:sp>
      <p:sp>
        <p:nvSpPr>
          <p:cNvPr id="8" name="Dátum helye 7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80416275-76FD-4A1E-A06D-BDFE09FDE1C0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Élőláb helye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F7874554-B890-4885-BE5B-B8669ACDF47D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154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2164" name="Picture 1028" descr="G:\PFiles\MSOffice\Clipart\standard\stddir3\EN01042_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2682875"/>
            <a:ext cx="2214562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 bldLvl="5" autoUpdateAnimBg="0" advAuto="100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CE20E7E-D727-4AF1-B9B0-F87B03FABAF2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837B47-A857-41D7-A016-E0374D818189}" type="slidenum">
              <a:rPr lang="hu-HU"/>
              <a:pPr>
                <a:defRPr/>
              </a:pPr>
              <a:t>155</a:t>
            </a:fld>
            <a:endParaRPr lang="hu-HU"/>
          </a:p>
        </p:txBody>
      </p:sp>
      <p:sp>
        <p:nvSpPr>
          <p:cNvPr id="931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00125" y="214313"/>
            <a:ext cx="7772400" cy="762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600" dirty="0">
                <a:solidFill>
                  <a:schemeClr val="tx2">
                    <a:tint val="100000"/>
                    <a:satMod val="250000"/>
                  </a:schemeClr>
                </a:solidFill>
              </a:rPr>
              <a:t>A személyközi kommunikáció zavarai</a:t>
            </a:r>
          </a:p>
        </p:txBody>
      </p:sp>
      <p:sp>
        <p:nvSpPr>
          <p:cNvPr id="93187" name="Rectangle 1027"/>
          <p:cNvSpPr>
            <a:spLocks noGrp="1" noChangeArrowheads="1"/>
          </p:cNvSpPr>
          <p:nvPr>
            <p:ph idx="1"/>
          </p:nvPr>
        </p:nvSpPr>
        <p:spPr>
          <a:xfrm>
            <a:off x="357188" y="1357313"/>
            <a:ext cx="8458200" cy="5000625"/>
          </a:xfrm>
        </p:spPr>
        <p:txBody>
          <a:bodyPr rtlCol="0">
            <a:normAutofit fontScale="92500" lnSpcReduction="20000"/>
          </a:bodyPr>
          <a:lstStyle/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"/>
              <a:defRPr/>
            </a:pPr>
            <a:r>
              <a:rPr lang="hu-HU" sz="2600" dirty="0"/>
              <a:t>Eltérő kulturális jelzések</a:t>
            </a:r>
          </a:p>
          <a:p>
            <a:pPr marL="63093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dirty="0"/>
              <a:t>Nyelv, ismeretlen nem szóbeli jelzések, stb.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"/>
              <a:defRPr/>
            </a:pPr>
            <a:r>
              <a:rPr lang="hu-HU" sz="2600" dirty="0"/>
              <a:t>A kommunikációs szocializáció eltérései</a:t>
            </a:r>
          </a:p>
          <a:p>
            <a:pPr marL="63093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dirty="0"/>
              <a:t>Szocializációs, iskolázottsági különbségek </a:t>
            </a:r>
          </a:p>
          <a:p>
            <a:pPr marL="923544" lvl="2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"/>
              <a:defRPr/>
            </a:pPr>
            <a:r>
              <a:rPr lang="hu-HU" sz="1900" dirty="0"/>
              <a:t>Szakember-laikus</a:t>
            </a:r>
          </a:p>
          <a:p>
            <a:pPr marL="923544" lvl="2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"/>
              <a:defRPr/>
            </a:pPr>
            <a:r>
              <a:rPr lang="hu-HU" sz="1900" dirty="0"/>
              <a:t>Politikus-lakosság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"/>
              <a:defRPr/>
            </a:pPr>
            <a:r>
              <a:rPr lang="hu-HU" sz="2600" dirty="0"/>
              <a:t>Tévedések, hibák, visszaélések az érvelésben</a:t>
            </a:r>
          </a:p>
          <a:p>
            <a:pPr marL="63093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dirty="0"/>
              <a:t>Ésszerűség, mely adott időhöz és szereplőkhöz kötődik</a:t>
            </a:r>
          </a:p>
          <a:p>
            <a:pPr marL="923544" lvl="2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"/>
              <a:defRPr/>
            </a:pPr>
            <a:r>
              <a:rPr lang="hu-HU" sz="1900" dirty="0"/>
              <a:t>Szomszéd tehene – kultúra és ésszerűség</a:t>
            </a:r>
          </a:p>
          <a:p>
            <a:pPr marL="923544" lvl="2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"/>
              <a:defRPr/>
            </a:pPr>
            <a:r>
              <a:rPr lang="hu-HU" sz="1900" dirty="0"/>
              <a:t>Vas és acél országa – hatalom és ésszerűség</a:t>
            </a:r>
          </a:p>
          <a:p>
            <a:pPr marL="63093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dirty="0"/>
              <a:t>Tudatos torzítás</a:t>
            </a:r>
          </a:p>
          <a:p>
            <a:pPr marL="923544" lvl="2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"/>
              <a:defRPr/>
            </a:pPr>
            <a:r>
              <a:rPr lang="hu-HU" sz="1900" dirty="0"/>
              <a:t>Túlzott általánosítás </a:t>
            </a:r>
          </a:p>
          <a:p>
            <a:pPr marL="923544" lvl="2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"/>
              <a:defRPr/>
            </a:pPr>
            <a:r>
              <a:rPr lang="hu-HU" sz="1900" dirty="0"/>
              <a:t>Kompetencia igazolás</a:t>
            </a:r>
          </a:p>
          <a:p>
            <a:pPr marL="923544" lvl="2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"/>
              <a:defRPr/>
            </a:pPr>
            <a:r>
              <a:rPr lang="hu-HU" sz="1900" dirty="0"/>
              <a:t>Burkolt vádak</a:t>
            </a:r>
          </a:p>
          <a:p>
            <a:pPr marL="63093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dirty="0"/>
              <a:t>Manipuláció (dezinformáció és propaganda)</a:t>
            </a:r>
          </a:p>
          <a:p>
            <a:pPr marL="923544" lvl="2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"/>
              <a:defRPr/>
            </a:pPr>
            <a:r>
              <a:rPr lang="hu-HU" sz="1900" dirty="0"/>
              <a:t>Nehéz kilőni, hogy melyik érvrendszer”sántít” (érvcsomagok rendszere)</a:t>
            </a:r>
          </a:p>
          <a:p>
            <a:pPr marL="63093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endParaRPr lang="hu-HU" sz="2000" dirty="0"/>
          </a:p>
          <a:p>
            <a:pPr marL="923544" lvl="2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"/>
              <a:defRPr/>
            </a:pPr>
            <a:endParaRPr lang="hu-HU" sz="1800" dirty="0"/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F07D9020-0167-42D9-92CA-5BF9CEE39063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FD5D7EFF-F769-4777-9DD5-1C34284AFDE6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155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3188" name="Picture 1028" descr="G:\PFiles\MSOffice\Clipart\corpbas\BD05928_.WMF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500826" y="2133601"/>
            <a:ext cx="2643174" cy="31917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3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3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3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3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3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3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31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931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31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931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9318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23" presetClass="entr" presetSubtype="3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build="p" bldLvl="5" autoUpdateAnimBg="0" advAuto="100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3A3E7CC-2C88-4F9F-883D-E18AC270EBF8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C9FB0-7688-410E-8C56-2CAE043EA004}" type="slidenum">
              <a:rPr lang="hu-HU"/>
              <a:pPr>
                <a:defRPr/>
              </a:pPr>
              <a:t>156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4375" y="357188"/>
            <a:ext cx="7772400" cy="136207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u-HU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A leginkább megfelelő kommunikációs jelek kiválasztása</a:t>
            </a:r>
            <a:endParaRPr lang="hu-HU" dirty="0">
              <a:solidFill>
                <a:schemeClr val="tx2">
                  <a:tint val="100000"/>
                  <a:satMod val="250000"/>
                </a:schemeClr>
              </a:solidFill>
            </a:endParaRPr>
          </a:p>
        </p:txBody>
      </p:sp>
      <p:sp>
        <p:nvSpPr>
          <p:cNvPr id="11268" name="Szöveg helye 2"/>
          <p:cNvSpPr>
            <a:spLocks noGrp="1"/>
          </p:cNvSpPr>
          <p:nvPr>
            <p:ph type="body" idx="1"/>
          </p:nvPr>
        </p:nvSpPr>
        <p:spPr>
          <a:xfrm>
            <a:off x="642938" y="2000250"/>
            <a:ext cx="3281362" cy="3862388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1800" smtClean="0"/>
              <a:t>Oktatás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u-HU" sz="1800" smtClean="0"/>
              <a:t>Beszéd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u-HU" sz="1600" smtClean="0">
                <a:solidFill>
                  <a:srgbClr val="FFFFFF"/>
                </a:solidFill>
              </a:rPr>
              <a:t>Felolvasás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u-HU" sz="1600" smtClean="0">
                <a:solidFill>
                  <a:srgbClr val="FFFFFF"/>
                </a:solidFill>
              </a:rPr>
              <a:t>„Szabad beszéd”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u-HU" sz="1800" smtClean="0"/>
              <a:t>Beszéd és</a:t>
            </a:r>
            <a:endParaRPr lang="hu-HU" sz="1800" smtClean="0">
              <a:latin typeface="Arial" charset="0"/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u-HU" sz="1600" smtClean="0">
                <a:solidFill>
                  <a:schemeClr val="tx1"/>
                </a:solidFill>
                <a:latin typeface="Arial" charset="0"/>
              </a:rPr>
              <a:t>Írott anyagok, kiadványok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u-HU" sz="1600" smtClean="0">
                <a:solidFill>
                  <a:srgbClr val="FFFFFF"/>
                </a:solidFill>
              </a:rPr>
              <a:t>Képek, diák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u-HU" sz="1600" smtClean="0">
                <a:solidFill>
                  <a:srgbClr val="FFFFFF"/>
                </a:solidFill>
              </a:rPr>
              <a:t>Filmek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u-HU" sz="1600" smtClean="0">
                <a:solidFill>
                  <a:srgbClr val="FFFFFF"/>
                </a:solidFill>
              </a:rPr>
              <a:t>Bemutató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u-HU" sz="1600" smtClean="0">
                <a:solidFill>
                  <a:srgbClr val="FFFFFF"/>
                </a:solidFill>
              </a:rPr>
              <a:t>Gyakorlat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u-HU" sz="1800" smtClean="0"/>
              <a:t>Beszéd és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u-HU" sz="1600" smtClean="0">
                <a:solidFill>
                  <a:srgbClr val="FFFFFF"/>
                </a:solidFill>
              </a:rPr>
              <a:t>Motiváció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hu-HU" sz="1600" smtClean="0">
                <a:solidFill>
                  <a:srgbClr val="FFFFFF"/>
                </a:solidFill>
              </a:rPr>
              <a:t>Stb.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v"/>
              <a:defRPr/>
            </a:pPr>
            <a:endParaRPr lang="hu-HU" sz="1600" smtClean="0">
              <a:solidFill>
                <a:srgbClr val="FFFFFF"/>
              </a:solidFill>
            </a:endParaRPr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86B1C0CA-12E5-43FA-ADDD-6D9378155FD7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8688D952-EFF5-400F-B959-581B9C37563F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156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graphicFrame>
        <p:nvGraphicFramePr>
          <p:cNvPr id="17410" name="Object 16"/>
          <p:cNvGraphicFramePr>
            <a:graphicFrameLocks noChangeAspect="1"/>
          </p:cNvGraphicFramePr>
          <p:nvPr/>
        </p:nvGraphicFramePr>
        <p:xfrm>
          <a:off x="4429125" y="1785938"/>
          <a:ext cx="3500438" cy="485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Acrobat Document" r:id="rId3" imgW="2990850" imgH="4238625" progId="AcroExch.Document.7">
                  <p:embed/>
                </p:oleObj>
              </mc:Choice>
              <mc:Fallback>
                <p:oleObj name="Acrobat Document" r:id="rId3" imgW="2990850" imgH="4238625" progId="AcroExch.Document.7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5" y="1785938"/>
                        <a:ext cx="3500438" cy="485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61D0A1D-45E5-4D9E-9061-7226D55F36C1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8C6A18-C037-4CF5-8060-F19227AD79ED}" type="slidenum">
              <a:rPr lang="hu-HU"/>
              <a:pPr>
                <a:defRPr/>
              </a:pPr>
              <a:t>157</a:t>
            </a:fld>
            <a:endParaRPr lang="hu-HU"/>
          </a:p>
        </p:txBody>
      </p:sp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14313"/>
            <a:ext cx="8229600" cy="752475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Bevezetés és működtetés IV.</a:t>
            </a:r>
          </a:p>
        </p:txBody>
      </p:sp>
      <p:sp>
        <p:nvSpPr>
          <p:cNvPr id="560131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1371600"/>
            <a:ext cx="8012112" cy="472440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/>
              <a:t>Kommunikáció, részvétel és konzultáció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"/>
              <a:defRPr/>
            </a:pPr>
            <a:r>
              <a:rPr lang="hu-HU"/>
              <a:t>A szervezet hozzon létre, vezessen be és tartson fenn eljárásokat</a:t>
            </a:r>
          </a:p>
          <a:p>
            <a:pPr marL="822960" lvl="2" indent="-192024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 belső kommunikációra a szervezet különböző szintjei és tevékenységei között;</a:t>
            </a:r>
          </a:p>
          <a:p>
            <a:pPr marL="822960" lvl="2" indent="-192024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Az alvállalkozókkal és a munkahelyre látogatókkal való kommunikáció céljából;</a:t>
            </a:r>
          </a:p>
          <a:p>
            <a:pPr marL="822960" lvl="2" indent="-192024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Azért, hogy a külső érdekelt felektől érkező lényeges információkat fogadja, dokumentálja és reagáljon azokra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E9F85B7F-C89A-461A-A0A0-CA2EA41CC9F7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74FB9308-FE80-4FDF-839F-C2B1814143FE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157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65897" name="Picture 4" descr="MCj0433925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783138"/>
            <a:ext cx="2074862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B9A8C05-565D-4612-AE3C-CE025FFF3974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3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17F35-C183-4EF2-8F7F-420D8337F64D}" type="slidenum">
              <a:rPr lang="hu-HU"/>
              <a:pPr>
                <a:defRPr/>
              </a:pPr>
              <a:t>158</a:t>
            </a:fld>
            <a:endParaRPr lang="hu-HU"/>
          </a:p>
        </p:txBody>
      </p:sp>
      <p:sp>
        <p:nvSpPr>
          <p:cNvPr id="166916" name="Rectangle 29"/>
          <p:cNvSpPr>
            <a:spLocks noChangeArrowheads="1"/>
          </p:cNvSpPr>
          <p:nvPr/>
        </p:nvSpPr>
        <p:spPr bwMode="auto">
          <a:xfrm>
            <a:off x="611188" y="981075"/>
            <a:ext cx="7921625" cy="568801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15888"/>
            <a:ext cx="8229600" cy="7413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>
                <a:solidFill>
                  <a:schemeClr val="tx2">
                    <a:lumMod val="75000"/>
                  </a:schemeClr>
                </a:solidFill>
              </a:rPr>
              <a:t>Tárgyalási szituációk</a:t>
            </a:r>
          </a:p>
        </p:txBody>
      </p:sp>
      <p:sp>
        <p:nvSpPr>
          <p:cNvPr id="27" name="Dátum helye 26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C878E5F8-8BC7-4A6D-B1CA-075850C2564E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9" name="Élőláb helye 2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28" name="Dia számának helye 2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1536358F-3560-4691-9ABB-1EAF9C95868C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158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grpSp>
        <p:nvGrpSpPr>
          <p:cNvPr id="166921" name="Group 3"/>
          <p:cNvGrpSpPr>
            <a:grpSpLocks/>
          </p:cNvGrpSpPr>
          <p:nvPr/>
        </p:nvGrpSpPr>
        <p:grpSpPr bwMode="auto">
          <a:xfrm>
            <a:off x="971550" y="1628775"/>
            <a:ext cx="7056438" cy="4914900"/>
            <a:chOff x="1417" y="697"/>
            <a:chExt cx="9900" cy="7740"/>
          </a:xfrm>
        </p:grpSpPr>
        <p:sp>
          <p:nvSpPr>
            <p:cNvPr id="166925" name="Rectangle 4"/>
            <p:cNvSpPr>
              <a:spLocks noChangeArrowheads="1"/>
            </p:cNvSpPr>
            <p:nvPr/>
          </p:nvSpPr>
          <p:spPr bwMode="auto">
            <a:xfrm>
              <a:off x="2677" y="1597"/>
              <a:ext cx="7740" cy="5400"/>
            </a:xfrm>
            <a:prstGeom prst="rect">
              <a:avLst/>
            </a:prstGeom>
            <a:noFill/>
            <a:ln w="9525">
              <a:solidFill>
                <a:srgbClr val="3366FF"/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66926" name="Line 5"/>
            <p:cNvSpPr>
              <a:spLocks noChangeShapeType="1"/>
            </p:cNvSpPr>
            <p:nvPr/>
          </p:nvSpPr>
          <p:spPr bwMode="auto">
            <a:xfrm>
              <a:off x="2677" y="1597"/>
              <a:ext cx="7740" cy="540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66927" name="Oval 6"/>
            <p:cNvSpPr>
              <a:spLocks noChangeArrowheads="1"/>
            </p:cNvSpPr>
            <p:nvPr/>
          </p:nvSpPr>
          <p:spPr bwMode="auto">
            <a:xfrm>
              <a:off x="2317" y="1237"/>
              <a:ext cx="900" cy="9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6928" name="Oval 7"/>
            <p:cNvSpPr>
              <a:spLocks noChangeArrowheads="1"/>
            </p:cNvSpPr>
            <p:nvPr/>
          </p:nvSpPr>
          <p:spPr bwMode="auto">
            <a:xfrm>
              <a:off x="2137" y="6457"/>
              <a:ext cx="1080" cy="108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6929" name="Oval 8"/>
            <p:cNvSpPr>
              <a:spLocks noChangeArrowheads="1"/>
            </p:cNvSpPr>
            <p:nvPr/>
          </p:nvSpPr>
          <p:spPr bwMode="auto">
            <a:xfrm>
              <a:off x="9877" y="6457"/>
              <a:ext cx="1080" cy="108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6930" name="Oval 9"/>
            <p:cNvSpPr>
              <a:spLocks noChangeArrowheads="1"/>
            </p:cNvSpPr>
            <p:nvPr/>
          </p:nvSpPr>
          <p:spPr bwMode="auto">
            <a:xfrm>
              <a:off x="9877" y="1057"/>
              <a:ext cx="1080" cy="108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6931" name="Line 10"/>
            <p:cNvSpPr>
              <a:spLocks noChangeShapeType="1"/>
            </p:cNvSpPr>
            <p:nvPr/>
          </p:nvSpPr>
          <p:spPr bwMode="auto">
            <a:xfrm flipV="1">
              <a:off x="1777" y="877"/>
              <a:ext cx="0" cy="756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66932" name="Line 11"/>
            <p:cNvSpPr>
              <a:spLocks noChangeShapeType="1"/>
            </p:cNvSpPr>
            <p:nvPr/>
          </p:nvSpPr>
          <p:spPr bwMode="auto">
            <a:xfrm>
              <a:off x="1417" y="7897"/>
              <a:ext cx="9900" cy="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66933" name="Text Box 12"/>
            <p:cNvSpPr txBox="1">
              <a:spLocks noChangeArrowheads="1"/>
            </p:cNvSpPr>
            <p:nvPr/>
          </p:nvSpPr>
          <p:spPr bwMode="auto">
            <a:xfrm>
              <a:off x="1957" y="697"/>
              <a:ext cx="2160" cy="540"/>
            </a:xfrm>
            <a:prstGeom prst="rect">
              <a:avLst/>
            </a:prstGeom>
            <a:noFill/>
            <a:ln w="9525">
              <a:solidFill>
                <a:srgbClr val="33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sz="1200">
                  <a:solidFill>
                    <a:schemeClr val="bg1"/>
                  </a:solidFill>
                </a:rPr>
                <a:t>„</a:t>
              </a:r>
              <a:r>
                <a:rPr lang="hu-HU" sz="1200">
                  <a:solidFill>
                    <a:srgbClr val="3366FF"/>
                  </a:solidFill>
                </a:rPr>
                <a:t>Saját győzelem”</a:t>
              </a:r>
              <a:endParaRPr lang="hu-HU" sz="4400">
                <a:solidFill>
                  <a:srgbClr val="3366FF"/>
                </a:solidFill>
              </a:endParaRPr>
            </a:p>
          </p:txBody>
        </p:sp>
        <p:sp>
          <p:nvSpPr>
            <p:cNvPr id="166934" name="Text Box 13"/>
            <p:cNvSpPr txBox="1">
              <a:spLocks noChangeArrowheads="1"/>
            </p:cNvSpPr>
            <p:nvPr/>
          </p:nvSpPr>
          <p:spPr bwMode="auto">
            <a:xfrm>
              <a:off x="8257" y="697"/>
              <a:ext cx="2880" cy="720"/>
            </a:xfrm>
            <a:prstGeom prst="rect">
              <a:avLst/>
            </a:prstGeom>
            <a:noFill/>
            <a:ln w="9525">
              <a:solidFill>
                <a:srgbClr val="33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sz="1200">
                  <a:solidFill>
                    <a:srgbClr val="3366FF"/>
                  </a:solidFill>
                </a:rPr>
                <a:t>Győzelem - Győzelem</a:t>
              </a:r>
              <a:endParaRPr lang="hu-HU" sz="4400">
                <a:solidFill>
                  <a:srgbClr val="3366FF"/>
                </a:solidFill>
              </a:endParaRPr>
            </a:p>
          </p:txBody>
        </p:sp>
        <p:sp>
          <p:nvSpPr>
            <p:cNvPr id="166935" name="Text Box 14"/>
            <p:cNvSpPr txBox="1">
              <a:spLocks noChangeArrowheads="1"/>
            </p:cNvSpPr>
            <p:nvPr/>
          </p:nvSpPr>
          <p:spPr bwMode="auto">
            <a:xfrm>
              <a:off x="1957" y="7537"/>
              <a:ext cx="2340" cy="540"/>
            </a:xfrm>
            <a:prstGeom prst="rect">
              <a:avLst/>
            </a:prstGeom>
            <a:noFill/>
            <a:ln w="9525">
              <a:solidFill>
                <a:srgbClr val="33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sz="1200">
                  <a:solidFill>
                    <a:srgbClr val="3366FF"/>
                  </a:solidFill>
                </a:rPr>
                <a:t>„Vesztes – Vesztes”</a:t>
              </a:r>
              <a:endParaRPr lang="hu-HU" sz="4400">
                <a:solidFill>
                  <a:srgbClr val="3366FF"/>
                </a:solidFill>
              </a:endParaRPr>
            </a:p>
          </p:txBody>
        </p:sp>
        <p:sp>
          <p:nvSpPr>
            <p:cNvPr id="166936" name="Text Box 15"/>
            <p:cNvSpPr txBox="1">
              <a:spLocks noChangeArrowheads="1"/>
            </p:cNvSpPr>
            <p:nvPr/>
          </p:nvSpPr>
          <p:spPr bwMode="auto">
            <a:xfrm>
              <a:off x="8617" y="7537"/>
              <a:ext cx="2340" cy="720"/>
            </a:xfrm>
            <a:prstGeom prst="rect">
              <a:avLst/>
            </a:prstGeom>
            <a:noFill/>
            <a:ln w="9525">
              <a:solidFill>
                <a:srgbClr val="33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sz="1200">
                  <a:solidFill>
                    <a:srgbClr val="3366FF"/>
                  </a:solidFill>
                </a:rPr>
                <a:t>„Másik győzelme”</a:t>
              </a:r>
              <a:endParaRPr lang="hu-HU" sz="4400">
                <a:solidFill>
                  <a:srgbClr val="3366FF"/>
                </a:solidFill>
              </a:endParaRPr>
            </a:p>
          </p:txBody>
        </p:sp>
        <p:sp>
          <p:nvSpPr>
            <p:cNvPr id="166937" name="AutoShape 16"/>
            <p:cNvSpPr>
              <a:spLocks noChangeArrowheads="1"/>
            </p:cNvSpPr>
            <p:nvPr/>
          </p:nvSpPr>
          <p:spPr bwMode="auto">
            <a:xfrm>
              <a:off x="5917" y="3576"/>
              <a:ext cx="900" cy="10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8 w 21600"/>
                <a:gd name="T25" fmla="*/ 3160 h 21600"/>
                <a:gd name="T26" fmla="*/ 18432 w 21600"/>
                <a:gd name="T27" fmla="*/ 1844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6938" name="Text Box 17"/>
            <p:cNvSpPr txBox="1">
              <a:spLocks noChangeArrowheads="1"/>
            </p:cNvSpPr>
            <p:nvPr/>
          </p:nvSpPr>
          <p:spPr bwMode="auto">
            <a:xfrm>
              <a:off x="4657" y="5017"/>
              <a:ext cx="2160" cy="540"/>
            </a:xfrm>
            <a:prstGeom prst="rect">
              <a:avLst/>
            </a:prstGeom>
            <a:noFill/>
            <a:ln w="9525">
              <a:solidFill>
                <a:srgbClr val="33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sz="1200">
                  <a:solidFill>
                    <a:srgbClr val="3366FF"/>
                  </a:solidFill>
                </a:rPr>
                <a:t>Kompromisszum</a:t>
              </a:r>
              <a:endParaRPr lang="hu-HU" sz="4400">
                <a:solidFill>
                  <a:srgbClr val="3366FF"/>
                </a:solidFill>
              </a:endParaRPr>
            </a:p>
          </p:txBody>
        </p:sp>
        <p:sp>
          <p:nvSpPr>
            <p:cNvPr id="166939" name="AutoShape 18"/>
            <p:cNvSpPr>
              <a:spLocks noChangeArrowheads="1"/>
            </p:cNvSpPr>
            <p:nvPr/>
          </p:nvSpPr>
          <p:spPr bwMode="auto">
            <a:xfrm rot="-1962477">
              <a:off x="6817" y="2137"/>
              <a:ext cx="2880" cy="12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6940" name="AutoShape 19"/>
            <p:cNvSpPr>
              <a:spLocks noChangeArrowheads="1"/>
            </p:cNvSpPr>
            <p:nvPr/>
          </p:nvSpPr>
          <p:spPr bwMode="auto">
            <a:xfrm>
              <a:off x="10057" y="1237"/>
              <a:ext cx="720" cy="7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6941" name="AutoShape 20"/>
            <p:cNvSpPr>
              <a:spLocks noChangeArrowheads="1"/>
            </p:cNvSpPr>
            <p:nvPr/>
          </p:nvSpPr>
          <p:spPr bwMode="auto">
            <a:xfrm>
              <a:off x="2494" y="1417"/>
              <a:ext cx="540" cy="5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0 w 21600"/>
                <a:gd name="T25" fmla="*/ 3160 h 21600"/>
                <a:gd name="T26" fmla="*/ 18440 w 21600"/>
                <a:gd name="T27" fmla="*/ 1844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6942" name="AutoShape 21"/>
            <p:cNvSpPr>
              <a:spLocks noChangeArrowheads="1"/>
            </p:cNvSpPr>
            <p:nvPr/>
          </p:nvSpPr>
          <p:spPr bwMode="auto">
            <a:xfrm>
              <a:off x="2317" y="6634"/>
              <a:ext cx="717" cy="7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50 h 21600"/>
                <a:gd name="T26" fmla="*/ 18437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6943" name="AutoShape 22"/>
            <p:cNvSpPr>
              <a:spLocks noChangeArrowheads="1"/>
            </p:cNvSpPr>
            <p:nvPr/>
          </p:nvSpPr>
          <p:spPr bwMode="auto">
            <a:xfrm>
              <a:off x="10057" y="6634"/>
              <a:ext cx="720" cy="7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66922" name="Text Box 23"/>
          <p:cNvSpPr txBox="1">
            <a:spLocks noChangeArrowheads="1"/>
          </p:cNvSpPr>
          <p:nvPr/>
        </p:nvSpPr>
        <p:spPr bwMode="auto">
          <a:xfrm rot="-5530179">
            <a:off x="-3366294" y="3559969"/>
            <a:ext cx="35417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4400">
                <a:solidFill>
                  <a:schemeClr val="bg1"/>
                </a:solidFill>
              </a:rPr>
              <a:t>Saját érdek</a:t>
            </a:r>
          </a:p>
        </p:txBody>
      </p:sp>
      <p:sp>
        <p:nvSpPr>
          <p:cNvPr id="166923" name="Text Box 24"/>
          <p:cNvSpPr txBox="1">
            <a:spLocks noChangeArrowheads="1"/>
          </p:cNvSpPr>
          <p:nvPr/>
        </p:nvSpPr>
        <p:spPr bwMode="auto">
          <a:xfrm rot="-5400000">
            <a:off x="870744" y="1945482"/>
            <a:ext cx="6731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>
                <a:solidFill>
                  <a:srgbClr val="3366FF"/>
                </a:solidFill>
              </a:rPr>
              <a:t>Saját érdek</a:t>
            </a:r>
          </a:p>
        </p:txBody>
      </p:sp>
      <p:sp>
        <p:nvSpPr>
          <p:cNvPr id="166924" name="Text Box 25"/>
          <p:cNvSpPr txBox="1">
            <a:spLocks noChangeArrowheads="1"/>
          </p:cNvSpPr>
          <p:nvPr/>
        </p:nvSpPr>
        <p:spPr bwMode="auto">
          <a:xfrm>
            <a:off x="6011863" y="6308725"/>
            <a:ext cx="1873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>
                <a:solidFill>
                  <a:srgbClr val="3366FF"/>
                </a:solidFill>
              </a:rPr>
              <a:t>Másik érdeke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D92E212-C297-46AC-A3C3-5923DC060D9F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853E18-5676-451F-A476-2ED50535DA29}" type="slidenum">
              <a:rPr lang="hu-HU"/>
              <a:pPr>
                <a:defRPr/>
              </a:pPr>
              <a:t>159</a:t>
            </a:fld>
            <a:endParaRPr lang="hu-HU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88"/>
            <a:ext cx="8229600" cy="8572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lumMod val="75000"/>
                  </a:schemeClr>
                </a:solidFill>
              </a:rPr>
              <a:t>Fogalmak</a:t>
            </a:r>
            <a:r>
              <a:rPr lang="hu-HU" sz="1400" dirty="0">
                <a:solidFill>
                  <a:schemeClr val="tx2">
                    <a:lumMod val="75000"/>
                  </a:schemeClr>
                </a:solidFill>
              </a:rPr>
              <a:t>1</a:t>
            </a:r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idx="1"/>
          </p:nvPr>
        </p:nvGraphicFramePr>
        <p:xfrm>
          <a:off x="142844" y="1500174"/>
          <a:ext cx="8643966" cy="4926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21497F97-3154-4441-977A-97BD17CD31AC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8727AF4-FB00-46F8-A616-419A13702B20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159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67945" name="Text Box 4"/>
          <p:cNvSpPr txBox="1">
            <a:spLocks noChangeArrowheads="1"/>
          </p:cNvSpPr>
          <p:nvPr/>
        </p:nvSpPr>
        <p:spPr bwMode="auto">
          <a:xfrm>
            <a:off x="468313" y="6165850"/>
            <a:ext cx="52562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000">
                <a:solidFill>
                  <a:srgbClr val="3366FF"/>
                </a:solidFill>
              </a:rPr>
              <a:t>1: valamennyi „Fogalom” a MiMi.hu felhasználásával került azonosításra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761DF9D-D136-46D2-96F5-2ABFCD06BA9C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35007D-22BB-4CDA-9BA1-0732DB7B4C3B}" type="slidenum">
              <a:rPr lang="hu-HU"/>
              <a:pPr>
                <a:defRPr/>
              </a:pPr>
              <a:t>16</a:t>
            </a:fld>
            <a:endParaRPr lang="hu-HU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258888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Deming 14 pontja</a:t>
            </a:r>
            <a:endParaRPr lang="en-GB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36869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643063"/>
            <a:ext cx="692785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000" b="1" smtClean="0"/>
              <a:t>Célok állandósága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000" b="1" smtClean="0"/>
              <a:t>A változásokat a vezetőség irányítja, ő a felelős értük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000" b="1" smtClean="0"/>
              <a:t>Állítsuk elő a minőséget, ne ellenőrizzük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000" b="1" smtClean="0"/>
              <a:t>Beszállítókhoz való ragaszkodás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000" b="1" smtClean="0"/>
              <a:t>A rendszer állandó fejlesztése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000" b="1" smtClean="0"/>
              <a:t>Munkahelyi képzés megszervezése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000" b="1" smtClean="0"/>
              <a:t>A vezetői felügyelet legyen pozitív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000" b="1" smtClean="0"/>
              <a:t>Vállalati légkör felszabadítása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000" b="1" smtClean="0"/>
              <a:t>A különböző vállalati területek </a:t>
            </a:r>
            <a:r>
              <a:rPr lang="hu-HU" sz="1800" b="1" smtClean="0"/>
              <a:t>csapatmunkája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000" b="1" smtClean="0"/>
              <a:t>Feleslegesek a szlogenek, ha nem segítik elő a probléma megoldást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000" b="1" smtClean="0"/>
              <a:t>Kvóták, előírások helyett vezetői irányítás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000" b="1" smtClean="0"/>
              <a:t>Büszkeség kialakítása a dolgozókban a munkájuk iránt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000" b="1" smtClean="0"/>
              <a:t>Hatékony oktatási és motivációs program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000" b="1" smtClean="0"/>
              <a:t>A siker legyen mindenki célja!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Char char=""/>
            </a:pPr>
            <a:endParaRPr lang="en-GB" sz="2000" b="1" smtClean="0"/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35CE68EF-ED98-4F5B-A899-B880FEA606C2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7024285E-F47F-4119-AB93-DC0A7D5D78A0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16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6872" name="Picture 5" descr="MPj0403723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2071688"/>
            <a:ext cx="250348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AE1CD2-B5AA-49E9-88A5-E9F77BA40836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AF3F2-C8A3-465E-ACB8-A032BDFEF08C}" type="slidenum">
              <a:rPr lang="hu-HU"/>
              <a:pPr>
                <a:defRPr/>
              </a:pPr>
              <a:t>160</a:t>
            </a:fld>
            <a:endParaRPr lang="hu-HU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28625"/>
            <a:ext cx="8229600" cy="7858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lumMod val="75000"/>
                  </a:schemeClr>
                </a:solidFill>
              </a:rPr>
              <a:t>Fogalmak</a:t>
            </a:r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</p:nvPr>
        </p:nvGraphicFramePr>
        <p:xfrm>
          <a:off x="214282" y="1142984"/>
          <a:ext cx="8929718" cy="5572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E80CB74A-0101-4AD7-AF9E-6BA092DB1CC8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C2B1F213-7622-4F15-8AF4-D9D7170AE44C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160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D31A2CC-3F3C-4C3F-816C-72D0B0F95F95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F7707C-92AB-4535-99D8-A6153E4BE61C}" type="slidenum">
              <a:rPr lang="hu-HU"/>
              <a:pPr>
                <a:defRPr/>
              </a:pPr>
              <a:t>161</a:t>
            </a:fld>
            <a:endParaRPr lang="hu-HU"/>
          </a:p>
        </p:txBody>
      </p:sp>
      <p:pic>
        <p:nvPicPr>
          <p:cNvPr id="169988" name="Picture 2" descr="MCj0398089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2763"/>
            <a:ext cx="1214438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1155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38" y="285750"/>
            <a:ext cx="8501062" cy="622300"/>
          </a:xfrm>
        </p:spPr>
        <p:txBody>
          <a:bodyPr rtlCol="0">
            <a:no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Bevezetés és működtetés V.</a:t>
            </a:r>
          </a:p>
        </p:txBody>
      </p:sp>
      <p:sp>
        <p:nvSpPr>
          <p:cNvPr id="561156" name="Rectangle 4"/>
          <p:cNvSpPr>
            <a:spLocks noGrp="1" noChangeArrowheads="1"/>
          </p:cNvSpPr>
          <p:nvPr>
            <p:ph idx="1"/>
          </p:nvPr>
        </p:nvSpPr>
        <p:spPr>
          <a:xfrm>
            <a:off x="0" y="1052513"/>
            <a:ext cx="9144000" cy="5805487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Részvétel és konzultáció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dirty="0"/>
              <a:t>A szervezetnek létre kell hoznia, be kell vezetnie, és fenn kell tartania eljárásokat</a:t>
            </a:r>
          </a:p>
          <a:p>
            <a:pPr marL="822960" lvl="2" indent="-192024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dirty="0"/>
              <a:t>A munkavállalók részvétele érdekében azért, hogy:</a:t>
            </a:r>
          </a:p>
          <a:p>
            <a:pPr marL="1005840" lvl="3" indent="-18288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6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Megfelelően bevonják őket a veszélyazonosításba, a kockázatok értékelésébe és a kockázatok kézben tartásának meghatározásába;</a:t>
            </a:r>
          </a:p>
          <a:p>
            <a:pPr marL="1005840" lvl="3" indent="-18288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6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Megfelelően bevonják őket az események kivizsgálásába;</a:t>
            </a:r>
          </a:p>
          <a:p>
            <a:pPr marL="1005840" lvl="3" indent="-18288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600" dirty="0"/>
              <a:t>Bevonják őket a MEB politika és </a:t>
            </a:r>
            <a:r>
              <a:rPr lang="hu-HU" sz="16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MEB célok</a:t>
            </a:r>
            <a:r>
              <a:rPr lang="hu-HU" sz="1600" dirty="0"/>
              <a:t> kialakításába és átvizsgálásába;</a:t>
            </a:r>
          </a:p>
          <a:p>
            <a:pPr marL="1005840" lvl="3" indent="-18288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600" dirty="0"/>
              <a:t>Kikérjék véleményüket, ha olyan változás történik a munkahelyen, amely befolyásolhatja a MEB – et;</a:t>
            </a:r>
          </a:p>
          <a:p>
            <a:pPr marL="1005840" lvl="3" indent="-18288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600" dirty="0"/>
              <a:t>Képviseletük legyen a MEB kérdések tárgyalásán.</a:t>
            </a:r>
          </a:p>
          <a:p>
            <a:pPr marL="822960" lvl="2" indent="-192024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dirty="0"/>
              <a:t>A munkavállalókat tájékoztatni kell a részvételük lebonyolításáról, beleértve ki az ő MEB képviselőjük</a:t>
            </a:r>
          </a:p>
          <a:p>
            <a:pPr marL="822960" lvl="2" indent="-192024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Az alvállalkozókkal való konzultáció céljából, ha olyan változás következik be, amely befolyásolhatja az ő munkahelyi egészségvédelmüket és biztonságukat.</a:t>
            </a:r>
          </a:p>
          <a:p>
            <a:pPr marL="822960" lvl="2" indent="-192024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szervezetnek szükség esetén biztosítania kell a külső érdekelt felekkel való konzultációt, a MEB - et érintő ügyekben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0E38D595-6E1D-4656-9857-C4EB4FA8A62B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290F1764-DC57-4B9A-B39C-8B61104C5AF1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161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932A80E-349D-48D9-9819-F6D1F8A3BC6E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60828A-8AB0-4537-A8B6-FAF6009AB7BF}" type="slidenum">
              <a:rPr lang="hu-HU"/>
              <a:pPr>
                <a:defRPr/>
              </a:pPr>
              <a:t>162</a:t>
            </a:fld>
            <a:endParaRPr lang="hu-HU"/>
          </a:p>
        </p:txBody>
      </p:sp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85750"/>
            <a:ext cx="8229600" cy="752475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Bevezetés és működtetés VI.</a:t>
            </a:r>
          </a:p>
        </p:txBody>
      </p:sp>
      <p:sp>
        <p:nvSpPr>
          <p:cNvPr id="562179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371600"/>
            <a:ext cx="8154987" cy="472440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Dokumentáció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400" dirty="0"/>
              <a:t>A MEBIR dokumentációnak tartalmaznia kell a következőket:</a:t>
            </a:r>
          </a:p>
          <a:p>
            <a:pPr marL="822960" lvl="2" indent="-19202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MEB politikát és MEB célokat</a:t>
            </a:r>
          </a:p>
          <a:p>
            <a:pPr marL="822960" lvl="2" indent="-19202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MEBIR alkalmazási területének leírását</a:t>
            </a:r>
          </a:p>
          <a:p>
            <a:pPr marL="822960" lvl="2" indent="-19202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2000" dirty="0"/>
              <a:t>A MEBIR fő elemeinek és ezek kölcsönhatásainak leírását és hivatkozásokat a kapcsolódó dokumentumokra</a:t>
            </a:r>
          </a:p>
          <a:p>
            <a:pPr marL="822960" lvl="2" indent="-19202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Ezen szabvány által megkövetelt dokumentumokat, beleértve a feljegyzéseket</a:t>
            </a:r>
          </a:p>
          <a:p>
            <a:pPr marL="822960" lvl="2" indent="-19202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szervezet által meghatározott olyan dokumentumokat, amelyeket a szervezet szükségesnek tart a MEB kockázatok kezelésével kapcsolatos folyamatok eredményes tervezésének, működésének és szabályozásának biztosításához. 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C5F09B3F-8FBA-4EA8-9977-2EEAEACE8958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587171A6-34CC-4D7A-A2BD-64AB9C69EFE9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162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71017" name="Picture 4" descr="MCj0237460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4452938"/>
            <a:ext cx="234950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F1A799-416A-4D5C-94EE-B92ADA1D1CA9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E1425C-8B54-41BD-93D0-C04756D2D60E}" type="slidenum">
              <a:rPr lang="hu-HU"/>
              <a:pPr>
                <a:defRPr/>
              </a:pPr>
              <a:t>163</a:t>
            </a:fld>
            <a:endParaRPr lang="hu-HU"/>
          </a:p>
        </p:txBody>
      </p:sp>
      <p:sp>
        <p:nvSpPr>
          <p:cNvPr id="563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357188"/>
            <a:ext cx="8229600" cy="681037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Bevezetés és működtetés VII.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447800"/>
            <a:ext cx="8507412" cy="514985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dokumentumok kezelése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sz="2000" dirty="0" smtClean="0"/>
              <a:t>A szervezet hozzon létre, vezessen be és tartson fenn eljárásokat:</a:t>
            </a:r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/>
              <a:t>A dokumentumok megfelelőség szempontjából való jóváhagyására a kiadás előtt</a:t>
            </a:r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/>
              <a:t>A dokumentumok átvizsgálására, szükség esetén naprakésszé tételére és újbóli jóváhagyására</a:t>
            </a:r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/>
              <a:t>Arról való gondoskodásra, hogy a dokumentumok módosításait és érvényes kiadási állapotát azonosítsák</a:t>
            </a:r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/>
              <a:t>Arról való gondoskodásra, hogy alkalmazandó dokumentumok megfelelő változatai rendelkezésre álljanak az alkalmazási helyeken</a:t>
            </a:r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/>
              <a:t>Arról való gondoskodásra, hogy a dokumentumok olvashatók és könnyen azonosíthatók maradjanak</a:t>
            </a:r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/>
              <a:t>Arról való gondoskodásra, hogy azok a külső eredetű dokumentumok, amelyeket a szervezet a MEBIR tervezéséhez és működtetéséhez szükségesként határozott meg, azonosítva legyenek, és elosztásuk ellenőrzött legyen</a:t>
            </a:r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/>
              <a:t>Annak megakadályozására, hogy elavult dokumentumokat véletlenül alkalmazzanak, és a megfelelő azonosítás feltüntetésére az ilyen dokumentumon, ha azt bármilyen célból megőrzik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84C3D174-4CCF-468C-B61C-C4186E4C8F92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EBE8AD7C-819B-4DE5-8292-81E28E9B83A0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163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72041" name="Picture 4" descr="MCj0250042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88"/>
            <a:ext cx="1420813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A71EAB7-AD8E-4B47-9480-2CE168836E57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7D6393-9DC0-486E-9CF3-35684EDDD57F}" type="slidenum">
              <a:rPr lang="hu-HU"/>
              <a:pPr>
                <a:defRPr/>
              </a:pPr>
              <a:t>164</a:t>
            </a:fld>
            <a:endParaRPr lang="hu-HU"/>
          </a:p>
        </p:txBody>
      </p:sp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357188"/>
            <a:ext cx="8229600" cy="681037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Bevezetés és működtetés VIII.</a:t>
            </a:r>
          </a:p>
        </p:txBody>
      </p:sp>
      <p:sp>
        <p:nvSpPr>
          <p:cNvPr id="564227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447800"/>
            <a:ext cx="8785225" cy="541020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működés szabályozása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dirty="0"/>
              <a:t>A szervezetnek meg kell határoznia azokat a műveleteket és tevékenységeket, amelyek összefüggésbe hozhatók az azonosított veszélyekkel, </a:t>
            </a: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és amelyekre a MEB kockázatok kezelése érdekében szabályozást szükséges bevezetni. Ennek tartalmaznia kell a változáskezelést.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dirty="0"/>
              <a:t>A szervezetnek ezekre a működésekre és tevékenységekre létre kell hoznia és fenn kell tartania:</a:t>
            </a:r>
          </a:p>
          <a:p>
            <a:pPr marL="822960" lvl="2" indent="-192024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szervezetre és annak tevékenységére szabott működést szabályozó intézkedéseket, a szervezetnek integrálnia kell ezeket a működést szabályozó intézkedéseket a teljes MEB irányítási rendszerébe</a:t>
            </a:r>
          </a:p>
          <a:p>
            <a:pPr marL="822960" lvl="2" indent="-192024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dirty="0"/>
              <a:t>Szabályozásokat a szervezet által beszerzett termékekre, berendezésekre és szolgáltatásokra</a:t>
            </a:r>
          </a:p>
          <a:p>
            <a:pPr marL="822960" lvl="2" indent="-192024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dirty="0"/>
              <a:t>Szabályozásokat az alvállalkozókra és más munkahelyi látogatókra</a:t>
            </a:r>
          </a:p>
          <a:p>
            <a:pPr marL="822960" lvl="2" indent="-192024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dirty="0"/>
              <a:t>Dokumentált eljárásokat, amelyek lefedik azokat a helyzeteket, ahol hiányuk a MEB politikától és a MEB céloktól való eltérésekhez vezethet</a:t>
            </a:r>
          </a:p>
          <a:p>
            <a:pPr marL="822960" lvl="2" indent="-192024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dirty="0"/>
              <a:t>Meghatározott működési kritériumokat, ahol hiányuk a MEB politikától és a MEB céloktól való eltérésekhez vezethet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D114833E-6382-40C2-A83B-7CB189D2D3D9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C716356C-96EB-44FF-B84B-338076AF532F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164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73065" name="Picture 4" descr="MCj0318884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2150"/>
            <a:ext cx="11874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E1B59F5-6E7B-4813-ADA0-B18DF3DFF95E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9D9EA5-2938-452A-BBCD-826E61D97330}" type="slidenum">
              <a:rPr lang="hu-HU"/>
              <a:pPr>
                <a:defRPr/>
              </a:pPr>
              <a:t>165</a:t>
            </a:fld>
            <a:endParaRPr lang="hu-HU"/>
          </a:p>
        </p:txBody>
      </p:sp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04800"/>
            <a:ext cx="7939087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Bevezetés és működtetés IX.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idx="1"/>
          </p:nvPr>
        </p:nvSpPr>
        <p:spPr>
          <a:xfrm>
            <a:off x="0" y="1563688"/>
            <a:ext cx="8964613" cy="5294312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Felkészültség és reagálás vészhelyzetekre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400" dirty="0"/>
              <a:t>A szervezetnek létre kell hoznia, be kell vezetnie és fenn kell tartania eljárásokat</a:t>
            </a:r>
          </a:p>
          <a:p>
            <a:pPr marL="822960" lvl="2" indent="-19202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2000" dirty="0"/>
              <a:t>A lehetséges vészhelyzetek felismerésére;</a:t>
            </a:r>
          </a:p>
          <a:p>
            <a:pPr marL="822960" lvl="2" indent="-19202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2000" dirty="0"/>
              <a:t>Az ilyen vészhelyzetekre való reagálásra.</a:t>
            </a:r>
          </a:p>
          <a:p>
            <a:pPr marL="822960" lvl="2" indent="-19202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000" dirty="0"/>
              <a:t>A szervezetnek reagálnia kell a tényleges vészhelyzetekre és meg kell előznie, vagy enyhítenie kell az ezekből származó káros MEB következményeket.</a:t>
            </a:r>
          </a:p>
          <a:p>
            <a:pPr marL="822960" lvl="2" indent="-19202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szervezetnek a vészhelyzetekre való reagálás tervezésekor figyelembe kell vennie az érdekelt felek szükségleteit.</a:t>
            </a:r>
          </a:p>
          <a:p>
            <a:pPr marL="822960" lvl="2" indent="-19202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000" dirty="0"/>
              <a:t>A szervezetnek időszakonként ki is kell próbálnia a vészhelyzetekre reagálás eljárásait, ha ez megvalósítható </a:t>
            </a: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szükség szerint, bevonva az érdekelt feleket is.</a:t>
            </a:r>
          </a:p>
          <a:p>
            <a:pPr marL="822960" lvl="2" indent="-19202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000" dirty="0"/>
              <a:t>A szervezetnek időszakonként át kell vizsgálnia, és ha szükséges, módosítania kell vészhelyzeti felkészültségét, valamint a reagálási eljárásait, különösen időszakonkénti próba és vészhelyzet előfordulása után.</a:t>
            </a:r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273081D5-5E7E-4792-8C4A-B16AF19127CE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0EF4C044-52B1-46E6-BD44-208BB867C033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165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59385FA-2669-47C9-B298-90B1A7D6158C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093D20-E0FE-4B1A-A84F-D83D25DFA4FD}" type="slidenum">
              <a:rPr lang="hu-HU"/>
              <a:pPr>
                <a:defRPr/>
              </a:pPr>
              <a:t>166</a:t>
            </a:fld>
            <a:endParaRPr lang="hu-HU"/>
          </a:p>
        </p:txBody>
      </p:sp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04800"/>
            <a:ext cx="8299450" cy="914400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Az előreirányuló rendszerépítési  párbeszéd folyamata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700213"/>
            <a:ext cx="4835525" cy="45307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Kölcsönös megértés fejlesztése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</a:rPr>
              <a:t>(Megpróbálják megérteni a másik szempontjait, helyzetét. Meg  tudják, hogy van a partnerük, pillanatnyilag milyen gondok gyötörik a szervezetét. Fontos alapértékként tartják tiszteletben : A saját álláspont nem az egyetlen elfogadható álláspont!!! )</a:t>
            </a:r>
            <a:r>
              <a:rPr lang="hu-H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225284" name="Picture 4" descr="Pe07677_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1138" y="1538288"/>
            <a:ext cx="3548062" cy="4389437"/>
          </a:xfrm>
        </p:spPr>
      </p:pic>
      <p:sp>
        <p:nvSpPr>
          <p:cNvPr id="5" name="Dátum helye 4"/>
          <p:cNvSpPr txBox="1">
            <a:spLocks noGrp="1"/>
          </p:cNvSpPr>
          <p:nvPr/>
        </p:nvSpPr>
        <p:spPr>
          <a:xfrm>
            <a:off x="30480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F29CA022-D2F7-4971-8A1F-019B265E432F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75438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8D72064A-5BB5-467A-B9EF-FB07019898A4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166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3" grpId="0" build="p" autoUpdateAnimBg="0" advAuto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BF420BF-1A50-4F73-A6F0-06216800C7B7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4F2623-686F-444A-B4C7-CD5C1EC6DC64}" type="slidenum">
              <a:rPr lang="hu-HU"/>
              <a:pPr>
                <a:defRPr/>
              </a:pPr>
              <a:t>167</a:t>
            </a:fld>
            <a:endParaRPr lang="hu-HU"/>
          </a:p>
        </p:txBody>
      </p:sp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04800"/>
            <a:ext cx="8515350" cy="914400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Az előreirányuló rendszerépítési  párbeszéd folyamata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2875" y="1916113"/>
            <a:ext cx="5000625" cy="4724400"/>
          </a:xfrm>
        </p:spPr>
        <p:txBody>
          <a:bodyPr rtlCol="0">
            <a:noAutofit/>
          </a:bodyPr>
          <a:lstStyle/>
          <a:p>
            <a:pPr marL="320040" indent="-320040" algn="ctr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lehetőségekre való összpontosítás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r>
              <a:rPr lang="hu-HU" sz="2400" dirty="0" smtClean="0">
                <a:solidFill>
                  <a:schemeClr val="accent1">
                    <a:lumMod val="75000"/>
                  </a:schemeClr>
                </a:solidFill>
              </a:rPr>
              <a:t>(A kölcsönös megértésen alapján kialakult jólét lehetővé teszi a lehetőségekre való fókuszálást.)    </a:t>
            </a:r>
          </a:p>
        </p:txBody>
      </p:sp>
      <p:pic>
        <p:nvPicPr>
          <p:cNvPr id="226308" name="Picture 4" descr="BS02091_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1138" y="1841500"/>
            <a:ext cx="3548062" cy="3784600"/>
          </a:xfrm>
        </p:spPr>
      </p:pic>
      <p:sp>
        <p:nvSpPr>
          <p:cNvPr id="5" name="Dátum helye 4"/>
          <p:cNvSpPr txBox="1">
            <a:spLocks noGrp="1"/>
          </p:cNvSpPr>
          <p:nvPr/>
        </p:nvSpPr>
        <p:spPr>
          <a:xfrm>
            <a:off x="30480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46346528-925D-4B33-BB70-1D0672E9546D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75438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E06F47F0-913A-47FA-99D0-895466632DFB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167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6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7" grpId="0" build="p" autoUpdateAnimBg="0" advAuto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313F99F-D62B-4E29-8658-79FE0B0D060D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ECE5F0-9093-4CD8-AF10-8514DAF13A7D}" type="slidenum">
              <a:rPr lang="hu-HU"/>
              <a:pPr>
                <a:defRPr/>
              </a:pPr>
              <a:t>168</a:t>
            </a:fld>
            <a:endParaRPr lang="hu-HU"/>
          </a:p>
        </p:txBody>
      </p:sp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04800"/>
            <a:ext cx="8515350" cy="914400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Az előreirányuló rendszerépítési  párbeszéd folyamata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133600"/>
            <a:ext cx="4679950" cy="472440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elkötelezettség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r>
              <a:rPr lang="hu-HU" sz="2400" dirty="0" smtClean="0">
                <a:solidFill>
                  <a:schemeClr val="accent1">
                    <a:lumMod val="75000"/>
                  </a:schemeClr>
                </a:solidFill>
              </a:rPr>
              <a:t>(A lehetőségekről közös, egyeztetett elképzelés kialakítása. A konkrét közös cselekvéssel kapcsolatos elkötelezettség kialakítása. Az elkötelezettség az előző két fázis hatásos teljesítésén alapul. Nem itt kezdik el a partnerek a folyamatot!) </a:t>
            </a:r>
          </a:p>
        </p:txBody>
      </p:sp>
      <p:pic>
        <p:nvPicPr>
          <p:cNvPr id="227332" name="Picture 4" descr="PE01812_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1138" y="2027238"/>
            <a:ext cx="3548062" cy="3413125"/>
          </a:xfrm>
        </p:spPr>
      </p:pic>
      <p:sp>
        <p:nvSpPr>
          <p:cNvPr id="5" name="Dátum helye 4"/>
          <p:cNvSpPr txBox="1">
            <a:spLocks noGrp="1"/>
          </p:cNvSpPr>
          <p:nvPr/>
        </p:nvSpPr>
        <p:spPr>
          <a:xfrm>
            <a:off x="30480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91767AD8-85A2-4B64-9992-1685C5AEB5DC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75438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8CBB739F-0F3F-4FC2-8C7B-DFAF277188B2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168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7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1" grpId="0" build="p" bldLvl="5" autoUpdateAnimBg="0" advAuto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3F04F17-56D1-4873-8392-0149E597CEE2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96EECD-DCE0-4DCC-824F-AB99F6B7684F}" type="slidenum">
              <a:rPr lang="hu-HU"/>
              <a:pPr>
                <a:defRPr/>
              </a:pPr>
              <a:t>169</a:t>
            </a:fld>
            <a:endParaRPr lang="hu-HU"/>
          </a:p>
        </p:txBody>
      </p:sp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04800"/>
            <a:ext cx="8299450" cy="914400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Az előreirányuló rendszerépítési  párbeszéd folyamata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2133600"/>
            <a:ext cx="4532313" cy="3152775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Képesség és kapacitás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</a:rPr>
              <a:t>(Ez a működési szint. Milyen képességek állnak vannak jelen a partner szervezeteknél? Milyen megoldás szolgálja a leghatékonyabban a partnerek érdekeit? Stb.)</a:t>
            </a:r>
          </a:p>
        </p:txBody>
      </p:sp>
      <p:pic>
        <p:nvPicPr>
          <p:cNvPr id="228356" name="Picture 4" descr="BS00465_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1138" y="2341563"/>
            <a:ext cx="3548062" cy="2782887"/>
          </a:xfrm>
        </p:spPr>
      </p:pic>
      <p:sp>
        <p:nvSpPr>
          <p:cNvPr id="5" name="Dátum helye 4"/>
          <p:cNvSpPr txBox="1">
            <a:spLocks noGrp="1"/>
          </p:cNvSpPr>
          <p:nvPr/>
        </p:nvSpPr>
        <p:spPr>
          <a:xfrm>
            <a:off x="30480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4D671978-F321-4C47-A953-A8A9FE076650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75438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E35D2C47-ADC8-4380-B1D6-A2068F64FA83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169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build="p" autoUpdateAnimBg="0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47A7F7D-9566-480B-B444-FB140C35A288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B6CB08-694F-4986-B560-2150AD8B8DA1}" type="slidenum">
              <a:rPr lang="hu-HU"/>
              <a:pPr>
                <a:defRPr/>
              </a:pPr>
              <a:t>17</a:t>
            </a:fld>
            <a:endParaRPr lang="hu-HU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04800"/>
            <a:ext cx="8659812" cy="914400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Pld. a minőség folyamatszabályozásának a céljai </a:t>
            </a:r>
            <a:endParaRPr lang="en-GB" sz="360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37893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371600"/>
            <a:ext cx="8785225" cy="4724400"/>
          </a:xfrm>
        </p:spPr>
        <p:txBody>
          <a:bodyPr/>
          <a:lstStyle/>
          <a:p>
            <a:pPr eaLnBrk="1" hangingPunct="1"/>
            <a:r>
              <a:rPr lang="hu-HU" sz="2400" b="1" smtClean="0">
                <a:solidFill>
                  <a:srgbClr val="FF0000"/>
                </a:solidFill>
              </a:rPr>
              <a:t>Az értékesítés növelése</a:t>
            </a:r>
            <a:r>
              <a:rPr lang="hu-HU" sz="2400" smtClean="0"/>
              <a:t> ( a piaci pozíciók megerősítése, a vevői megelégedettség növelése, régi vevők megtartása, új vevők megszerzése, hiszen a fogyasztók számára biztonságot és jobb minőséget kínál.)</a:t>
            </a:r>
          </a:p>
          <a:p>
            <a:pPr eaLnBrk="1" hangingPunct="1"/>
            <a:r>
              <a:rPr lang="hu-HU" sz="2400" b="1" smtClean="0">
                <a:solidFill>
                  <a:srgbClr val="FF0000"/>
                </a:solidFill>
              </a:rPr>
              <a:t>Költségmegtakarítás</a:t>
            </a:r>
            <a:r>
              <a:rPr lang="hu-HU" sz="2400" smtClean="0"/>
              <a:t> (termelékenység növelése, a „rossz minőség költségeinek” csökkentése)</a:t>
            </a:r>
          </a:p>
          <a:p>
            <a:pPr algn="r" eaLnBrk="1" hangingPunct="1">
              <a:buFontTx/>
              <a:buNone/>
            </a:pPr>
            <a:endParaRPr lang="hu-HU" sz="2400" smtClean="0"/>
          </a:p>
          <a:p>
            <a:pPr algn="r" eaLnBrk="1" hangingPunct="1">
              <a:buFontTx/>
              <a:buNone/>
            </a:pPr>
            <a:r>
              <a:rPr lang="hu-HU" smtClean="0"/>
              <a:t>Garvin</a:t>
            </a:r>
          </a:p>
          <a:p>
            <a:pPr eaLnBrk="1" hangingPunct="1"/>
            <a:endParaRPr lang="en-GB" smtClean="0"/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2CB2E633-0F13-4A9E-9DEE-56423BB55453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B714B01-4FF6-43BA-B6F0-F5BE21B47160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17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7896" name="Picture 4" descr="MPj0399836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786188"/>
            <a:ext cx="3071812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CDA2A7-9988-487B-8D92-25CF5C78BB0F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BFE538-57E5-4A6A-9B29-9B3CF3496DBA}" type="slidenum">
              <a:rPr lang="hu-HU"/>
              <a:pPr>
                <a:defRPr/>
              </a:pPr>
              <a:t>170</a:t>
            </a:fld>
            <a:endParaRPr lang="hu-HU"/>
          </a:p>
        </p:txBody>
      </p:sp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04800"/>
            <a:ext cx="8443912" cy="914400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Az előreirányuló rendszerépítési  párbeszéd folyamata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773238"/>
            <a:ext cx="4464050" cy="472440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Felelősség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2400" dirty="0" smtClean="0">
                <a:solidFill>
                  <a:schemeClr val="accent1">
                    <a:lumMod val="75000"/>
                  </a:schemeClr>
                </a:solidFill>
              </a:rPr>
              <a:t>(Megegyezés születik a képességekben, kapacitásokban, melyekkel megvalósításra kerülnek a közös szándékok. Ekkor kerül megválaszolásra a felelősségekkel kapcsolatos kérdés: kinek milyen felelőssége jelentkezik az egyes részek kivitelezésénél.) </a:t>
            </a:r>
            <a:endParaRPr lang="hu-HU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29380" name="Picture 4" descr="BD04947_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1138" y="1890713"/>
            <a:ext cx="3548062" cy="3684587"/>
          </a:xfrm>
        </p:spPr>
      </p:pic>
      <p:sp>
        <p:nvSpPr>
          <p:cNvPr id="5" name="Dátum helye 4"/>
          <p:cNvSpPr txBox="1">
            <a:spLocks noGrp="1"/>
          </p:cNvSpPr>
          <p:nvPr/>
        </p:nvSpPr>
        <p:spPr>
          <a:xfrm>
            <a:off x="30480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AC8C7B09-47A7-4DB3-80AD-BFDD18829ACD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75438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C46E612A-F37E-4759-AC00-062A219CBE99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170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9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9" grpId="0" build="p" autoUpdateAnimBg="0" advAuto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1EBC75D-3C21-4E40-8613-F77291E84F92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0A683-2C07-46D0-BF5D-B5C3C3BD9758}" type="slidenum">
              <a:rPr lang="hu-HU"/>
              <a:pPr>
                <a:defRPr/>
              </a:pPr>
              <a:t>171</a:t>
            </a:fld>
            <a:endParaRPr lang="hu-HU"/>
          </a:p>
        </p:txBody>
      </p:sp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8820150" cy="914400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Az előreirányuló rendszerépítési  párbeszéd folyamata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2133600"/>
            <a:ext cx="4321175" cy="3224213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Elismerés</a:t>
            </a:r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</a:rPr>
              <a:t>(Ennek a lépésnek a lényege, hogy a folytatáshoz szükséges információk, tapasztalatok, visszajelzések meghatározásra kerülnek és a partnerek együttesen értékelik. A párbeszéd folyamatának új ciklusa kezdődik…) </a:t>
            </a:r>
            <a:endParaRPr lang="hu-HU" sz="28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30404" name="Picture 4" descr="arrows3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1138" y="2133600"/>
            <a:ext cx="3548062" cy="3886200"/>
          </a:xfrm>
        </p:spPr>
      </p:pic>
      <p:sp>
        <p:nvSpPr>
          <p:cNvPr id="5" name="Dátum helye 4"/>
          <p:cNvSpPr txBox="1">
            <a:spLocks noGrp="1"/>
          </p:cNvSpPr>
          <p:nvPr/>
        </p:nvSpPr>
        <p:spPr>
          <a:xfrm>
            <a:off x="30480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8B95A6B6-6EAA-43FC-8255-F810F30361B1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75438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8604D725-47A9-4953-BD29-E987B08E3D0E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171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3" grpId="0" build="p" autoUpdateAnimBg="0" advAuto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9B97769-FB58-4E50-A1B9-501C98CE6CB2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2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04474-52F8-4166-82BA-93A76B1B5CE6}" type="slidenum">
              <a:rPr lang="hu-HU"/>
              <a:pPr>
                <a:defRPr/>
              </a:pPr>
              <a:t>172</a:t>
            </a:fld>
            <a:endParaRPr lang="hu-HU"/>
          </a:p>
        </p:txBody>
      </p:sp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04800"/>
            <a:ext cx="8443912" cy="914400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Az előreirányuló rendszerépítési  párbeszéd folyamata</a:t>
            </a:r>
          </a:p>
        </p:txBody>
      </p:sp>
      <p:sp>
        <p:nvSpPr>
          <p:cNvPr id="22" name="Dátum helye 21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CC9964C1-01B1-4944-8EDB-512D53E8C2C2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4" name="Élőláb helye 2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23" name="Dia számának helye 2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38392FB-1BB6-4708-8D6E-E025B46F8F4C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172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81256" name="Oval 4"/>
          <p:cNvSpPr>
            <a:spLocks noChangeArrowheads="1"/>
          </p:cNvSpPr>
          <p:nvPr/>
        </p:nvSpPr>
        <p:spPr bwMode="auto">
          <a:xfrm>
            <a:off x="2916238" y="2492375"/>
            <a:ext cx="3168650" cy="30241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81257" name="Line 5"/>
          <p:cNvSpPr>
            <a:spLocks noChangeShapeType="1"/>
          </p:cNvSpPr>
          <p:nvPr/>
        </p:nvSpPr>
        <p:spPr bwMode="auto">
          <a:xfrm>
            <a:off x="5651500" y="2997200"/>
            <a:ext cx="360363" cy="431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1258" name="Line 6"/>
          <p:cNvSpPr>
            <a:spLocks noChangeShapeType="1"/>
          </p:cNvSpPr>
          <p:nvPr/>
        </p:nvSpPr>
        <p:spPr bwMode="auto">
          <a:xfrm flipH="1">
            <a:off x="5940425" y="4292600"/>
            <a:ext cx="144463" cy="431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1259" name="Line 7"/>
          <p:cNvSpPr>
            <a:spLocks noChangeShapeType="1"/>
          </p:cNvSpPr>
          <p:nvPr/>
        </p:nvSpPr>
        <p:spPr bwMode="auto">
          <a:xfrm flipH="1">
            <a:off x="3995738" y="5516563"/>
            <a:ext cx="7921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1260" name="Line 8"/>
          <p:cNvSpPr>
            <a:spLocks noChangeShapeType="1"/>
          </p:cNvSpPr>
          <p:nvPr/>
        </p:nvSpPr>
        <p:spPr bwMode="auto">
          <a:xfrm flipH="1" flipV="1">
            <a:off x="2987675" y="4508500"/>
            <a:ext cx="215900" cy="3603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1261" name="Line 9"/>
          <p:cNvSpPr>
            <a:spLocks noChangeShapeType="1"/>
          </p:cNvSpPr>
          <p:nvPr/>
        </p:nvSpPr>
        <p:spPr bwMode="auto">
          <a:xfrm flipV="1">
            <a:off x="2987675" y="2997200"/>
            <a:ext cx="288925" cy="431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1262" name="Text Box 10"/>
          <p:cNvSpPr txBox="1">
            <a:spLocks noChangeArrowheads="1"/>
          </p:cNvSpPr>
          <p:nvPr/>
        </p:nvSpPr>
        <p:spPr bwMode="auto">
          <a:xfrm>
            <a:off x="6300788" y="2060575"/>
            <a:ext cx="1511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Jólét</a:t>
            </a:r>
          </a:p>
        </p:txBody>
      </p:sp>
      <p:sp>
        <p:nvSpPr>
          <p:cNvPr id="181263" name="Text Box 11"/>
          <p:cNvSpPr txBox="1">
            <a:spLocks noChangeArrowheads="1"/>
          </p:cNvSpPr>
          <p:nvPr/>
        </p:nvSpPr>
        <p:spPr bwMode="auto">
          <a:xfrm>
            <a:off x="6877050" y="4149725"/>
            <a:ext cx="1439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Lehetőség</a:t>
            </a:r>
          </a:p>
        </p:txBody>
      </p:sp>
      <p:sp>
        <p:nvSpPr>
          <p:cNvPr id="181264" name="Text Box 12"/>
          <p:cNvSpPr txBox="1">
            <a:spLocks noChangeArrowheads="1"/>
          </p:cNvSpPr>
          <p:nvPr/>
        </p:nvSpPr>
        <p:spPr bwMode="auto">
          <a:xfrm>
            <a:off x="5795963" y="5876925"/>
            <a:ext cx="1944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Elkötelezettség</a:t>
            </a:r>
          </a:p>
        </p:txBody>
      </p:sp>
      <p:sp>
        <p:nvSpPr>
          <p:cNvPr id="181265" name="Text Box 13"/>
          <p:cNvSpPr txBox="1">
            <a:spLocks noChangeArrowheads="1"/>
          </p:cNvSpPr>
          <p:nvPr/>
        </p:nvSpPr>
        <p:spPr bwMode="auto">
          <a:xfrm>
            <a:off x="1619250" y="5805488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/>
              <a:t>Képesség</a:t>
            </a:r>
          </a:p>
        </p:txBody>
      </p:sp>
      <p:sp>
        <p:nvSpPr>
          <p:cNvPr id="181266" name="Text Box 14"/>
          <p:cNvSpPr txBox="1">
            <a:spLocks noChangeArrowheads="1"/>
          </p:cNvSpPr>
          <p:nvPr/>
        </p:nvSpPr>
        <p:spPr bwMode="auto">
          <a:xfrm>
            <a:off x="900113" y="4221163"/>
            <a:ext cx="1354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hu-HU"/>
          </a:p>
        </p:txBody>
      </p:sp>
      <p:sp>
        <p:nvSpPr>
          <p:cNvPr id="181267" name="Text Box 15"/>
          <p:cNvSpPr txBox="1">
            <a:spLocks noChangeArrowheads="1"/>
          </p:cNvSpPr>
          <p:nvPr/>
        </p:nvSpPr>
        <p:spPr bwMode="auto">
          <a:xfrm>
            <a:off x="1042988" y="4292600"/>
            <a:ext cx="1512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Felelősség</a:t>
            </a:r>
          </a:p>
        </p:txBody>
      </p:sp>
      <p:sp>
        <p:nvSpPr>
          <p:cNvPr id="181268" name="Text Box 16"/>
          <p:cNvSpPr txBox="1">
            <a:spLocks noChangeArrowheads="1"/>
          </p:cNvSpPr>
          <p:nvPr/>
        </p:nvSpPr>
        <p:spPr bwMode="auto">
          <a:xfrm>
            <a:off x="1547813" y="2133600"/>
            <a:ext cx="1511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Elismerés</a:t>
            </a:r>
          </a:p>
        </p:txBody>
      </p:sp>
      <p:sp>
        <p:nvSpPr>
          <p:cNvPr id="181269" name="Line 17"/>
          <p:cNvSpPr>
            <a:spLocks noChangeShapeType="1"/>
          </p:cNvSpPr>
          <p:nvPr/>
        </p:nvSpPr>
        <p:spPr bwMode="auto">
          <a:xfrm>
            <a:off x="6732588" y="2565400"/>
            <a:ext cx="576262" cy="12954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1270" name="Line 18"/>
          <p:cNvSpPr>
            <a:spLocks noChangeShapeType="1"/>
          </p:cNvSpPr>
          <p:nvPr/>
        </p:nvSpPr>
        <p:spPr bwMode="auto">
          <a:xfrm flipH="1">
            <a:off x="6732588" y="4581525"/>
            <a:ext cx="719137" cy="1223963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1271" name="Line 19"/>
          <p:cNvSpPr>
            <a:spLocks noChangeShapeType="1"/>
          </p:cNvSpPr>
          <p:nvPr/>
        </p:nvSpPr>
        <p:spPr bwMode="auto">
          <a:xfrm flipH="1">
            <a:off x="3635375" y="6021388"/>
            <a:ext cx="1944688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1272" name="Line 20"/>
          <p:cNvSpPr>
            <a:spLocks noChangeShapeType="1"/>
          </p:cNvSpPr>
          <p:nvPr/>
        </p:nvSpPr>
        <p:spPr bwMode="auto">
          <a:xfrm flipH="1" flipV="1">
            <a:off x="1692275" y="4797425"/>
            <a:ext cx="431800" cy="936625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1273" name="Line 21"/>
          <p:cNvSpPr>
            <a:spLocks noChangeShapeType="1"/>
          </p:cNvSpPr>
          <p:nvPr/>
        </p:nvSpPr>
        <p:spPr bwMode="auto">
          <a:xfrm flipV="1">
            <a:off x="1547813" y="2636838"/>
            <a:ext cx="503237" cy="1439862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232470" name="Picture 22" descr="Michalengo-Ádám kezei nagyít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141663"/>
            <a:ext cx="269557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3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3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3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3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E7D1E39-B27C-46CD-8615-E5874C676E7A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2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BCD299-BE09-4090-B68B-86FD3E326DA7}" type="slidenum">
              <a:rPr lang="hu-HU"/>
              <a:pPr>
                <a:defRPr/>
              </a:pPr>
              <a:t>173</a:t>
            </a:fld>
            <a:endParaRPr lang="hu-HU"/>
          </a:p>
        </p:txBody>
      </p:sp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29600" cy="785813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rendszer romboló „párbeszéd” folyamata</a:t>
            </a:r>
          </a:p>
        </p:txBody>
      </p:sp>
      <p:sp>
        <p:nvSpPr>
          <p:cNvPr id="22" name="Dátum helye 21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EDE5179E-A1B9-4B5E-AB0B-C50936496245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4" name="Élőláb helye 2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23" name="Dia számának helye 2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DB523F6D-07C9-470C-A915-C7091A20E2A7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173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82280" name="Oval 4"/>
          <p:cNvSpPr>
            <a:spLocks noChangeArrowheads="1"/>
          </p:cNvSpPr>
          <p:nvPr/>
        </p:nvSpPr>
        <p:spPr bwMode="auto">
          <a:xfrm>
            <a:off x="2987675" y="2565400"/>
            <a:ext cx="3097213" cy="2951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82281" name="Line 5"/>
          <p:cNvSpPr>
            <a:spLocks noChangeShapeType="1"/>
          </p:cNvSpPr>
          <p:nvPr/>
        </p:nvSpPr>
        <p:spPr bwMode="auto">
          <a:xfrm flipH="1">
            <a:off x="3419475" y="2924175"/>
            <a:ext cx="73025" cy="730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2282" name="Line 10"/>
          <p:cNvSpPr>
            <a:spLocks noChangeShapeType="1"/>
          </p:cNvSpPr>
          <p:nvPr/>
        </p:nvSpPr>
        <p:spPr bwMode="auto">
          <a:xfrm>
            <a:off x="2987675" y="3716338"/>
            <a:ext cx="0" cy="2889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2283" name="Line 11"/>
          <p:cNvSpPr>
            <a:spLocks noChangeShapeType="1"/>
          </p:cNvSpPr>
          <p:nvPr/>
        </p:nvSpPr>
        <p:spPr bwMode="auto">
          <a:xfrm>
            <a:off x="3419475" y="5084763"/>
            <a:ext cx="288925" cy="2159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2284" name="Line 12"/>
          <p:cNvSpPr>
            <a:spLocks noChangeShapeType="1"/>
          </p:cNvSpPr>
          <p:nvPr/>
        </p:nvSpPr>
        <p:spPr bwMode="auto">
          <a:xfrm flipV="1">
            <a:off x="5364163" y="5084763"/>
            <a:ext cx="360362" cy="2159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2285" name="Line 13"/>
          <p:cNvSpPr>
            <a:spLocks noChangeShapeType="1"/>
          </p:cNvSpPr>
          <p:nvPr/>
        </p:nvSpPr>
        <p:spPr bwMode="auto">
          <a:xfrm flipV="1">
            <a:off x="6084888" y="3716338"/>
            <a:ext cx="0" cy="4333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2286" name="Line 14"/>
          <p:cNvSpPr>
            <a:spLocks noChangeShapeType="1"/>
          </p:cNvSpPr>
          <p:nvPr/>
        </p:nvSpPr>
        <p:spPr bwMode="auto">
          <a:xfrm flipH="1" flipV="1">
            <a:off x="5364163" y="2708275"/>
            <a:ext cx="287337" cy="2889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2287" name="Text Box 16"/>
          <p:cNvSpPr txBox="1">
            <a:spLocks noChangeArrowheads="1"/>
          </p:cNvSpPr>
          <p:nvPr/>
        </p:nvSpPr>
        <p:spPr bwMode="auto">
          <a:xfrm>
            <a:off x="1331913" y="1989138"/>
            <a:ext cx="158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Mi a baj? </a:t>
            </a:r>
          </a:p>
        </p:txBody>
      </p:sp>
      <p:sp>
        <p:nvSpPr>
          <p:cNvPr id="182288" name="Text Box 17"/>
          <p:cNvSpPr txBox="1">
            <a:spLocks noChangeArrowheads="1"/>
          </p:cNvSpPr>
          <p:nvPr/>
        </p:nvSpPr>
        <p:spPr bwMode="auto">
          <a:xfrm>
            <a:off x="684213" y="3716338"/>
            <a:ext cx="18716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Kinek a hibája?</a:t>
            </a:r>
          </a:p>
        </p:txBody>
      </p:sp>
      <p:sp>
        <p:nvSpPr>
          <p:cNvPr id="182289" name="Text Box 18"/>
          <p:cNvSpPr txBox="1">
            <a:spLocks noChangeArrowheads="1"/>
          </p:cNvSpPr>
          <p:nvPr/>
        </p:nvSpPr>
        <p:spPr bwMode="auto">
          <a:xfrm>
            <a:off x="1403350" y="5661025"/>
            <a:ext cx="2160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Képtelenség, alkalmatlanság</a:t>
            </a:r>
          </a:p>
        </p:txBody>
      </p:sp>
      <p:sp>
        <p:nvSpPr>
          <p:cNvPr id="182290" name="Text Box 19"/>
          <p:cNvSpPr txBox="1">
            <a:spLocks noChangeArrowheads="1"/>
          </p:cNvSpPr>
          <p:nvPr/>
        </p:nvSpPr>
        <p:spPr bwMode="auto">
          <a:xfrm>
            <a:off x="6156325" y="5589588"/>
            <a:ext cx="1511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Távolság</a:t>
            </a:r>
          </a:p>
        </p:txBody>
      </p:sp>
      <p:sp>
        <p:nvSpPr>
          <p:cNvPr id="182291" name="Text Box 20"/>
          <p:cNvSpPr txBox="1">
            <a:spLocks noChangeArrowheads="1"/>
          </p:cNvSpPr>
          <p:nvPr/>
        </p:nvSpPr>
        <p:spPr bwMode="auto">
          <a:xfrm>
            <a:off x="6588125" y="3716338"/>
            <a:ext cx="2087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Negatív lehetőség</a:t>
            </a:r>
          </a:p>
        </p:txBody>
      </p:sp>
      <p:sp>
        <p:nvSpPr>
          <p:cNvPr id="182292" name="Text Box 21"/>
          <p:cNvSpPr txBox="1">
            <a:spLocks noChangeArrowheads="1"/>
          </p:cNvSpPr>
          <p:nvPr/>
        </p:nvSpPr>
        <p:spPr bwMode="auto">
          <a:xfrm>
            <a:off x="6084888" y="1989138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Mi és ők!</a:t>
            </a:r>
          </a:p>
        </p:txBody>
      </p:sp>
      <p:sp>
        <p:nvSpPr>
          <p:cNvPr id="182293" name="Line 22"/>
          <p:cNvSpPr>
            <a:spLocks noChangeShapeType="1"/>
          </p:cNvSpPr>
          <p:nvPr/>
        </p:nvSpPr>
        <p:spPr bwMode="auto">
          <a:xfrm flipH="1">
            <a:off x="1547813" y="2492375"/>
            <a:ext cx="287337" cy="1008063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2294" name="Line 23"/>
          <p:cNvSpPr>
            <a:spLocks noChangeShapeType="1"/>
          </p:cNvSpPr>
          <p:nvPr/>
        </p:nvSpPr>
        <p:spPr bwMode="auto">
          <a:xfrm>
            <a:off x="1547813" y="4292600"/>
            <a:ext cx="431800" cy="1223963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2295" name="Line 24"/>
          <p:cNvSpPr>
            <a:spLocks noChangeShapeType="1"/>
          </p:cNvSpPr>
          <p:nvPr/>
        </p:nvSpPr>
        <p:spPr bwMode="auto">
          <a:xfrm>
            <a:off x="3492500" y="5949950"/>
            <a:ext cx="21590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2296" name="Line 25"/>
          <p:cNvSpPr>
            <a:spLocks noChangeShapeType="1"/>
          </p:cNvSpPr>
          <p:nvPr/>
        </p:nvSpPr>
        <p:spPr bwMode="auto">
          <a:xfrm flipV="1">
            <a:off x="6732588" y="4292600"/>
            <a:ext cx="576262" cy="1081088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2297" name="Line 26"/>
          <p:cNvSpPr>
            <a:spLocks noChangeShapeType="1"/>
          </p:cNvSpPr>
          <p:nvPr/>
        </p:nvSpPr>
        <p:spPr bwMode="auto">
          <a:xfrm flipH="1" flipV="1">
            <a:off x="6948488" y="2492375"/>
            <a:ext cx="360362" cy="1008063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231451" name="Picture 27" descr="Munch - Siko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2781300"/>
            <a:ext cx="183673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31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31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31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3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F39F24D-2658-404C-B680-E8057BF34276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EFD628-0830-4863-8EE9-07A8C1882CC1}" type="slidenum">
              <a:rPr lang="hu-HU"/>
              <a:pPr>
                <a:defRPr/>
              </a:pPr>
              <a:t>174</a:t>
            </a:fld>
            <a:endParaRPr lang="hu-HU"/>
          </a:p>
        </p:txBody>
      </p:sp>
      <p:pic>
        <p:nvPicPr>
          <p:cNvPr id="183300" name="Picture 2" descr="MCj0290347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0"/>
            <a:ext cx="249555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75" name="Rectangle 3"/>
          <p:cNvSpPr>
            <a:spLocks noGrp="1" noChangeArrowheads="1"/>
          </p:cNvSpPr>
          <p:nvPr>
            <p:ph type="title"/>
          </p:nvPr>
        </p:nvSpPr>
        <p:spPr>
          <a:xfrm>
            <a:off x="1600200" y="304800"/>
            <a:ext cx="7239000" cy="674688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Ellenőrzés</a:t>
            </a:r>
          </a:p>
        </p:txBody>
      </p:sp>
      <p:sp>
        <p:nvSpPr>
          <p:cNvPr id="566276" name="Rectangle 4"/>
          <p:cNvSpPr>
            <a:spLocks noGrp="1" noChangeArrowheads="1"/>
          </p:cNvSpPr>
          <p:nvPr>
            <p:ph idx="1"/>
          </p:nvPr>
        </p:nvSpPr>
        <p:spPr>
          <a:xfrm>
            <a:off x="179388" y="1125538"/>
            <a:ext cx="8785225" cy="5732462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teljesítmény mérése és figyelemmel kísérése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dirty="0"/>
              <a:t>A szervezetnek eljárásokat kell kialakítania, bevezetnie és fenntartania, a MEB teljesítmény eredményességének rendszeres figyelemmel kísérésére és mérésére. Ezeknek az eljárásoknak biztosítaniuk kell:</a:t>
            </a:r>
          </a:p>
          <a:p>
            <a:pPr marL="822960" lvl="2" indent="-192024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dirty="0"/>
              <a:t>A minőségi és mennyiségi mérési módszereket a szervezet szükségleteinek megfelelően</a:t>
            </a:r>
          </a:p>
          <a:p>
            <a:pPr marL="822960" lvl="2" indent="-192024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dirty="0"/>
              <a:t>Annak figyelemmel kísérését, hogy a szervezet milyen mértékben valósítja meg MEB céljait</a:t>
            </a:r>
          </a:p>
          <a:p>
            <a:pPr marL="822960" lvl="2" indent="-192024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(egészségre és biztonságra vonatkozó) szabályozások eredményességének figyelemmel kísérését</a:t>
            </a:r>
          </a:p>
          <a:p>
            <a:pPr marL="822960" lvl="2" indent="-192024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dirty="0"/>
              <a:t>A teljesítményre vonatkozó, a megelőzést szolgáló méréseket annak figyelemmel kísérésére, hogy a szervezet teljesítménye mennyiben felel meg a MEB programoknak, a szabályozásoknak és a működési kritériumoknak</a:t>
            </a:r>
          </a:p>
          <a:p>
            <a:pPr marL="822960" lvl="2" indent="-192024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dirty="0"/>
              <a:t>A teljesítményre vonatkozó, a megelőzést szolgáló méréseket annak figyelemmel kísérése, hogy  követhetők legyenek a balesetek, az egészségkárosodások, az események (beleértve a majdnem baleseteket) és egyéb adatok a MEB nem kielégítő működéséről</a:t>
            </a:r>
          </a:p>
          <a:p>
            <a:pPr marL="822960" lvl="2" indent="-192024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dirty="0"/>
              <a:t>Figyelemmel kísérés és mérések adatainak és eredményeinek olyan részletességű feljegyzését, amely elegendő ahhoz, hogy elősegítse a későbbi helyesbítő és megelőző tevékenységek elemzését.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BF6FB713-0C23-49FB-B21D-A3174B16AB1E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E249185B-BED4-4DD9-A33F-7043DA03C344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174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2B415A2-5BBB-4FC6-A605-8FFECEE40932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21899-F535-412C-BAE6-F969434E2149}" type="slidenum">
              <a:rPr lang="hu-HU"/>
              <a:pPr>
                <a:defRPr/>
              </a:pPr>
              <a:t>175</a:t>
            </a:fld>
            <a:endParaRPr lang="hu-HU"/>
          </a:p>
        </p:txBody>
      </p:sp>
      <p:sp>
        <p:nvSpPr>
          <p:cNvPr id="18432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304800"/>
            <a:ext cx="7867650" cy="914400"/>
          </a:xfrm>
        </p:spPr>
        <p:txBody>
          <a:bodyPr/>
          <a:lstStyle/>
          <a:p>
            <a:pPr marL="53975" eaLnBrk="1" hangingPunct="1"/>
            <a:r>
              <a:rPr lang="hu-HU" sz="2800" smtClean="0">
                <a:solidFill>
                  <a:schemeClr val="accent2"/>
                </a:solidFill>
              </a:rPr>
              <a:t>A munkahelyi egészségfejlesztés fogalma</a:t>
            </a:r>
          </a:p>
        </p:txBody>
      </p:sp>
      <p:sp>
        <p:nvSpPr>
          <p:cNvPr id="607235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371600"/>
            <a:ext cx="8228012" cy="472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</a:rPr>
              <a:t>„A munkahelyi egészségfejlesztés a munkaadók, a munkavállalók és a társadalom valamennyi olyan közös tevékenységét jelenti, amely a munkahelyi egészség és jól-lét javítására irányul. A cél eléréséhez három eszközrendszer együttes alkalmazása szükséges: a munkaszervezet javítása, az aktív dolgozói részvétel biztosítása és támogatása, valamint az egyéni kompetencia erősítése.”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hu-H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1800" dirty="0" smtClean="0">
                <a:solidFill>
                  <a:schemeClr val="accent1">
                    <a:lumMod val="75000"/>
                  </a:schemeClr>
                </a:solidFill>
              </a:rPr>
              <a:t>/1997, Luxemburgi Deklaráció/</a:t>
            </a:r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BA15B175-4E1F-417B-AF91-97A355C519C0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EA89CD27-93A6-42B3-957C-B782E45E6135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175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607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607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607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607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55" decel="100000"/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155" decel="100000"/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7235" grpId="0" build="p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A9390A9-BA1F-46FA-B748-99F91853FE09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4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FC4EC5-755F-4B58-88D5-820587074BA4}" type="slidenum">
              <a:rPr lang="hu-HU"/>
              <a:pPr>
                <a:defRPr/>
              </a:pPr>
              <a:t>176</a:t>
            </a:fld>
            <a:endParaRPr lang="hu-HU"/>
          </a:p>
        </p:txBody>
      </p:sp>
      <p:sp>
        <p:nvSpPr>
          <p:cNvPr id="37" name="Dátum helye 36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FD8BBABF-A930-4371-8B95-749C0FB4AB52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9" name="Élőláb helye 3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38" name="Dia számának helye 3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FE6600F1-007F-42C5-B347-7E1ECD0FDDFB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176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75"/>
            <a:ext cx="8070850" cy="1000125"/>
          </a:xfrm>
          <a:ln>
            <a:miter lim="800000"/>
            <a:headEnd/>
            <a:tailEnd/>
          </a:ln>
        </p:spPr>
        <p:txBody>
          <a:bodyPr rtlCol="0" anchor="t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kumimoji="1" lang="hu-HU" sz="3200" dirty="0">
                <a:ln/>
                <a:gradFill>
                  <a:gsLst>
                    <a:gs pos="0">
                      <a:schemeClr val="tx2">
                        <a:lumMod val="90000"/>
                      </a:schemeClr>
                    </a:gs>
                    <a:gs pos="50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25000"/>
                      </a:schemeClr>
                    </a:gs>
                  </a:gsLst>
                  <a:lin ang="5400000" scaled="0"/>
                </a:gradFill>
              </a:rPr>
              <a:t>A munkavédelem és a munkahelyi egészségfejlesztés szinergiája</a:t>
            </a:r>
          </a:p>
        </p:txBody>
      </p:sp>
      <p:grpSp>
        <p:nvGrpSpPr>
          <p:cNvPr id="185352" name="Group 5"/>
          <p:cNvGrpSpPr>
            <a:grpSpLocks/>
          </p:cNvGrpSpPr>
          <p:nvPr/>
        </p:nvGrpSpPr>
        <p:grpSpPr bwMode="auto">
          <a:xfrm>
            <a:off x="1476375" y="1341438"/>
            <a:ext cx="6767513" cy="5016500"/>
            <a:chOff x="1537" y="3091"/>
            <a:chExt cx="9120" cy="10710"/>
          </a:xfrm>
        </p:grpSpPr>
        <p:sp>
          <p:nvSpPr>
            <p:cNvPr id="185357" name="Line 6"/>
            <p:cNvSpPr>
              <a:spLocks noChangeShapeType="1"/>
            </p:cNvSpPr>
            <p:nvPr/>
          </p:nvSpPr>
          <p:spPr bwMode="auto">
            <a:xfrm flipV="1">
              <a:off x="6457" y="3631"/>
              <a:ext cx="2400" cy="108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5543" name="Text Box 7"/>
            <p:cNvSpPr txBox="1">
              <a:spLocks noChangeArrowheads="1"/>
            </p:cNvSpPr>
            <p:nvPr/>
          </p:nvSpPr>
          <p:spPr bwMode="auto">
            <a:xfrm>
              <a:off x="6697" y="11279"/>
              <a:ext cx="3960" cy="902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7F7F7F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hu-HU" sz="800" b="1">
                <a:solidFill>
                  <a:srgbClr val="FFFFFF"/>
                </a:solidFill>
              </a:endParaRPr>
            </a:p>
            <a:p>
              <a:pPr algn="ctr">
                <a:defRPr/>
              </a:pPr>
              <a:r>
                <a:rPr lang="hu-HU" sz="1600" b="1">
                  <a:solidFill>
                    <a:srgbClr val="FFFFFF"/>
                  </a:solidFill>
                </a:rPr>
                <a:t>Munkabiztonság</a:t>
              </a:r>
              <a:endParaRPr lang="hu-HU" sz="4400">
                <a:solidFill>
                  <a:srgbClr val="CCECFF"/>
                </a:solidFill>
              </a:endParaRPr>
            </a:p>
          </p:txBody>
        </p:sp>
        <p:sp>
          <p:nvSpPr>
            <p:cNvPr id="65544" name="Text Box 8"/>
            <p:cNvSpPr txBox="1">
              <a:spLocks noChangeArrowheads="1"/>
            </p:cNvSpPr>
            <p:nvPr/>
          </p:nvSpPr>
          <p:spPr bwMode="auto">
            <a:xfrm>
              <a:off x="1537" y="3976"/>
              <a:ext cx="2760" cy="377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hu-HU" sz="1600" b="1">
                  <a:solidFill>
                    <a:srgbClr val="FFFFFF"/>
                  </a:solidFill>
                </a:rPr>
                <a:t>Környező társadalom</a:t>
              </a:r>
            </a:p>
            <a:p>
              <a:pPr algn="ctr">
                <a:defRPr/>
              </a:pPr>
              <a:r>
                <a:rPr lang="hu-HU" sz="1200">
                  <a:solidFill>
                    <a:srgbClr val="FFFFFF"/>
                  </a:solidFill>
                </a:rPr>
                <a:t>Oktatás, képzés, szabadidő, egészségügyi szolgáltatások, rekreáció, média, civil szervezetek, stb.</a:t>
              </a:r>
              <a:endParaRPr lang="hu-HU" sz="4400">
                <a:solidFill>
                  <a:srgbClr val="CCECFF"/>
                </a:solidFill>
              </a:endParaRPr>
            </a:p>
          </p:txBody>
        </p:sp>
        <p:sp>
          <p:nvSpPr>
            <p:cNvPr id="65545" name="Text Box 9"/>
            <p:cNvSpPr txBox="1">
              <a:spLocks noChangeArrowheads="1"/>
            </p:cNvSpPr>
            <p:nvPr/>
          </p:nvSpPr>
          <p:spPr bwMode="auto">
            <a:xfrm>
              <a:off x="1537" y="9120"/>
              <a:ext cx="2041" cy="395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hu-HU" sz="1600" b="1">
                <a:solidFill>
                  <a:srgbClr val="CCECFF"/>
                </a:solidFill>
              </a:endParaRPr>
            </a:p>
            <a:p>
              <a:pPr algn="ctr">
                <a:defRPr/>
              </a:pPr>
              <a:r>
                <a:rPr lang="hu-HU" sz="1200" b="1">
                  <a:solidFill>
                    <a:srgbClr val="CCECFF"/>
                  </a:solidFill>
                </a:rPr>
                <a:t>Kapcsolatok</a:t>
              </a:r>
            </a:p>
            <a:p>
              <a:pPr algn="ctr">
                <a:defRPr/>
              </a:pPr>
              <a:r>
                <a:rPr lang="hu-HU" sz="900" b="1">
                  <a:solidFill>
                    <a:srgbClr val="CCECFF"/>
                  </a:solidFill>
                </a:rPr>
                <a:t>Szerződések</a:t>
              </a:r>
            </a:p>
            <a:p>
              <a:pPr algn="ctr">
                <a:defRPr/>
              </a:pPr>
              <a:r>
                <a:rPr lang="hu-HU" sz="900" b="1">
                  <a:solidFill>
                    <a:srgbClr val="CCECFF"/>
                  </a:solidFill>
                </a:rPr>
                <a:t>Együttműködés</a:t>
              </a:r>
            </a:p>
            <a:p>
              <a:pPr algn="ctr">
                <a:defRPr/>
              </a:pPr>
              <a:r>
                <a:rPr lang="hu-HU" sz="900" b="1">
                  <a:solidFill>
                    <a:srgbClr val="CCECFF"/>
                  </a:solidFill>
                </a:rPr>
                <a:t>Kommunikáció</a:t>
              </a:r>
              <a:endParaRPr lang="hu-HU" sz="3600">
                <a:solidFill>
                  <a:srgbClr val="CCECFF"/>
                </a:solidFill>
              </a:endParaRPr>
            </a:p>
          </p:txBody>
        </p:sp>
        <p:sp>
          <p:nvSpPr>
            <p:cNvPr id="185361" name="AutoShape 10"/>
            <p:cNvSpPr>
              <a:spLocks noChangeArrowheads="1"/>
            </p:cNvSpPr>
            <p:nvPr/>
          </p:nvSpPr>
          <p:spPr bwMode="auto">
            <a:xfrm>
              <a:off x="1777" y="7177"/>
              <a:ext cx="480" cy="2432"/>
            </a:xfrm>
            <a:prstGeom prst="upDownArrow">
              <a:avLst>
                <a:gd name="adj1" fmla="val 50000"/>
                <a:gd name="adj2" fmla="val 10133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5547" name="Text Box 11"/>
            <p:cNvSpPr txBox="1">
              <a:spLocks noChangeArrowheads="1"/>
            </p:cNvSpPr>
            <p:nvPr/>
          </p:nvSpPr>
          <p:spPr bwMode="auto">
            <a:xfrm>
              <a:off x="2857" y="11279"/>
              <a:ext cx="3840" cy="90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1F497D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hu-HU" sz="600" b="1">
                <a:solidFill>
                  <a:srgbClr val="FFFFFF"/>
                </a:solidFill>
              </a:endParaRPr>
            </a:p>
            <a:p>
              <a:pPr algn="ctr">
                <a:defRPr/>
              </a:pPr>
              <a:r>
                <a:rPr lang="hu-HU" sz="1600" b="1">
                  <a:solidFill>
                    <a:srgbClr val="FFFFFF"/>
                  </a:solidFill>
                </a:rPr>
                <a:t>Munkaegészség</a:t>
              </a:r>
              <a:endParaRPr lang="hu-HU" sz="4400">
                <a:solidFill>
                  <a:srgbClr val="CCECFF"/>
                </a:solidFill>
              </a:endParaRPr>
            </a:p>
          </p:txBody>
        </p:sp>
        <p:sp>
          <p:nvSpPr>
            <p:cNvPr id="185363" name="AutoShape 12"/>
            <p:cNvSpPr>
              <a:spLocks noChangeArrowheads="1"/>
            </p:cNvSpPr>
            <p:nvPr/>
          </p:nvSpPr>
          <p:spPr bwMode="auto">
            <a:xfrm>
              <a:off x="3577" y="7177"/>
              <a:ext cx="480" cy="4320"/>
            </a:xfrm>
            <a:prstGeom prst="upDownArrow">
              <a:avLst>
                <a:gd name="adj1" fmla="val 62500"/>
                <a:gd name="adj2" fmla="val 87125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5549" name="Text Box 13"/>
            <p:cNvSpPr txBox="1">
              <a:spLocks noChangeArrowheads="1"/>
            </p:cNvSpPr>
            <p:nvPr/>
          </p:nvSpPr>
          <p:spPr bwMode="auto">
            <a:xfrm>
              <a:off x="3818" y="9154"/>
              <a:ext cx="2281" cy="1085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>
              <a:outerShdw dist="107763" dir="18900000" algn="ctr" rotWithShape="0">
                <a:srgbClr val="1F497D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hu-HU" sz="1000" b="1">
                  <a:solidFill>
                    <a:srgbClr val="FFFFFF"/>
                  </a:solidFill>
                </a:rPr>
                <a:t>Egészségromlás-, egészségkárosodás mentesség</a:t>
              </a:r>
              <a:endParaRPr lang="hu-HU" sz="4000">
                <a:solidFill>
                  <a:srgbClr val="CCECFF"/>
                </a:solidFill>
              </a:endParaRPr>
            </a:p>
          </p:txBody>
        </p:sp>
        <p:sp>
          <p:nvSpPr>
            <p:cNvPr id="65550" name="Text Box 14"/>
            <p:cNvSpPr txBox="1">
              <a:spLocks noChangeArrowheads="1"/>
            </p:cNvSpPr>
            <p:nvPr/>
          </p:nvSpPr>
          <p:spPr bwMode="auto">
            <a:xfrm>
              <a:off x="7538" y="9337"/>
              <a:ext cx="2518" cy="86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hu-HU" sz="700" b="1" dirty="0">
                <a:solidFill>
                  <a:srgbClr val="FF0000"/>
                </a:solidFill>
              </a:endParaRPr>
            </a:p>
            <a:p>
              <a:pPr algn="ctr">
                <a:defRPr/>
              </a:pPr>
              <a:r>
                <a:rPr lang="hu-HU" sz="1200" b="1" dirty="0">
                  <a:solidFill>
                    <a:schemeClr val="accent1">
                      <a:lumMod val="75000"/>
                    </a:schemeClr>
                  </a:solidFill>
                </a:rPr>
                <a:t>Balesetmentesség</a:t>
              </a:r>
            </a:p>
            <a:p>
              <a:pPr>
                <a:defRPr/>
              </a:pPr>
              <a:endParaRPr lang="hu-HU" sz="4400" dirty="0">
                <a:solidFill>
                  <a:schemeClr val="bg2"/>
                </a:solidFill>
              </a:endParaRPr>
            </a:p>
          </p:txBody>
        </p:sp>
        <p:sp>
          <p:nvSpPr>
            <p:cNvPr id="185366" name="Line 15"/>
            <p:cNvSpPr>
              <a:spLocks noChangeShapeType="1"/>
            </p:cNvSpPr>
            <p:nvPr/>
          </p:nvSpPr>
          <p:spPr bwMode="auto">
            <a:xfrm flipV="1">
              <a:off x="4897" y="10377"/>
              <a:ext cx="0" cy="90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85367" name="Line 16"/>
            <p:cNvSpPr>
              <a:spLocks noChangeShapeType="1"/>
            </p:cNvSpPr>
            <p:nvPr/>
          </p:nvSpPr>
          <p:spPr bwMode="auto">
            <a:xfrm flipV="1">
              <a:off x="8977" y="10377"/>
              <a:ext cx="0" cy="90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85368" name="Line 17"/>
            <p:cNvSpPr>
              <a:spLocks noChangeShapeType="1"/>
            </p:cNvSpPr>
            <p:nvPr/>
          </p:nvSpPr>
          <p:spPr bwMode="auto">
            <a:xfrm flipH="1" flipV="1">
              <a:off x="4897" y="10377"/>
              <a:ext cx="4080" cy="8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85369" name="Line 18"/>
            <p:cNvSpPr>
              <a:spLocks noChangeShapeType="1"/>
            </p:cNvSpPr>
            <p:nvPr/>
          </p:nvSpPr>
          <p:spPr bwMode="auto">
            <a:xfrm flipV="1">
              <a:off x="4897" y="10377"/>
              <a:ext cx="4080" cy="9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5555" name="Text Box 19"/>
            <p:cNvSpPr txBox="1">
              <a:spLocks noChangeArrowheads="1"/>
            </p:cNvSpPr>
            <p:nvPr/>
          </p:nvSpPr>
          <p:spPr bwMode="auto">
            <a:xfrm>
              <a:off x="5135" y="6995"/>
              <a:ext cx="3481" cy="1620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0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>
              <a:outerShdw dist="107763" dir="18900000" algn="ctr" rotWithShape="0">
                <a:schemeClr val="tx1">
                  <a:alpha val="50000"/>
                </a:scheme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hu-HU" sz="1400" b="1">
                  <a:solidFill>
                    <a:srgbClr val="FFFFFF"/>
                  </a:solidFill>
                </a:rPr>
                <a:t>Egészségmegőrzés</a:t>
              </a:r>
              <a:r>
                <a:rPr lang="hu-HU" sz="1200" b="1">
                  <a:solidFill>
                    <a:srgbClr val="FFFFFF"/>
                  </a:solidFill>
                </a:rPr>
                <a:t> a munkaadó és a munkavállaló együttműködésével</a:t>
              </a:r>
              <a:endParaRPr lang="hu-HU" sz="3600">
                <a:solidFill>
                  <a:srgbClr val="CCECFF"/>
                </a:solidFill>
              </a:endParaRPr>
            </a:p>
          </p:txBody>
        </p:sp>
        <p:sp>
          <p:nvSpPr>
            <p:cNvPr id="185371" name="AutoShape 20"/>
            <p:cNvSpPr>
              <a:spLocks noChangeArrowheads="1"/>
            </p:cNvSpPr>
            <p:nvPr/>
          </p:nvSpPr>
          <p:spPr bwMode="auto">
            <a:xfrm>
              <a:off x="2737" y="7177"/>
              <a:ext cx="480" cy="2432"/>
            </a:xfrm>
            <a:prstGeom prst="upDownArrow">
              <a:avLst>
                <a:gd name="adj1" fmla="val 50000"/>
                <a:gd name="adj2" fmla="val 10133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5372" name="Text Box 21"/>
            <p:cNvSpPr txBox="1">
              <a:spLocks noChangeArrowheads="1"/>
            </p:cNvSpPr>
            <p:nvPr/>
          </p:nvSpPr>
          <p:spPr bwMode="auto">
            <a:xfrm>
              <a:off x="8736" y="3091"/>
              <a:ext cx="233" cy="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sz="4400">
                <a:solidFill>
                  <a:srgbClr val="CCECFF"/>
                </a:solidFill>
              </a:endParaRPr>
            </a:p>
          </p:txBody>
        </p:sp>
        <p:sp>
          <p:nvSpPr>
            <p:cNvPr id="65558" name="Oval 22"/>
            <p:cNvSpPr>
              <a:spLocks noChangeArrowheads="1"/>
            </p:cNvSpPr>
            <p:nvPr/>
          </p:nvSpPr>
          <p:spPr bwMode="auto">
            <a:xfrm>
              <a:off x="5135" y="3813"/>
              <a:ext cx="3361" cy="2877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000080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185374" name="Text Box 23"/>
            <p:cNvSpPr txBox="1">
              <a:spLocks noChangeArrowheads="1"/>
            </p:cNvSpPr>
            <p:nvPr/>
          </p:nvSpPr>
          <p:spPr bwMode="auto">
            <a:xfrm>
              <a:off x="5497" y="4513"/>
              <a:ext cx="2760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sz="1400" b="1">
                  <a:solidFill>
                    <a:srgbClr val="FFFFFF"/>
                  </a:solidFill>
                </a:rPr>
                <a:t>Egészségfejlesztés</a:t>
              </a:r>
            </a:p>
            <a:p>
              <a:pPr algn="ctr" eaLnBrk="1" hangingPunct="1"/>
              <a:endParaRPr lang="hu-HU" sz="1000" b="1">
                <a:solidFill>
                  <a:srgbClr val="FFFFFF"/>
                </a:solidFill>
              </a:endParaRPr>
            </a:p>
            <a:p>
              <a:pPr algn="ctr" eaLnBrk="1" hangingPunct="1"/>
              <a:r>
                <a:rPr lang="hu-HU" sz="1000" b="1">
                  <a:solidFill>
                    <a:srgbClr val="FFFFFF"/>
                  </a:solidFill>
                </a:rPr>
                <a:t>Együttműködés a munkaadó, a </a:t>
              </a:r>
              <a:r>
                <a:rPr lang="hu-HU" sz="900" b="1">
                  <a:solidFill>
                    <a:srgbClr val="FFFFFF"/>
                  </a:solidFill>
                </a:rPr>
                <a:t>munkavállaló és a környező társadalom között</a:t>
              </a:r>
              <a:endParaRPr lang="hu-HU" sz="4000">
                <a:solidFill>
                  <a:srgbClr val="CCECFF"/>
                </a:solidFill>
              </a:endParaRPr>
            </a:p>
          </p:txBody>
        </p:sp>
        <p:sp>
          <p:nvSpPr>
            <p:cNvPr id="185375" name="Text Box 24"/>
            <p:cNvSpPr txBox="1">
              <a:spLocks noChangeArrowheads="1"/>
            </p:cNvSpPr>
            <p:nvPr/>
          </p:nvSpPr>
          <p:spPr bwMode="auto">
            <a:xfrm>
              <a:off x="9456" y="4533"/>
              <a:ext cx="233" cy="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sz="4400">
                <a:solidFill>
                  <a:srgbClr val="CCECFF"/>
                </a:solidFill>
              </a:endParaRPr>
            </a:p>
          </p:txBody>
        </p:sp>
        <p:sp>
          <p:nvSpPr>
            <p:cNvPr id="185376" name="Line 25"/>
            <p:cNvSpPr>
              <a:spLocks noChangeShapeType="1"/>
            </p:cNvSpPr>
            <p:nvPr/>
          </p:nvSpPr>
          <p:spPr bwMode="auto">
            <a:xfrm flipV="1">
              <a:off x="6817" y="6277"/>
              <a:ext cx="0" cy="756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85377" name="Line 26"/>
            <p:cNvSpPr>
              <a:spLocks noChangeShapeType="1"/>
            </p:cNvSpPr>
            <p:nvPr/>
          </p:nvSpPr>
          <p:spPr bwMode="auto">
            <a:xfrm>
              <a:off x="8380" y="5251"/>
              <a:ext cx="1200" cy="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85378" name="Text Box 27"/>
            <p:cNvSpPr txBox="1">
              <a:spLocks noChangeArrowheads="1"/>
            </p:cNvSpPr>
            <p:nvPr/>
          </p:nvSpPr>
          <p:spPr bwMode="auto">
            <a:xfrm>
              <a:off x="9098" y="6151"/>
              <a:ext cx="233" cy="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hu-HU" sz="4400">
                <a:solidFill>
                  <a:srgbClr val="CCECFF"/>
                </a:solidFill>
              </a:endParaRPr>
            </a:p>
          </p:txBody>
        </p:sp>
        <p:sp>
          <p:nvSpPr>
            <p:cNvPr id="185379" name="Line 28"/>
            <p:cNvSpPr>
              <a:spLocks noChangeShapeType="1"/>
            </p:cNvSpPr>
            <p:nvPr/>
          </p:nvSpPr>
          <p:spPr bwMode="auto">
            <a:xfrm>
              <a:off x="7897" y="6133"/>
              <a:ext cx="1320" cy="738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85380" name="Line 29"/>
            <p:cNvSpPr>
              <a:spLocks noChangeShapeType="1"/>
            </p:cNvSpPr>
            <p:nvPr/>
          </p:nvSpPr>
          <p:spPr bwMode="auto">
            <a:xfrm flipV="1">
              <a:off x="5857" y="8617"/>
              <a:ext cx="0" cy="54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85381" name="Line 30"/>
            <p:cNvSpPr>
              <a:spLocks noChangeShapeType="1"/>
            </p:cNvSpPr>
            <p:nvPr/>
          </p:nvSpPr>
          <p:spPr bwMode="auto">
            <a:xfrm flipH="1" flipV="1">
              <a:off x="7777" y="8617"/>
              <a:ext cx="0" cy="72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85382" name="Text Box 31"/>
            <p:cNvSpPr txBox="1">
              <a:spLocks noChangeArrowheads="1"/>
            </p:cNvSpPr>
            <p:nvPr/>
          </p:nvSpPr>
          <p:spPr bwMode="auto">
            <a:xfrm>
              <a:off x="2857" y="12162"/>
              <a:ext cx="7800" cy="897"/>
            </a:xfrm>
            <a:prstGeom prst="rect">
              <a:avLst/>
            </a:prstGeom>
            <a:gradFill rotWithShape="1">
              <a:gsLst>
                <a:gs pos="0">
                  <a:srgbClr val="000080"/>
                </a:gs>
                <a:gs pos="100000">
                  <a:srgbClr val="C0C0C0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hu-HU" sz="700" b="1">
                <a:solidFill>
                  <a:srgbClr val="FFFFFF"/>
                </a:solidFill>
              </a:endParaRPr>
            </a:p>
            <a:p>
              <a:pPr algn="ctr" eaLnBrk="1" hangingPunct="1"/>
              <a:r>
                <a:rPr lang="hu-HU" sz="1600" b="1">
                  <a:solidFill>
                    <a:srgbClr val="FFFFFF"/>
                  </a:solidFill>
                </a:rPr>
                <a:t>Munkavédelem</a:t>
              </a:r>
              <a:endParaRPr lang="hu-HU" sz="4400">
                <a:solidFill>
                  <a:srgbClr val="CCECFF"/>
                </a:solidFill>
              </a:endParaRPr>
            </a:p>
          </p:txBody>
        </p:sp>
        <p:sp>
          <p:nvSpPr>
            <p:cNvPr id="185383" name="Text Box 32"/>
            <p:cNvSpPr txBox="1">
              <a:spLocks noChangeArrowheads="1"/>
            </p:cNvSpPr>
            <p:nvPr/>
          </p:nvSpPr>
          <p:spPr bwMode="auto">
            <a:xfrm>
              <a:off x="1537" y="12937"/>
              <a:ext cx="9120" cy="864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b="1">
                  <a:solidFill>
                    <a:srgbClr val="CCECFF"/>
                  </a:solidFill>
                </a:rPr>
                <a:t>Munkaadó</a:t>
              </a:r>
              <a:endParaRPr lang="hu-HU" sz="4400">
                <a:solidFill>
                  <a:srgbClr val="CCECFF"/>
                </a:solidFill>
              </a:endParaRPr>
            </a:p>
          </p:txBody>
        </p:sp>
        <p:sp>
          <p:nvSpPr>
            <p:cNvPr id="185384" name="Line 33"/>
            <p:cNvSpPr>
              <a:spLocks noChangeShapeType="1"/>
            </p:cNvSpPr>
            <p:nvPr/>
          </p:nvSpPr>
          <p:spPr bwMode="auto">
            <a:xfrm>
              <a:off x="6097" y="9697"/>
              <a:ext cx="1440" cy="0"/>
            </a:xfrm>
            <a:prstGeom prst="line">
              <a:avLst/>
            </a:prstGeom>
            <a:noFill/>
            <a:ln w="152400" cmpd="tri">
              <a:solidFill>
                <a:srgbClr val="FF0000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85385" name="Line 34"/>
            <p:cNvSpPr>
              <a:spLocks noChangeShapeType="1"/>
            </p:cNvSpPr>
            <p:nvPr/>
          </p:nvSpPr>
          <p:spPr bwMode="auto">
            <a:xfrm flipV="1">
              <a:off x="4297" y="5197"/>
              <a:ext cx="840" cy="54"/>
            </a:xfrm>
            <a:prstGeom prst="line">
              <a:avLst/>
            </a:prstGeom>
            <a:noFill/>
            <a:ln w="127000" cmpd="tri">
              <a:solidFill>
                <a:schemeClr val="accent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185353" name="Picture 37" descr="MPj0409734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836613"/>
            <a:ext cx="13684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4" name="Picture 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773238"/>
            <a:ext cx="9699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5" name="Picture 38" descr="MPj0409459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213100"/>
            <a:ext cx="129698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5" descr="MMj02544470000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1296988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82AB140-48A4-4441-B992-6FB4E3319DC3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A44B24-ACBF-4F11-8382-D30FB155AA0C}" type="slidenum">
              <a:rPr lang="hu-HU"/>
              <a:pPr>
                <a:defRPr/>
              </a:pPr>
              <a:t>177</a:t>
            </a:fld>
            <a:endParaRPr lang="hu-HU"/>
          </a:p>
        </p:txBody>
      </p:sp>
      <p:pic>
        <p:nvPicPr>
          <p:cNvPr id="186372" name="Picture 2" descr="MCj0424754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581525"/>
            <a:ext cx="20701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7299" name="Rectangle 3"/>
          <p:cNvSpPr>
            <a:spLocks noGrp="1" noChangeArrowheads="1"/>
          </p:cNvSpPr>
          <p:nvPr>
            <p:ph type="title"/>
          </p:nvPr>
        </p:nvSpPr>
        <p:spPr>
          <a:xfrm>
            <a:off x="500063" y="285750"/>
            <a:ext cx="8229600" cy="752475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Ellenőrzés II.</a:t>
            </a:r>
          </a:p>
        </p:txBody>
      </p:sp>
      <p:sp>
        <p:nvSpPr>
          <p:cNvPr id="567300" name="Rectangle 4"/>
          <p:cNvSpPr>
            <a:spLocks noGrp="1" noChangeArrowheads="1"/>
          </p:cNvSpPr>
          <p:nvPr>
            <p:ph idx="1"/>
          </p:nvPr>
        </p:nvSpPr>
        <p:spPr>
          <a:xfrm>
            <a:off x="684213" y="1371600"/>
            <a:ext cx="8154987" cy="472440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megfelelőség kiértékelése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szervezetnek – a megfelelőségre vonatkozó elkötelezettségével összhangban - eljárásokat kell létrehoznia, bevezetnie és fenntartania a rá vonatkozó jogszabályi követelményeknek való megfelelés időszakos kiértékelésére.</a:t>
            </a:r>
          </a:p>
          <a:p>
            <a:pPr marL="822960" lvl="2" indent="-192024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szervezetnek meg kell őriznie az időszakos kiértékelések eredményeiről készült feljegyzéseket.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szervezetnek ki kell értékelnie az általa vállalt egyéb követelményeknek való megfelelést. A szervezet összekapcsolhatja ezt a kiértékelést a jogszabályi követelményeknek való megfelelésre vonatkozó kiértékeléssel, vagy kidolgozhat erre külön eljárásokat.</a:t>
            </a:r>
          </a:p>
          <a:p>
            <a:pPr marL="822960" lvl="2" indent="-192024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szervezetnek meg kell őriznie az időszakos kiértékelések eredményeiről készült feljegyzéseket.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"/>
              <a:defRPr/>
            </a:pPr>
            <a:endParaRPr lang="hu-HU" sz="2000" i="1" u="sng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62B37A11-4AE9-4781-8022-24C695946C6B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E6681731-62CF-4942-9071-6F41A21587FF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177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30B01CD-2072-4438-9BFE-DF08FB61CE16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F7B16B-1B47-4E3D-81D9-624A98D006BC}" type="slidenum">
              <a:rPr lang="hu-HU"/>
              <a:pPr>
                <a:defRPr/>
              </a:pPr>
              <a:t>178</a:t>
            </a:fld>
            <a:endParaRPr lang="hu-HU"/>
          </a:p>
        </p:txBody>
      </p:sp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357188"/>
            <a:ext cx="8229600" cy="681037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Ellenőrzés III.</a:t>
            </a:r>
          </a:p>
        </p:txBody>
      </p:sp>
      <p:sp>
        <p:nvSpPr>
          <p:cNvPr id="568323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371600"/>
            <a:ext cx="8228012" cy="472440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események kivizsgálása, </a:t>
            </a:r>
            <a:r>
              <a:rPr lang="hu-H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nemmegfelelőség</a:t>
            </a:r>
            <a:r>
              <a:rPr 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helyesbítő tevékenység és megelőző tevékenység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dirty="0"/>
              <a:t>Az események kivizsgálása</a:t>
            </a:r>
          </a:p>
          <a:p>
            <a:pPr marL="822960" lvl="2" indent="-19202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dirty="0"/>
              <a:t>A szervezetnek eljárásokat kell kialakítania, bevezetnie és fenntartania az események feljegyzésére, kivizsgálására és elemzésére, annak érdekében, hogy:</a:t>
            </a:r>
          </a:p>
          <a:p>
            <a:pPr marL="1005840" lvl="3" indent="-1828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6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Meghatározzák az alapvető MEB hiányosságokat és más tényezőket, amelyek okozhatták az események bekövetkezését vagy hozzájárulhattak azokhoz</a:t>
            </a:r>
          </a:p>
          <a:p>
            <a:pPr marL="1005840" lvl="3" indent="-1828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600" dirty="0"/>
              <a:t>Megállapítsák, szükség van-e helyesbítő tevékenységre</a:t>
            </a:r>
          </a:p>
          <a:p>
            <a:pPr marL="1005840" lvl="3" indent="-1828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600" dirty="0"/>
              <a:t>Megállapítsák, a megelőző tevékenység lehetőségeit</a:t>
            </a:r>
          </a:p>
          <a:p>
            <a:pPr marL="1005840" lvl="3" indent="-1828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6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Megállapítsák a folyamatos fejlesztés lehetőségeit</a:t>
            </a:r>
          </a:p>
          <a:p>
            <a:pPr marL="1005840" lvl="3" indent="-1828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600" dirty="0"/>
              <a:t>Ismertessék az ilyen kivizsgálások eredményeit</a:t>
            </a:r>
          </a:p>
          <a:p>
            <a:pPr marL="822960" lvl="2" indent="-19202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kivizsgálásokat időben kell elvégezni</a:t>
            </a:r>
          </a:p>
          <a:p>
            <a:pPr marL="822960" lvl="2" indent="-19202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Az események kivizsgálásának eredményét dokumentálni kell és meg kell őrizni.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B82A742B-56CB-48C8-9966-1139988FC76E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940445B8-D73A-4CEE-AFD0-B17C8FD110CF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178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87401" name="Picture 4" descr="MCj0324346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5478463"/>
            <a:ext cx="2163762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CF2FF56-C3DE-496D-B6FF-72774BCC9797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F0C6BD-6D72-4D84-8B62-0F42065B3E14}" type="slidenum">
              <a:rPr lang="hu-HU"/>
              <a:pPr>
                <a:defRPr/>
              </a:pPr>
              <a:t>179</a:t>
            </a:fld>
            <a:endParaRPr lang="hu-HU"/>
          </a:p>
        </p:txBody>
      </p:sp>
      <p:sp>
        <p:nvSpPr>
          <p:cNvPr id="569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0"/>
            <a:ext cx="7239000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Ellenőrzés IV.</a:t>
            </a:r>
          </a:p>
        </p:txBody>
      </p:sp>
      <p:sp>
        <p:nvSpPr>
          <p:cNvPr id="569347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125538"/>
            <a:ext cx="8713788" cy="472440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Nemmegfelelőség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helyesbítő és megelőző tevékenység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400" dirty="0"/>
              <a:t>Az eljárások határozzanak meg követelményeket:</a:t>
            </a:r>
          </a:p>
          <a:p>
            <a:pPr marL="822960" lvl="2" indent="-19202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2000" dirty="0"/>
              <a:t>A </a:t>
            </a:r>
            <a:r>
              <a:rPr lang="hu-HU" sz="2000" dirty="0" err="1"/>
              <a:t>nemmegfelelőségek</a:t>
            </a:r>
            <a:r>
              <a:rPr lang="hu-HU" sz="2000" dirty="0"/>
              <a:t> azonosítására és kijavítására, valamint intézkedések megtételére azok MEB következményeinek enyhítésére</a:t>
            </a:r>
          </a:p>
          <a:p>
            <a:pPr marL="822960" lvl="2" indent="-19202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hu-HU" sz="2000" i="1" u="sng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nemmegfelelőségek</a:t>
            </a: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kivizsgálására, az okok meghatározására és megfelelő intézkedések meghozatalára, megismétlődésük elkerüléséhez</a:t>
            </a:r>
          </a:p>
          <a:p>
            <a:pPr marL="822960" lvl="2" indent="-19202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Annak kiértékelésére, hogy szüksége van-e a </a:t>
            </a:r>
            <a:r>
              <a:rPr lang="hu-HU" sz="2000" i="1" u="sng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nemmegfelelőségek</a:t>
            </a:r>
            <a:r>
              <a:rPr lang="hu-HU" sz="20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megelőzésére irányuló tevékenységekre továbbá megfelelő intézkedések bevezetésére azok bekövetkezésének elkerüléséhez</a:t>
            </a:r>
          </a:p>
          <a:p>
            <a:pPr marL="822960" lvl="2" indent="-19202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2000" dirty="0"/>
              <a:t>A megtörtént helyesbítő tevékenységek és megelőző tevékenységek eredményeinek feljegyzésére</a:t>
            </a:r>
          </a:p>
          <a:p>
            <a:pPr marL="822960" lvl="2" indent="-19202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2000" dirty="0"/>
              <a:t>A megtörtént helyesbítő tevékenységek és megelőző tevékenységek eredményességének átvizsgálására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9D717845-F0BC-48A9-88CB-8FF4AD935DE9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7F2F058D-7A85-44A8-BBDD-FC32FD4348F0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179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88425" name="Picture 4" descr="MCj0389094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281613"/>
            <a:ext cx="1979612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BBCA611-C0B2-4227-B88C-F2BE40DFDEA3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3316D7-0C2E-435F-80CE-1A9898DB7C18}" type="slidenum">
              <a:rPr lang="hu-HU"/>
              <a:pPr>
                <a:defRPr/>
              </a:pPr>
              <a:t>18</a:t>
            </a:fld>
            <a:endParaRPr lang="hu-HU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304800"/>
            <a:ext cx="7867650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Folyamatszabályozás - minőség</a:t>
            </a:r>
            <a:endParaRPr lang="en-GB" sz="360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371600"/>
            <a:ext cx="8228012" cy="472440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800"/>
              <a:t>Legfőbb célja a </a:t>
            </a:r>
            <a:r>
              <a:rPr lang="hu-HU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vevő bizalmának</a:t>
            </a:r>
            <a:r>
              <a:rPr lang="hu-HU" sz="2800"/>
              <a:t> megteremtése és fenntartása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800"/>
              <a:t>Eszköztára ennek megfelelően a „tökéletes” </a:t>
            </a:r>
            <a:r>
              <a:rPr lang="hu-HU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reprodukció</a:t>
            </a:r>
            <a:r>
              <a:rPr lang="hu-HU" sz="2800"/>
              <a:t>, reprodukciós képesség irányába hat, azaz általa válik képessé a szállító az egyenletes minőség nyújtására.</a:t>
            </a:r>
            <a:endParaRPr lang="en-GB" sz="2800"/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171CC573-8596-4DD3-A7AD-B06EDD12822B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2A7B0A9F-D653-44DB-AD6A-FAE6A052CAE3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18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8920" name="Picture 9" descr="nessebar_matrjoskababa_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4" t="53778" r="46629" b="29832"/>
          <a:stretch>
            <a:fillRect/>
          </a:stretch>
        </p:blipFill>
        <p:spPr bwMode="auto">
          <a:xfrm>
            <a:off x="1835150" y="4292600"/>
            <a:ext cx="26638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0" descr="matrjos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860800"/>
            <a:ext cx="10445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D67C031-B192-4715-8B86-9206B4637452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5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D4210-DF21-4936-A8F9-0EF1E5B0210D}" type="slidenum">
              <a:rPr lang="hu-HU"/>
              <a:pPr>
                <a:defRPr/>
              </a:pPr>
              <a:t>180</a:t>
            </a:fld>
            <a:endParaRPr lang="hu-HU"/>
          </a:p>
        </p:txBody>
      </p:sp>
      <p:sp>
        <p:nvSpPr>
          <p:cNvPr id="571394" name="Text Box 2"/>
          <p:cNvSpPr txBox="1">
            <a:spLocks noChangeArrowheads="1"/>
          </p:cNvSpPr>
          <p:nvPr/>
        </p:nvSpPr>
        <p:spPr bwMode="auto">
          <a:xfrm>
            <a:off x="0" y="188913"/>
            <a:ext cx="9144000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Nem kívánatos esemény kialakulásának folyamata (</a:t>
            </a:r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J. </a:t>
            </a:r>
            <a:r>
              <a:rPr lang="de-DE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Reason</a:t>
            </a:r>
            <a:r>
              <a:rPr lang="hu-HU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</a:t>
            </a:r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199</a:t>
            </a:r>
            <a:r>
              <a:rPr lang="hu-HU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7,1999</a:t>
            </a:r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  <a:r>
              <a:rPr lang="hu-H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hu-HU" sz="1400" b="1" dirty="0">
                <a:latin typeface="Arial" pitchFamily="34" charset="0"/>
              </a:rPr>
              <a:t> (Horváth Ádám előadása -2007 ENYE- nyomán)</a:t>
            </a:r>
            <a:endParaRPr lang="de-DE" sz="1400" b="1" dirty="0">
              <a:latin typeface="Arial" pitchFamily="34" charset="0"/>
            </a:endParaRPr>
          </a:p>
        </p:txBody>
      </p:sp>
      <p:sp>
        <p:nvSpPr>
          <p:cNvPr id="189445" name="Freeform 3" descr="Átlós, téglaszerű"/>
          <p:cNvSpPr>
            <a:spLocks/>
          </p:cNvSpPr>
          <p:nvPr/>
        </p:nvSpPr>
        <p:spPr bwMode="auto">
          <a:xfrm>
            <a:off x="931863" y="1833563"/>
            <a:ext cx="2184400" cy="3706812"/>
          </a:xfrm>
          <a:custGeom>
            <a:avLst/>
            <a:gdLst>
              <a:gd name="T0" fmla="*/ 0 w 1552"/>
              <a:gd name="T1" fmla="*/ 2147483647 h 2592"/>
              <a:gd name="T2" fmla="*/ 0 w 1552"/>
              <a:gd name="T3" fmla="*/ 2147483647 h 2592"/>
              <a:gd name="T4" fmla="*/ 2147483647 w 1552"/>
              <a:gd name="T5" fmla="*/ 2147483647 h 2592"/>
              <a:gd name="T6" fmla="*/ 2147483647 w 1552"/>
              <a:gd name="T7" fmla="*/ 0 h 2592"/>
              <a:gd name="T8" fmla="*/ 0 w 1552"/>
              <a:gd name="T9" fmla="*/ 2147483647 h 25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52"/>
              <a:gd name="T16" fmla="*/ 0 h 2592"/>
              <a:gd name="T17" fmla="*/ 1552 w 1552"/>
              <a:gd name="T18" fmla="*/ 2592 h 25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52" h="2592">
                <a:moveTo>
                  <a:pt x="0" y="696"/>
                </a:moveTo>
                <a:lnTo>
                  <a:pt x="0" y="2592"/>
                </a:lnTo>
                <a:lnTo>
                  <a:pt x="1552" y="1800"/>
                </a:lnTo>
                <a:lnTo>
                  <a:pt x="1552" y="0"/>
                </a:lnTo>
                <a:lnTo>
                  <a:pt x="0" y="696"/>
                </a:lnTo>
                <a:close/>
              </a:path>
            </a:pathLst>
          </a:custGeom>
          <a:pattFill prst="diagBrick">
            <a:fgClr>
              <a:schemeClr val="accent2"/>
            </a:fgClr>
            <a:bgClr>
              <a:srgbClr val="FFFFFF"/>
            </a:bgClr>
          </a:patt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9446" name="Freeform 4" descr="Átlós, téglaszerű"/>
          <p:cNvSpPr>
            <a:spLocks/>
          </p:cNvSpPr>
          <p:nvPr/>
        </p:nvSpPr>
        <p:spPr bwMode="auto">
          <a:xfrm>
            <a:off x="1995488" y="1833563"/>
            <a:ext cx="2184400" cy="3706812"/>
          </a:xfrm>
          <a:custGeom>
            <a:avLst/>
            <a:gdLst>
              <a:gd name="T0" fmla="*/ 0 w 1552"/>
              <a:gd name="T1" fmla="*/ 2147483647 h 2592"/>
              <a:gd name="T2" fmla="*/ 0 w 1552"/>
              <a:gd name="T3" fmla="*/ 2147483647 h 2592"/>
              <a:gd name="T4" fmla="*/ 2147483647 w 1552"/>
              <a:gd name="T5" fmla="*/ 2147483647 h 2592"/>
              <a:gd name="T6" fmla="*/ 2147483647 w 1552"/>
              <a:gd name="T7" fmla="*/ 0 h 2592"/>
              <a:gd name="T8" fmla="*/ 0 w 1552"/>
              <a:gd name="T9" fmla="*/ 2147483647 h 25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52"/>
              <a:gd name="T16" fmla="*/ 0 h 2592"/>
              <a:gd name="T17" fmla="*/ 1552 w 1552"/>
              <a:gd name="T18" fmla="*/ 2592 h 25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52" h="2592">
                <a:moveTo>
                  <a:pt x="0" y="696"/>
                </a:moveTo>
                <a:lnTo>
                  <a:pt x="0" y="2592"/>
                </a:lnTo>
                <a:lnTo>
                  <a:pt x="1552" y="1800"/>
                </a:lnTo>
                <a:lnTo>
                  <a:pt x="1552" y="0"/>
                </a:lnTo>
                <a:lnTo>
                  <a:pt x="0" y="696"/>
                </a:lnTo>
                <a:close/>
              </a:path>
            </a:pathLst>
          </a:custGeom>
          <a:pattFill prst="diagBrick">
            <a:fgClr>
              <a:schemeClr val="accent2"/>
            </a:fgClr>
            <a:bgClr>
              <a:srgbClr val="FFFFFF"/>
            </a:bgClr>
          </a:patt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9447" name="Freeform 5" descr="Átlós, téglaszerű"/>
          <p:cNvSpPr>
            <a:spLocks/>
          </p:cNvSpPr>
          <p:nvPr/>
        </p:nvSpPr>
        <p:spPr bwMode="auto">
          <a:xfrm>
            <a:off x="3143250" y="1833563"/>
            <a:ext cx="2184400" cy="3706812"/>
          </a:xfrm>
          <a:custGeom>
            <a:avLst/>
            <a:gdLst>
              <a:gd name="T0" fmla="*/ 0 w 1552"/>
              <a:gd name="T1" fmla="*/ 2147483647 h 2592"/>
              <a:gd name="T2" fmla="*/ 0 w 1552"/>
              <a:gd name="T3" fmla="*/ 2147483647 h 2592"/>
              <a:gd name="T4" fmla="*/ 2147483647 w 1552"/>
              <a:gd name="T5" fmla="*/ 2147483647 h 2592"/>
              <a:gd name="T6" fmla="*/ 2147483647 w 1552"/>
              <a:gd name="T7" fmla="*/ 0 h 2592"/>
              <a:gd name="T8" fmla="*/ 0 w 1552"/>
              <a:gd name="T9" fmla="*/ 2147483647 h 25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52"/>
              <a:gd name="T16" fmla="*/ 0 h 2592"/>
              <a:gd name="T17" fmla="*/ 1552 w 1552"/>
              <a:gd name="T18" fmla="*/ 2592 h 25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52" h="2592">
                <a:moveTo>
                  <a:pt x="0" y="696"/>
                </a:moveTo>
                <a:lnTo>
                  <a:pt x="0" y="2592"/>
                </a:lnTo>
                <a:lnTo>
                  <a:pt x="1552" y="1800"/>
                </a:lnTo>
                <a:lnTo>
                  <a:pt x="1552" y="0"/>
                </a:lnTo>
                <a:lnTo>
                  <a:pt x="0" y="696"/>
                </a:lnTo>
                <a:close/>
              </a:path>
            </a:pathLst>
          </a:custGeom>
          <a:pattFill prst="diagBrick">
            <a:fgClr>
              <a:schemeClr val="accent2"/>
            </a:fgClr>
            <a:bgClr>
              <a:srgbClr val="FFFFFF"/>
            </a:bgClr>
          </a:patt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9448" name="Freeform 6" descr="Átlós, téglaszerű"/>
          <p:cNvSpPr>
            <a:spLocks/>
          </p:cNvSpPr>
          <p:nvPr/>
        </p:nvSpPr>
        <p:spPr bwMode="auto">
          <a:xfrm>
            <a:off x="4292600" y="1833563"/>
            <a:ext cx="2184400" cy="3706812"/>
          </a:xfrm>
          <a:custGeom>
            <a:avLst/>
            <a:gdLst>
              <a:gd name="T0" fmla="*/ 0 w 1552"/>
              <a:gd name="T1" fmla="*/ 2147483647 h 2592"/>
              <a:gd name="T2" fmla="*/ 0 w 1552"/>
              <a:gd name="T3" fmla="*/ 2147483647 h 2592"/>
              <a:gd name="T4" fmla="*/ 2147483647 w 1552"/>
              <a:gd name="T5" fmla="*/ 2147483647 h 2592"/>
              <a:gd name="T6" fmla="*/ 2147483647 w 1552"/>
              <a:gd name="T7" fmla="*/ 0 h 2592"/>
              <a:gd name="T8" fmla="*/ 0 w 1552"/>
              <a:gd name="T9" fmla="*/ 2147483647 h 25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52"/>
              <a:gd name="T16" fmla="*/ 0 h 2592"/>
              <a:gd name="T17" fmla="*/ 1552 w 1552"/>
              <a:gd name="T18" fmla="*/ 2592 h 25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52" h="2592">
                <a:moveTo>
                  <a:pt x="0" y="696"/>
                </a:moveTo>
                <a:lnTo>
                  <a:pt x="0" y="2592"/>
                </a:lnTo>
                <a:lnTo>
                  <a:pt x="1552" y="1800"/>
                </a:lnTo>
                <a:lnTo>
                  <a:pt x="1552" y="0"/>
                </a:lnTo>
                <a:lnTo>
                  <a:pt x="0" y="696"/>
                </a:lnTo>
                <a:close/>
              </a:path>
            </a:pathLst>
          </a:custGeom>
          <a:pattFill prst="diagBrick">
            <a:fgClr>
              <a:srgbClr val="FF0000"/>
            </a:fgClr>
            <a:bgClr>
              <a:srgbClr val="FFFFFF"/>
            </a:bgClr>
          </a:pattFill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9449" name="Oval 7"/>
          <p:cNvSpPr>
            <a:spLocks noChangeArrowheads="1"/>
          </p:cNvSpPr>
          <p:nvPr/>
        </p:nvSpPr>
        <p:spPr bwMode="auto">
          <a:xfrm rot="976781">
            <a:off x="1393825" y="3003550"/>
            <a:ext cx="315913" cy="571500"/>
          </a:xfrm>
          <a:prstGeom prst="ellipse">
            <a:avLst/>
          </a:prstGeom>
          <a:solidFill>
            <a:srgbClr val="CCECFF"/>
          </a:solidFill>
          <a:ln w="76200" cmpd="tri">
            <a:solidFill>
              <a:srgbClr val="033AB5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9450" name="Oval 8"/>
          <p:cNvSpPr>
            <a:spLocks noChangeArrowheads="1"/>
          </p:cNvSpPr>
          <p:nvPr/>
        </p:nvSpPr>
        <p:spPr bwMode="auto">
          <a:xfrm rot="978525">
            <a:off x="4760913" y="3124200"/>
            <a:ext cx="346075" cy="509588"/>
          </a:xfrm>
          <a:prstGeom prst="ellipse">
            <a:avLst/>
          </a:prstGeom>
          <a:solidFill>
            <a:srgbClr val="DDEEFF"/>
          </a:solidFill>
          <a:ln w="76200" cmpd="tri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9451" name="Oval 9"/>
          <p:cNvSpPr>
            <a:spLocks noChangeArrowheads="1"/>
          </p:cNvSpPr>
          <p:nvPr/>
        </p:nvSpPr>
        <p:spPr bwMode="auto">
          <a:xfrm rot="975612">
            <a:off x="3598863" y="3048000"/>
            <a:ext cx="352425" cy="606425"/>
          </a:xfrm>
          <a:prstGeom prst="ellipse">
            <a:avLst/>
          </a:prstGeom>
          <a:solidFill>
            <a:srgbClr val="DDEEFF"/>
          </a:solidFill>
          <a:ln w="76200" cmpd="tri">
            <a:solidFill>
              <a:srgbClr val="033AB5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9452" name="Oval 10"/>
          <p:cNvSpPr>
            <a:spLocks noChangeArrowheads="1"/>
          </p:cNvSpPr>
          <p:nvPr/>
        </p:nvSpPr>
        <p:spPr bwMode="auto">
          <a:xfrm rot="979213">
            <a:off x="2840038" y="2633663"/>
            <a:ext cx="231775" cy="403225"/>
          </a:xfrm>
          <a:prstGeom prst="ellipse">
            <a:avLst/>
          </a:prstGeom>
          <a:solidFill>
            <a:srgbClr val="DDEE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9453" name="Oval 11"/>
          <p:cNvSpPr>
            <a:spLocks noChangeArrowheads="1"/>
          </p:cNvSpPr>
          <p:nvPr/>
        </p:nvSpPr>
        <p:spPr bwMode="auto">
          <a:xfrm rot="969187">
            <a:off x="2451100" y="3087688"/>
            <a:ext cx="280988" cy="461962"/>
          </a:xfrm>
          <a:prstGeom prst="ellipse">
            <a:avLst/>
          </a:prstGeom>
          <a:solidFill>
            <a:srgbClr val="DDEEFF"/>
          </a:solidFill>
          <a:ln w="76200" cmpd="tri">
            <a:solidFill>
              <a:srgbClr val="033AB5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9454" name="Oval 12"/>
          <p:cNvSpPr>
            <a:spLocks noChangeArrowheads="1"/>
          </p:cNvSpPr>
          <p:nvPr/>
        </p:nvSpPr>
        <p:spPr bwMode="auto">
          <a:xfrm rot="979501">
            <a:off x="2519363" y="3857625"/>
            <a:ext cx="304800" cy="395288"/>
          </a:xfrm>
          <a:prstGeom prst="ellipse">
            <a:avLst/>
          </a:prstGeom>
          <a:solidFill>
            <a:srgbClr val="DDEE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9455" name="Oval 13"/>
          <p:cNvSpPr>
            <a:spLocks noChangeArrowheads="1"/>
          </p:cNvSpPr>
          <p:nvPr/>
        </p:nvSpPr>
        <p:spPr bwMode="auto">
          <a:xfrm rot="958729">
            <a:off x="2222500" y="4422775"/>
            <a:ext cx="203200" cy="285750"/>
          </a:xfrm>
          <a:prstGeom prst="ellipse">
            <a:avLst/>
          </a:prstGeom>
          <a:solidFill>
            <a:srgbClr val="DDEE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9456" name="Oval 14"/>
          <p:cNvSpPr>
            <a:spLocks noChangeArrowheads="1"/>
          </p:cNvSpPr>
          <p:nvPr/>
        </p:nvSpPr>
        <p:spPr bwMode="auto">
          <a:xfrm rot="972242">
            <a:off x="1317625" y="4391025"/>
            <a:ext cx="238125" cy="409575"/>
          </a:xfrm>
          <a:prstGeom prst="ellipse">
            <a:avLst/>
          </a:prstGeom>
          <a:solidFill>
            <a:srgbClr val="CCE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1407" name="Line 15"/>
          <p:cNvSpPr>
            <a:spLocks noChangeShapeType="1"/>
          </p:cNvSpPr>
          <p:nvPr/>
        </p:nvSpPr>
        <p:spPr bwMode="auto">
          <a:xfrm rot="-707417">
            <a:off x="122238" y="3273425"/>
            <a:ext cx="795337" cy="155575"/>
          </a:xfrm>
          <a:prstGeom prst="line">
            <a:avLst/>
          </a:prstGeom>
          <a:noFill/>
          <a:ln w="38100">
            <a:solidFill>
              <a:srgbClr val="FF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71408" name="Line 16"/>
          <p:cNvSpPr>
            <a:spLocks noChangeShapeType="1"/>
          </p:cNvSpPr>
          <p:nvPr/>
        </p:nvSpPr>
        <p:spPr bwMode="auto">
          <a:xfrm rot="-707417">
            <a:off x="1393825" y="3297238"/>
            <a:ext cx="590550" cy="125412"/>
          </a:xfrm>
          <a:prstGeom prst="line">
            <a:avLst/>
          </a:prstGeom>
          <a:noFill/>
          <a:ln w="38100">
            <a:solidFill>
              <a:srgbClr val="FF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71409" name="Line 17"/>
          <p:cNvSpPr>
            <a:spLocks noChangeShapeType="1"/>
          </p:cNvSpPr>
          <p:nvPr/>
        </p:nvSpPr>
        <p:spPr bwMode="auto">
          <a:xfrm rot="-707417">
            <a:off x="2454275" y="3290888"/>
            <a:ext cx="676275" cy="136525"/>
          </a:xfrm>
          <a:prstGeom prst="line">
            <a:avLst/>
          </a:prstGeom>
          <a:noFill/>
          <a:ln w="38100">
            <a:solidFill>
              <a:srgbClr val="FF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71410" name="Line 18"/>
          <p:cNvSpPr>
            <a:spLocks noChangeShapeType="1"/>
          </p:cNvSpPr>
          <p:nvPr/>
        </p:nvSpPr>
        <p:spPr bwMode="auto">
          <a:xfrm rot="-707417">
            <a:off x="3605213" y="3284538"/>
            <a:ext cx="676275" cy="136525"/>
          </a:xfrm>
          <a:prstGeom prst="line">
            <a:avLst/>
          </a:prstGeom>
          <a:noFill/>
          <a:ln w="38100">
            <a:solidFill>
              <a:srgbClr val="FF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71411" name="Line 19"/>
          <p:cNvSpPr>
            <a:spLocks noChangeShapeType="1"/>
          </p:cNvSpPr>
          <p:nvPr/>
        </p:nvSpPr>
        <p:spPr bwMode="auto">
          <a:xfrm rot="-707417">
            <a:off x="4784725" y="3144838"/>
            <a:ext cx="1917700" cy="390525"/>
          </a:xfrm>
          <a:prstGeom prst="line">
            <a:avLst/>
          </a:prstGeom>
          <a:noFill/>
          <a:ln w="38100">
            <a:solidFill>
              <a:srgbClr val="FF313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9462" name="Text Box 20"/>
          <p:cNvSpPr txBox="1">
            <a:spLocks noChangeArrowheads="1"/>
          </p:cNvSpPr>
          <p:nvPr/>
        </p:nvSpPr>
        <p:spPr bwMode="auto">
          <a:xfrm>
            <a:off x="0" y="1052513"/>
            <a:ext cx="2771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hu-HU" sz="2000">
                <a:latin typeface="Verdana" pitchFamily="34" charset="0"/>
              </a:rPr>
              <a:t>Hozzájáruló </a:t>
            </a:r>
          </a:p>
          <a:p>
            <a:pPr algn="ctr"/>
            <a:r>
              <a:rPr lang="hu-HU" sz="2000">
                <a:latin typeface="Verdana" pitchFamily="34" charset="0"/>
              </a:rPr>
              <a:t>tényezők (</a:t>
            </a:r>
            <a:r>
              <a:rPr lang="hu-HU"/>
              <a:t>közvetett)</a:t>
            </a:r>
            <a:endParaRPr lang="en-US"/>
          </a:p>
        </p:txBody>
      </p:sp>
      <p:sp>
        <p:nvSpPr>
          <p:cNvPr id="189463" name="Text Box 21"/>
          <p:cNvSpPr txBox="1">
            <a:spLocks noChangeArrowheads="1"/>
          </p:cNvSpPr>
          <p:nvPr/>
        </p:nvSpPr>
        <p:spPr bwMode="auto">
          <a:xfrm>
            <a:off x="4716463" y="1412875"/>
            <a:ext cx="42481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sz="2000">
                <a:latin typeface="Verdana" pitchFamily="34" charset="0"/>
              </a:rPr>
              <a:t>Hozzájáruló tényezők (</a:t>
            </a:r>
            <a:r>
              <a:rPr lang="hu-HU"/>
              <a:t>közvetlen)</a:t>
            </a:r>
            <a:endParaRPr lang="en-US"/>
          </a:p>
        </p:txBody>
      </p:sp>
      <p:sp>
        <p:nvSpPr>
          <p:cNvPr id="189464" name="Line 22"/>
          <p:cNvSpPr>
            <a:spLocks noChangeShapeType="1"/>
          </p:cNvSpPr>
          <p:nvPr/>
        </p:nvSpPr>
        <p:spPr bwMode="auto">
          <a:xfrm flipH="1">
            <a:off x="1547813" y="1844675"/>
            <a:ext cx="1587" cy="1158875"/>
          </a:xfrm>
          <a:prstGeom prst="line">
            <a:avLst/>
          </a:prstGeom>
          <a:noFill/>
          <a:ln w="76200" cmpd="tri">
            <a:solidFill>
              <a:srgbClr val="969696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9465" name="Line 23"/>
          <p:cNvSpPr>
            <a:spLocks noChangeShapeType="1"/>
          </p:cNvSpPr>
          <p:nvPr/>
        </p:nvSpPr>
        <p:spPr bwMode="auto">
          <a:xfrm>
            <a:off x="1619250" y="1844675"/>
            <a:ext cx="1008063" cy="1243013"/>
          </a:xfrm>
          <a:prstGeom prst="line">
            <a:avLst/>
          </a:prstGeom>
          <a:noFill/>
          <a:ln w="76200" cmpd="tri">
            <a:solidFill>
              <a:srgbClr val="969696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9466" name="Line 24"/>
          <p:cNvSpPr>
            <a:spLocks noChangeShapeType="1"/>
          </p:cNvSpPr>
          <p:nvPr/>
        </p:nvSpPr>
        <p:spPr bwMode="auto">
          <a:xfrm>
            <a:off x="1619250" y="1844675"/>
            <a:ext cx="2160588" cy="1243013"/>
          </a:xfrm>
          <a:prstGeom prst="line">
            <a:avLst/>
          </a:prstGeom>
          <a:noFill/>
          <a:ln w="76200" cmpd="tri">
            <a:solidFill>
              <a:srgbClr val="969696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9467" name="Line 25"/>
          <p:cNvSpPr>
            <a:spLocks noChangeShapeType="1"/>
          </p:cNvSpPr>
          <p:nvPr/>
        </p:nvSpPr>
        <p:spPr bwMode="auto">
          <a:xfrm flipH="1">
            <a:off x="5029200" y="1773238"/>
            <a:ext cx="695325" cy="1354137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9468" name="Text Box 26"/>
          <p:cNvSpPr txBox="1">
            <a:spLocks noChangeArrowheads="1"/>
          </p:cNvSpPr>
          <p:nvPr/>
        </p:nvSpPr>
        <p:spPr bwMode="auto">
          <a:xfrm>
            <a:off x="611188" y="6381750"/>
            <a:ext cx="853281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hu-HU" sz="2000" b="1">
                <a:solidFill>
                  <a:schemeClr val="bg1"/>
                </a:solidFill>
                <a:latin typeface="Verdana" pitchFamily="34" charset="0"/>
              </a:rPr>
              <a:t>Biztonsági falak (gátak)</a:t>
            </a:r>
            <a:endParaRPr lang="de-DE" sz="2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9469" name="Line 27"/>
          <p:cNvSpPr>
            <a:spLocks noChangeShapeType="1"/>
          </p:cNvSpPr>
          <p:nvPr/>
        </p:nvSpPr>
        <p:spPr bwMode="auto">
          <a:xfrm flipH="1" flipV="1">
            <a:off x="971550" y="5589588"/>
            <a:ext cx="646113" cy="654050"/>
          </a:xfrm>
          <a:prstGeom prst="line">
            <a:avLst/>
          </a:prstGeom>
          <a:noFill/>
          <a:ln w="76200" cmpd="tri">
            <a:solidFill>
              <a:srgbClr val="FFFFFF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9470" name="Line 28"/>
          <p:cNvSpPr>
            <a:spLocks noChangeShapeType="1"/>
          </p:cNvSpPr>
          <p:nvPr/>
        </p:nvSpPr>
        <p:spPr bwMode="auto">
          <a:xfrm flipH="1" flipV="1">
            <a:off x="1979613" y="5589588"/>
            <a:ext cx="31750" cy="654050"/>
          </a:xfrm>
          <a:prstGeom prst="line">
            <a:avLst/>
          </a:prstGeom>
          <a:noFill/>
          <a:ln w="76200" cmpd="tri">
            <a:solidFill>
              <a:srgbClr val="FFFFFF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9471" name="Line 29"/>
          <p:cNvSpPr>
            <a:spLocks noChangeShapeType="1"/>
          </p:cNvSpPr>
          <p:nvPr/>
        </p:nvSpPr>
        <p:spPr bwMode="auto">
          <a:xfrm flipV="1">
            <a:off x="2411413" y="5516563"/>
            <a:ext cx="720725" cy="704850"/>
          </a:xfrm>
          <a:prstGeom prst="line">
            <a:avLst/>
          </a:prstGeom>
          <a:noFill/>
          <a:ln w="76200" cmpd="tri">
            <a:solidFill>
              <a:srgbClr val="FFFFFF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9472" name="Line 30"/>
          <p:cNvSpPr>
            <a:spLocks noChangeShapeType="1"/>
          </p:cNvSpPr>
          <p:nvPr/>
        </p:nvSpPr>
        <p:spPr bwMode="auto">
          <a:xfrm flipV="1">
            <a:off x="2789238" y="5486400"/>
            <a:ext cx="1477962" cy="757238"/>
          </a:xfrm>
          <a:prstGeom prst="line">
            <a:avLst/>
          </a:prstGeom>
          <a:noFill/>
          <a:ln w="76200" cmpd="tri">
            <a:solidFill>
              <a:srgbClr val="FFFFFF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6643688" y="2349500"/>
            <a:ext cx="2500312" cy="2520950"/>
            <a:chOff x="4163" y="1608"/>
            <a:chExt cx="1575" cy="946"/>
          </a:xfrm>
        </p:grpSpPr>
        <p:sp>
          <p:nvSpPr>
            <p:cNvPr id="189493" name="AutoShape 32"/>
            <p:cNvSpPr>
              <a:spLocks noChangeArrowheads="1"/>
            </p:cNvSpPr>
            <p:nvPr/>
          </p:nvSpPr>
          <p:spPr bwMode="auto">
            <a:xfrm>
              <a:off x="4163" y="1608"/>
              <a:ext cx="1575" cy="946"/>
            </a:xfrm>
            <a:prstGeom prst="irregularSeal1">
              <a:avLst/>
            </a:prstGeom>
            <a:solidFill>
              <a:srgbClr val="FF3131"/>
            </a:solidFill>
            <a:ln w="76200" cmpd="tri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2295" tIns="21147" rIns="42295" bIns="21147">
              <a:spAutoFit/>
            </a:bodyPr>
            <a:lstStyle/>
            <a:p>
              <a:endParaRPr lang="hu-HU"/>
            </a:p>
          </p:txBody>
        </p:sp>
        <p:sp>
          <p:nvSpPr>
            <p:cNvPr id="189494" name="Text Box 33"/>
            <p:cNvSpPr txBox="1">
              <a:spLocks noChangeArrowheads="1"/>
            </p:cNvSpPr>
            <p:nvPr/>
          </p:nvSpPr>
          <p:spPr bwMode="auto">
            <a:xfrm>
              <a:off x="4558" y="1888"/>
              <a:ext cx="841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2295" tIns="21147" rIns="42295" bIns="2114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hu-HU" sz="2700" b="1">
                  <a:solidFill>
                    <a:schemeClr val="bg1"/>
                  </a:solidFill>
                  <a:latin typeface="Arial Narrow" pitchFamily="34" charset="0"/>
                </a:rPr>
                <a:t>Esemény</a:t>
              </a:r>
              <a:endParaRPr lang="de-DE" sz="27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sp>
        <p:nvSpPr>
          <p:cNvPr id="189474" name="Oval 34"/>
          <p:cNvSpPr>
            <a:spLocks noChangeArrowheads="1"/>
          </p:cNvSpPr>
          <p:nvPr/>
        </p:nvSpPr>
        <p:spPr bwMode="auto">
          <a:xfrm rot="972242">
            <a:off x="5616575" y="2571750"/>
            <a:ext cx="206375" cy="355600"/>
          </a:xfrm>
          <a:prstGeom prst="ellipse">
            <a:avLst/>
          </a:prstGeom>
          <a:solidFill>
            <a:srgbClr val="CCE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9475" name="Oval 35"/>
          <p:cNvSpPr>
            <a:spLocks noChangeArrowheads="1"/>
          </p:cNvSpPr>
          <p:nvPr/>
        </p:nvSpPr>
        <p:spPr bwMode="auto">
          <a:xfrm rot="958729">
            <a:off x="5106988" y="4267200"/>
            <a:ext cx="134937" cy="188913"/>
          </a:xfrm>
          <a:prstGeom prst="ellipse">
            <a:avLst/>
          </a:prstGeom>
          <a:solidFill>
            <a:srgbClr val="DDEE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9476" name="Oval 36"/>
          <p:cNvSpPr>
            <a:spLocks noChangeArrowheads="1"/>
          </p:cNvSpPr>
          <p:nvPr/>
        </p:nvSpPr>
        <p:spPr bwMode="auto">
          <a:xfrm rot="972242">
            <a:off x="5994400" y="3725863"/>
            <a:ext cx="115888" cy="198437"/>
          </a:xfrm>
          <a:prstGeom prst="ellipse">
            <a:avLst/>
          </a:prstGeom>
          <a:solidFill>
            <a:srgbClr val="CCE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9477" name="Oval 37"/>
          <p:cNvSpPr>
            <a:spLocks noChangeArrowheads="1"/>
          </p:cNvSpPr>
          <p:nvPr/>
        </p:nvSpPr>
        <p:spPr bwMode="auto">
          <a:xfrm rot="972242">
            <a:off x="4525963" y="2406650"/>
            <a:ext cx="115887" cy="198438"/>
          </a:xfrm>
          <a:prstGeom prst="ellipse">
            <a:avLst/>
          </a:prstGeom>
          <a:solidFill>
            <a:srgbClr val="CCE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9478" name="Oval 38"/>
          <p:cNvSpPr>
            <a:spLocks noChangeArrowheads="1"/>
          </p:cNvSpPr>
          <p:nvPr/>
        </p:nvSpPr>
        <p:spPr bwMode="auto">
          <a:xfrm rot="972242">
            <a:off x="4038600" y="4724400"/>
            <a:ext cx="115888" cy="198438"/>
          </a:xfrm>
          <a:prstGeom prst="ellipse">
            <a:avLst/>
          </a:prstGeom>
          <a:solidFill>
            <a:srgbClr val="CCE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9479" name="Oval 39"/>
          <p:cNvSpPr>
            <a:spLocks noChangeArrowheads="1"/>
          </p:cNvSpPr>
          <p:nvPr/>
        </p:nvSpPr>
        <p:spPr bwMode="auto">
          <a:xfrm rot="972242">
            <a:off x="2370138" y="4970463"/>
            <a:ext cx="115887" cy="198437"/>
          </a:xfrm>
          <a:prstGeom prst="ellipse">
            <a:avLst/>
          </a:prstGeom>
          <a:solidFill>
            <a:srgbClr val="CCE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1432" name="Line 40"/>
          <p:cNvSpPr>
            <a:spLocks noChangeShapeType="1"/>
          </p:cNvSpPr>
          <p:nvPr/>
        </p:nvSpPr>
        <p:spPr bwMode="auto">
          <a:xfrm rot="-719961">
            <a:off x="123825" y="3906838"/>
            <a:ext cx="795338" cy="160337"/>
          </a:xfrm>
          <a:prstGeom prst="line">
            <a:avLst/>
          </a:prstGeom>
          <a:noFill/>
          <a:ln w="38100">
            <a:solidFill>
              <a:srgbClr val="FF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9481" name="Oval 41"/>
          <p:cNvSpPr>
            <a:spLocks noChangeArrowheads="1"/>
          </p:cNvSpPr>
          <p:nvPr/>
        </p:nvSpPr>
        <p:spPr bwMode="auto">
          <a:xfrm rot="958729">
            <a:off x="3498850" y="4457700"/>
            <a:ext cx="203200" cy="285750"/>
          </a:xfrm>
          <a:prstGeom prst="ellipse">
            <a:avLst/>
          </a:prstGeom>
          <a:solidFill>
            <a:srgbClr val="DDEE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1434" name="Line 42"/>
          <p:cNvSpPr>
            <a:spLocks noChangeShapeType="1"/>
          </p:cNvSpPr>
          <p:nvPr/>
        </p:nvSpPr>
        <p:spPr bwMode="auto">
          <a:xfrm rot="-708897">
            <a:off x="123825" y="4535488"/>
            <a:ext cx="795338" cy="160337"/>
          </a:xfrm>
          <a:prstGeom prst="line">
            <a:avLst/>
          </a:prstGeom>
          <a:noFill/>
          <a:ln w="38100">
            <a:solidFill>
              <a:srgbClr val="FF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71435" name="Line 43"/>
          <p:cNvSpPr>
            <a:spLocks noChangeShapeType="1"/>
          </p:cNvSpPr>
          <p:nvPr/>
        </p:nvSpPr>
        <p:spPr bwMode="auto">
          <a:xfrm rot="-708897">
            <a:off x="1327150" y="4535488"/>
            <a:ext cx="657225" cy="139700"/>
          </a:xfrm>
          <a:prstGeom prst="line">
            <a:avLst/>
          </a:prstGeom>
          <a:noFill/>
          <a:ln w="38100">
            <a:solidFill>
              <a:srgbClr val="FF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71436" name="Line 44"/>
          <p:cNvSpPr>
            <a:spLocks noChangeShapeType="1"/>
          </p:cNvSpPr>
          <p:nvPr/>
        </p:nvSpPr>
        <p:spPr bwMode="auto">
          <a:xfrm rot="-708897">
            <a:off x="2232025" y="4510088"/>
            <a:ext cx="896938" cy="180975"/>
          </a:xfrm>
          <a:prstGeom prst="line">
            <a:avLst/>
          </a:prstGeom>
          <a:noFill/>
          <a:ln w="38100">
            <a:solidFill>
              <a:srgbClr val="FF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71437" name="Line 45"/>
          <p:cNvSpPr>
            <a:spLocks noChangeShapeType="1"/>
          </p:cNvSpPr>
          <p:nvPr/>
        </p:nvSpPr>
        <p:spPr bwMode="auto">
          <a:xfrm rot="-708897">
            <a:off x="3509963" y="4518025"/>
            <a:ext cx="782637" cy="157163"/>
          </a:xfrm>
          <a:prstGeom prst="line">
            <a:avLst/>
          </a:prstGeom>
          <a:noFill/>
          <a:ln w="38100">
            <a:solidFill>
              <a:srgbClr val="FF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571438" name="Picture 46" descr="handflat_blau (153,204,255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75" y="3768725"/>
            <a:ext cx="266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1439" name="Picture 47" descr="handflat_gelb (255,255,153)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4419600"/>
            <a:ext cx="2413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1440" name="Oval 48"/>
          <p:cNvSpPr>
            <a:spLocks noChangeArrowheads="1"/>
          </p:cNvSpPr>
          <p:nvPr/>
        </p:nvSpPr>
        <p:spPr bwMode="auto">
          <a:xfrm>
            <a:off x="6011863" y="5229225"/>
            <a:ext cx="3132137" cy="1368425"/>
          </a:xfrm>
          <a:prstGeom prst="ellipse">
            <a:avLst/>
          </a:prstGeom>
          <a:solidFill>
            <a:srgbClr val="033AB5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71441" name="Text Box 49"/>
          <p:cNvSpPr txBox="1">
            <a:spLocks noChangeArrowheads="1"/>
          </p:cNvSpPr>
          <p:nvPr/>
        </p:nvSpPr>
        <p:spPr bwMode="auto">
          <a:xfrm>
            <a:off x="6443663" y="5445125"/>
            <a:ext cx="244951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b="1">
                <a:solidFill>
                  <a:schemeClr val="bg1"/>
                </a:solidFill>
              </a:rPr>
              <a:t>Egyes lyukak aktív hibázásoknak felelnek meg</a:t>
            </a:r>
          </a:p>
        </p:txBody>
      </p:sp>
      <p:sp>
        <p:nvSpPr>
          <p:cNvPr id="50" name="Dátum helye 49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5969B2DF-B108-4062-B542-84F3C65C7F70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2" name="Élőláb helye 5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51" name="Dia számának helye 50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D549B908-EC09-4173-992D-A96A5B58D7A8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180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15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4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1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71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71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71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150"/>
                            </p:stCondLst>
                            <p:childTnLst>
                              <p:par>
                                <p:cTn id="5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71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71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71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71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407" grpId="0" animBg="1"/>
      <p:bldP spid="571408" grpId="0" animBg="1"/>
      <p:bldP spid="571409" grpId="0" animBg="1"/>
      <p:bldP spid="571410" grpId="0" animBg="1"/>
      <p:bldP spid="571411" grpId="0" animBg="1"/>
      <p:bldP spid="571432" grpId="0" animBg="1"/>
      <p:bldP spid="571434" grpId="0" animBg="1"/>
      <p:bldP spid="571435" grpId="0" animBg="1"/>
      <p:bldP spid="571436" grpId="0" animBg="1"/>
      <p:bldP spid="571437" grpId="0" animBg="1"/>
      <p:bldP spid="571440" grpId="0" animBg="1"/>
      <p:bldP spid="571441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3E43CCA-0D66-4346-ABD8-6560F3B65EF5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9E7C5A-5FFA-435B-90E8-6DE158E55157}" type="slidenum">
              <a:rPr lang="hu-HU"/>
              <a:pPr>
                <a:defRPr/>
              </a:pPr>
              <a:t>181</a:t>
            </a:fld>
            <a:endParaRPr lang="hu-HU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12750" y="2205038"/>
            <a:ext cx="8736013" cy="766762"/>
            <a:chOff x="474" y="1170"/>
            <a:chExt cx="5035" cy="483"/>
          </a:xfrm>
        </p:grpSpPr>
        <p:sp>
          <p:nvSpPr>
            <p:cNvPr id="190530" name="Text Box 3"/>
            <p:cNvSpPr txBox="1">
              <a:spLocks noChangeArrowheads="1"/>
            </p:cNvSpPr>
            <p:nvPr/>
          </p:nvSpPr>
          <p:spPr bwMode="auto">
            <a:xfrm>
              <a:off x="1449" y="1173"/>
              <a:ext cx="40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381000" indent="-38100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ts val="3000"/>
                </a:lnSpc>
                <a:spcAft>
                  <a:spcPts val="2400"/>
                </a:spcAft>
                <a:buSzPct val="90000"/>
                <a:buFontTx/>
                <a:buChar char="•"/>
              </a:pPr>
              <a:r>
                <a:rPr lang="hu-HU" b="1">
                  <a:latin typeface="Verdana" pitchFamily="34" charset="0"/>
                </a:rPr>
                <a:t>Az események a közvetlen és közvetett hozzájáruló tényezők kölcsönhatása révén következnek be</a:t>
              </a:r>
            </a:p>
          </p:txBody>
        </p:sp>
        <p:grpSp>
          <p:nvGrpSpPr>
            <p:cNvPr id="190531" name="Group 4"/>
            <p:cNvGrpSpPr>
              <a:grpSpLocks/>
            </p:cNvGrpSpPr>
            <p:nvPr/>
          </p:nvGrpSpPr>
          <p:grpSpPr bwMode="auto">
            <a:xfrm>
              <a:off x="474" y="1170"/>
              <a:ext cx="673" cy="466"/>
              <a:chOff x="306" y="1098"/>
              <a:chExt cx="889" cy="598"/>
            </a:xfrm>
          </p:grpSpPr>
          <p:grpSp>
            <p:nvGrpSpPr>
              <p:cNvPr id="190532" name="Group 5"/>
              <p:cNvGrpSpPr>
                <a:grpSpLocks/>
              </p:cNvGrpSpPr>
              <p:nvPr/>
            </p:nvGrpSpPr>
            <p:grpSpPr bwMode="auto">
              <a:xfrm>
                <a:off x="306" y="1098"/>
                <a:ext cx="270" cy="598"/>
                <a:chOff x="385" y="3006"/>
                <a:chExt cx="402" cy="850"/>
              </a:xfrm>
            </p:grpSpPr>
            <p:sp>
              <p:nvSpPr>
                <p:cNvPr id="190546" name="Freeform 6"/>
                <p:cNvSpPr>
                  <a:spLocks/>
                </p:cNvSpPr>
                <p:nvPr/>
              </p:nvSpPr>
              <p:spPr bwMode="auto">
                <a:xfrm>
                  <a:off x="385" y="3006"/>
                  <a:ext cx="402" cy="850"/>
                </a:xfrm>
                <a:custGeom>
                  <a:avLst/>
                  <a:gdLst>
                    <a:gd name="T0" fmla="*/ 0 w 1552"/>
                    <a:gd name="T1" fmla="*/ 3 h 2592"/>
                    <a:gd name="T2" fmla="*/ 0 w 1552"/>
                    <a:gd name="T3" fmla="*/ 10 h 2592"/>
                    <a:gd name="T4" fmla="*/ 2 w 1552"/>
                    <a:gd name="T5" fmla="*/ 7 h 2592"/>
                    <a:gd name="T6" fmla="*/ 2 w 1552"/>
                    <a:gd name="T7" fmla="*/ 0 h 2592"/>
                    <a:gd name="T8" fmla="*/ 0 w 1552"/>
                    <a:gd name="T9" fmla="*/ 3 h 25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52"/>
                    <a:gd name="T16" fmla="*/ 0 h 2592"/>
                    <a:gd name="T17" fmla="*/ 1552 w 1552"/>
                    <a:gd name="T18" fmla="*/ 2592 h 25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52" h="2592">
                      <a:moveTo>
                        <a:pt x="0" y="696"/>
                      </a:moveTo>
                      <a:lnTo>
                        <a:pt x="0" y="2592"/>
                      </a:lnTo>
                      <a:lnTo>
                        <a:pt x="1552" y="1800"/>
                      </a:lnTo>
                      <a:lnTo>
                        <a:pt x="1552" y="0"/>
                      </a:lnTo>
                      <a:lnTo>
                        <a:pt x="0" y="69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90547" name="Oval 7"/>
                <p:cNvSpPr>
                  <a:spLocks noChangeAspect="1" noChangeArrowheads="1"/>
                </p:cNvSpPr>
                <p:nvPr/>
              </p:nvSpPr>
              <p:spPr bwMode="auto">
                <a:xfrm rot="976781">
                  <a:off x="466" y="3215"/>
                  <a:ext cx="87" cy="19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90548" name="Oval 8"/>
                <p:cNvSpPr>
                  <a:spLocks noChangeArrowheads="1"/>
                </p:cNvSpPr>
                <p:nvPr/>
              </p:nvSpPr>
              <p:spPr bwMode="auto">
                <a:xfrm rot="972242">
                  <a:off x="480" y="3442"/>
                  <a:ext cx="76" cy="14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190533" name="Group 9"/>
              <p:cNvGrpSpPr>
                <a:grpSpLocks/>
              </p:cNvGrpSpPr>
              <p:nvPr/>
            </p:nvGrpSpPr>
            <p:grpSpPr bwMode="auto">
              <a:xfrm>
                <a:off x="502" y="1098"/>
                <a:ext cx="270" cy="598"/>
                <a:chOff x="581" y="3006"/>
                <a:chExt cx="402" cy="850"/>
              </a:xfrm>
            </p:grpSpPr>
            <p:sp>
              <p:nvSpPr>
                <p:cNvPr id="190543" name="Freeform 10"/>
                <p:cNvSpPr>
                  <a:spLocks/>
                </p:cNvSpPr>
                <p:nvPr/>
              </p:nvSpPr>
              <p:spPr bwMode="auto">
                <a:xfrm>
                  <a:off x="581" y="3006"/>
                  <a:ext cx="402" cy="850"/>
                </a:xfrm>
                <a:custGeom>
                  <a:avLst/>
                  <a:gdLst>
                    <a:gd name="T0" fmla="*/ 0 w 1552"/>
                    <a:gd name="T1" fmla="*/ 3 h 2592"/>
                    <a:gd name="T2" fmla="*/ 0 w 1552"/>
                    <a:gd name="T3" fmla="*/ 10 h 2592"/>
                    <a:gd name="T4" fmla="*/ 2 w 1552"/>
                    <a:gd name="T5" fmla="*/ 7 h 2592"/>
                    <a:gd name="T6" fmla="*/ 2 w 1552"/>
                    <a:gd name="T7" fmla="*/ 0 h 2592"/>
                    <a:gd name="T8" fmla="*/ 0 w 1552"/>
                    <a:gd name="T9" fmla="*/ 3 h 25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52"/>
                    <a:gd name="T16" fmla="*/ 0 h 2592"/>
                    <a:gd name="T17" fmla="*/ 1552 w 1552"/>
                    <a:gd name="T18" fmla="*/ 2592 h 25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52" h="2592">
                      <a:moveTo>
                        <a:pt x="0" y="696"/>
                      </a:moveTo>
                      <a:lnTo>
                        <a:pt x="0" y="2592"/>
                      </a:lnTo>
                      <a:lnTo>
                        <a:pt x="1552" y="1800"/>
                      </a:lnTo>
                      <a:lnTo>
                        <a:pt x="1552" y="0"/>
                      </a:lnTo>
                      <a:lnTo>
                        <a:pt x="0" y="69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90544" name="Oval 11"/>
                <p:cNvSpPr>
                  <a:spLocks noChangeArrowheads="1"/>
                </p:cNvSpPr>
                <p:nvPr/>
              </p:nvSpPr>
              <p:spPr bwMode="auto">
                <a:xfrm rot="979213">
                  <a:off x="691" y="3564"/>
                  <a:ext cx="42" cy="9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90545" name="Oval 12"/>
                <p:cNvSpPr>
                  <a:spLocks noChangeAspect="1" noChangeArrowheads="1"/>
                </p:cNvSpPr>
                <p:nvPr/>
              </p:nvSpPr>
              <p:spPr bwMode="auto">
                <a:xfrm rot="969187">
                  <a:off x="648" y="3300"/>
                  <a:ext cx="104" cy="21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190534" name="Group 13"/>
              <p:cNvGrpSpPr>
                <a:grpSpLocks/>
              </p:cNvGrpSpPr>
              <p:nvPr/>
            </p:nvGrpSpPr>
            <p:grpSpPr bwMode="auto">
              <a:xfrm>
                <a:off x="713" y="1098"/>
                <a:ext cx="271" cy="598"/>
                <a:chOff x="792" y="3006"/>
                <a:chExt cx="403" cy="850"/>
              </a:xfrm>
            </p:grpSpPr>
            <p:sp>
              <p:nvSpPr>
                <p:cNvPr id="190540" name="Freeform 14"/>
                <p:cNvSpPr>
                  <a:spLocks/>
                </p:cNvSpPr>
                <p:nvPr/>
              </p:nvSpPr>
              <p:spPr bwMode="auto">
                <a:xfrm>
                  <a:off x="792" y="3006"/>
                  <a:ext cx="403" cy="850"/>
                </a:xfrm>
                <a:custGeom>
                  <a:avLst/>
                  <a:gdLst>
                    <a:gd name="T0" fmla="*/ 0 w 1552"/>
                    <a:gd name="T1" fmla="*/ 3 h 2592"/>
                    <a:gd name="T2" fmla="*/ 0 w 1552"/>
                    <a:gd name="T3" fmla="*/ 10 h 2592"/>
                    <a:gd name="T4" fmla="*/ 2 w 1552"/>
                    <a:gd name="T5" fmla="*/ 7 h 2592"/>
                    <a:gd name="T6" fmla="*/ 2 w 1552"/>
                    <a:gd name="T7" fmla="*/ 0 h 2592"/>
                    <a:gd name="T8" fmla="*/ 0 w 1552"/>
                    <a:gd name="T9" fmla="*/ 3 h 25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52"/>
                    <a:gd name="T16" fmla="*/ 0 h 2592"/>
                    <a:gd name="T17" fmla="*/ 1552 w 1552"/>
                    <a:gd name="T18" fmla="*/ 2592 h 25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52" h="2592">
                      <a:moveTo>
                        <a:pt x="0" y="696"/>
                      </a:moveTo>
                      <a:lnTo>
                        <a:pt x="0" y="2592"/>
                      </a:lnTo>
                      <a:lnTo>
                        <a:pt x="1552" y="1800"/>
                      </a:lnTo>
                      <a:lnTo>
                        <a:pt x="1552" y="0"/>
                      </a:lnTo>
                      <a:lnTo>
                        <a:pt x="0" y="69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90541" name="Oval 15"/>
                <p:cNvSpPr>
                  <a:spLocks noChangeAspect="1" noChangeArrowheads="1"/>
                </p:cNvSpPr>
                <p:nvPr/>
              </p:nvSpPr>
              <p:spPr bwMode="auto">
                <a:xfrm rot="975612">
                  <a:off x="871" y="3287"/>
                  <a:ext cx="83" cy="17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90542" name="Oval 16"/>
                <p:cNvSpPr>
                  <a:spLocks noChangeArrowheads="1"/>
                </p:cNvSpPr>
                <p:nvPr/>
              </p:nvSpPr>
              <p:spPr bwMode="auto">
                <a:xfrm rot="979501">
                  <a:off x="845" y="3524"/>
                  <a:ext cx="75" cy="1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190535" name="Group 17"/>
              <p:cNvGrpSpPr>
                <a:grpSpLocks/>
              </p:cNvGrpSpPr>
              <p:nvPr/>
            </p:nvGrpSpPr>
            <p:grpSpPr bwMode="auto">
              <a:xfrm>
                <a:off x="925" y="1098"/>
                <a:ext cx="270" cy="598"/>
                <a:chOff x="1004" y="3006"/>
                <a:chExt cx="402" cy="850"/>
              </a:xfrm>
            </p:grpSpPr>
            <p:sp>
              <p:nvSpPr>
                <p:cNvPr id="190536" name="Freeform 18"/>
                <p:cNvSpPr>
                  <a:spLocks/>
                </p:cNvSpPr>
                <p:nvPr/>
              </p:nvSpPr>
              <p:spPr bwMode="auto">
                <a:xfrm>
                  <a:off x="1004" y="3006"/>
                  <a:ext cx="402" cy="850"/>
                </a:xfrm>
                <a:custGeom>
                  <a:avLst/>
                  <a:gdLst>
                    <a:gd name="T0" fmla="*/ 0 w 1552"/>
                    <a:gd name="T1" fmla="*/ 3 h 2592"/>
                    <a:gd name="T2" fmla="*/ 0 w 1552"/>
                    <a:gd name="T3" fmla="*/ 10 h 2592"/>
                    <a:gd name="T4" fmla="*/ 2 w 1552"/>
                    <a:gd name="T5" fmla="*/ 7 h 2592"/>
                    <a:gd name="T6" fmla="*/ 2 w 1552"/>
                    <a:gd name="T7" fmla="*/ 0 h 2592"/>
                    <a:gd name="T8" fmla="*/ 0 w 1552"/>
                    <a:gd name="T9" fmla="*/ 3 h 25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52"/>
                    <a:gd name="T16" fmla="*/ 0 h 2592"/>
                    <a:gd name="T17" fmla="*/ 1552 w 1552"/>
                    <a:gd name="T18" fmla="*/ 2592 h 25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52" h="2592">
                      <a:moveTo>
                        <a:pt x="0" y="696"/>
                      </a:moveTo>
                      <a:lnTo>
                        <a:pt x="0" y="2592"/>
                      </a:lnTo>
                      <a:lnTo>
                        <a:pt x="1552" y="1800"/>
                      </a:lnTo>
                      <a:lnTo>
                        <a:pt x="1552" y="0"/>
                      </a:lnTo>
                      <a:lnTo>
                        <a:pt x="0" y="69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90537" name="Oval 19"/>
                <p:cNvSpPr>
                  <a:spLocks noChangeArrowheads="1"/>
                </p:cNvSpPr>
                <p:nvPr/>
              </p:nvSpPr>
              <p:spPr bwMode="auto">
                <a:xfrm rot="978525">
                  <a:off x="1090" y="3302"/>
                  <a:ext cx="64" cy="11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90538" name="Oval 20"/>
                <p:cNvSpPr>
                  <a:spLocks noChangeArrowheads="1"/>
                </p:cNvSpPr>
                <p:nvPr/>
              </p:nvSpPr>
              <p:spPr bwMode="auto">
                <a:xfrm rot="972242">
                  <a:off x="1254" y="3120"/>
                  <a:ext cx="88" cy="14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90539" name="Oval 21"/>
                <p:cNvSpPr>
                  <a:spLocks noChangeArrowheads="1"/>
                </p:cNvSpPr>
                <p:nvPr/>
              </p:nvSpPr>
              <p:spPr bwMode="auto">
                <a:xfrm rot="958729">
                  <a:off x="1086" y="3552"/>
                  <a:ext cx="81" cy="15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534988" y="5013325"/>
            <a:ext cx="8520112" cy="1143000"/>
            <a:chOff x="510" y="3419"/>
            <a:chExt cx="4999" cy="720"/>
          </a:xfrm>
        </p:grpSpPr>
        <p:sp>
          <p:nvSpPr>
            <p:cNvPr id="190510" name="Text Box 23"/>
            <p:cNvSpPr txBox="1">
              <a:spLocks noChangeArrowheads="1"/>
            </p:cNvSpPr>
            <p:nvPr/>
          </p:nvSpPr>
          <p:spPr bwMode="auto">
            <a:xfrm>
              <a:off x="1449" y="3419"/>
              <a:ext cx="406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381000" indent="-38100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ts val="3000"/>
                </a:lnSpc>
                <a:spcBef>
                  <a:spcPct val="20000"/>
                </a:spcBef>
                <a:spcAft>
                  <a:spcPct val="30000"/>
                </a:spcAft>
                <a:buSzPct val="90000"/>
                <a:buFontTx/>
                <a:buChar char="•"/>
              </a:pPr>
              <a:r>
                <a:rPr lang="hu-HU" sz="2000" b="1">
                  <a:solidFill>
                    <a:srgbClr val="FF3300"/>
                  </a:solidFill>
                  <a:latin typeface="Verdana" pitchFamily="34" charset="0"/>
                </a:rPr>
                <a:t>A hozzájáruló tényezők a technológia, az egyén, a csoport, a szervezet és a környezet alrendszerek területén keresendők</a:t>
              </a:r>
              <a:endParaRPr lang="hu-HU" sz="2000" b="1" i="1">
                <a:solidFill>
                  <a:srgbClr val="FF3300"/>
                </a:solidFill>
                <a:latin typeface="Verdana" pitchFamily="34" charset="0"/>
              </a:endParaRPr>
            </a:p>
          </p:txBody>
        </p:sp>
        <p:grpSp>
          <p:nvGrpSpPr>
            <p:cNvPr id="190511" name="Group 24"/>
            <p:cNvGrpSpPr>
              <a:grpSpLocks noChangeAspect="1"/>
            </p:cNvGrpSpPr>
            <p:nvPr/>
          </p:nvGrpSpPr>
          <p:grpSpPr bwMode="auto">
            <a:xfrm>
              <a:off x="510" y="3489"/>
              <a:ext cx="685" cy="553"/>
              <a:chOff x="571" y="1151"/>
              <a:chExt cx="3917" cy="3165"/>
            </a:xfrm>
          </p:grpSpPr>
          <p:grpSp>
            <p:nvGrpSpPr>
              <p:cNvPr id="190512" name="Group 25"/>
              <p:cNvGrpSpPr>
                <a:grpSpLocks noChangeAspect="1"/>
              </p:cNvGrpSpPr>
              <p:nvPr/>
            </p:nvGrpSpPr>
            <p:grpSpPr bwMode="auto">
              <a:xfrm>
                <a:off x="1464" y="1631"/>
                <a:ext cx="2337" cy="2382"/>
                <a:chOff x="1776" y="1392"/>
                <a:chExt cx="2337" cy="2382"/>
              </a:xfrm>
            </p:grpSpPr>
            <p:sp>
              <p:nvSpPr>
                <p:cNvPr id="190526" name="Line 2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738" y="2400"/>
                  <a:ext cx="375" cy="1152"/>
                </a:xfrm>
                <a:prstGeom prst="line">
                  <a:avLst/>
                </a:prstGeom>
                <a:noFill/>
                <a:ln w="15875">
                  <a:solidFill>
                    <a:srgbClr val="033AB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90527" name="Line 27"/>
                <p:cNvSpPr>
                  <a:spLocks noChangeAspect="1" noChangeShapeType="1"/>
                </p:cNvSpPr>
                <p:nvPr/>
              </p:nvSpPr>
              <p:spPr bwMode="auto">
                <a:xfrm>
                  <a:off x="2892" y="1392"/>
                  <a:ext cx="720" cy="2208"/>
                </a:xfrm>
                <a:prstGeom prst="line">
                  <a:avLst/>
                </a:prstGeom>
                <a:noFill/>
                <a:ln w="12700">
                  <a:solidFill>
                    <a:srgbClr val="033AB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90528" name="Line 28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776" y="2400"/>
                  <a:ext cx="1584" cy="1152"/>
                </a:xfrm>
                <a:prstGeom prst="line">
                  <a:avLst/>
                </a:prstGeom>
                <a:noFill/>
                <a:ln w="15875">
                  <a:solidFill>
                    <a:srgbClr val="033AB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90529" name="Line 2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2400" y="3774"/>
                  <a:ext cx="720" cy="0"/>
                </a:xfrm>
                <a:prstGeom prst="line">
                  <a:avLst/>
                </a:prstGeom>
                <a:noFill/>
                <a:ln w="15875">
                  <a:solidFill>
                    <a:srgbClr val="033AB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190513" name="Freeform 30"/>
              <p:cNvSpPr>
                <a:spLocks noChangeAspect="1"/>
              </p:cNvSpPr>
              <p:nvPr/>
            </p:nvSpPr>
            <p:spPr bwMode="auto">
              <a:xfrm>
                <a:off x="2656" y="3680"/>
                <a:ext cx="1316" cy="636"/>
              </a:xfrm>
              <a:custGeom>
                <a:avLst/>
                <a:gdLst>
                  <a:gd name="T0" fmla="*/ 902 w 1445"/>
                  <a:gd name="T1" fmla="*/ 195 h 700"/>
                  <a:gd name="T2" fmla="*/ 896 w 1445"/>
                  <a:gd name="T3" fmla="*/ 176 h 700"/>
                  <a:gd name="T4" fmla="*/ 884 w 1445"/>
                  <a:gd name="T5" fmla="*/ 154 h 700"/>
                  <a:gd name="T6" fmla="*/ 869 w 1445"/>
                  <a:gd name="T7" fmla="*/ 131 h 700"/>
                  <a:gd name="T8" fmla="*/ 849 w 1445"/>
                  <a:gd name="T9" fmla="*/ 110 h 700"/>
                  <a:gd name="T10" fmla="*/ 821 w 1445"/>
                  <a:gd name="T11" fmla="*/ 92 h 700"/>
                  <a:gd name="T12" fmla="*/ 794 w 1445"/>
                  <a:gd name="T13" fmla="*/ 75 h 700"/>
                  <a:gd name="T14" fmla="*/ 760 w 1445"/>
                  <a:gd name="T15" fmla="*/ 56 h 700"/>
                  <a:gd name="T16" fmla="*/ 721 w 1445"/>
                  <a:gd name="T17" fmla="*/ 41 h 700"/>
                  <a:gd name="T18" fmla="*/ 683 w 1445"/>
                  <a:gd name="T19" fmla="*/ 30 h 700"/>
                  <a:gd name="T20" fmla="*/ 640 w 1445"/>
                  <a:gd name="T21" fmla="*/ 17 h 700"/>
                  <a:gd name="T22" fmla="*/ 598 w 1445"/>
                  <a:gd name="T23" fmla="*/ 12 h 700"/>
                  <a:gd name="T24" fmla="*/ 551 w 1445"/>
                  <a:gd name="T25" fmla="*/ 4 h 700"/>
                  <a:gd name="T26" fmla="*/ 505 w 1445"/>
                  <a:gd name="T27" fmla="*/ 0 h 700"/>
                  <a:gd name="T28" fmla="*/ 457 w 1445"/>
                  <a:gd name="T29" fmla="*/ 0 h 700"/>
                  <a:gd name="T30" fmla="*/ 410 w 1445"/>
                  <a:gd name="T31" fmla="*/ 0 h 700"/>
                  <a:gd name="T32" fmla="*/ 364 w 1445"/>
                  <a:gd name="T33" fmla="*/ 4 h 700"/>
                  <a:gd name="T34" fmla="*/ 316 w 1445"/>
                  <a:gd name="T35" fmla="*/ 9 h 700"/>
                  <a:gd name="T36" fmla="*/ 274 w 1445"/>
                  <a:gd name="T37" fmla="*/ 17 h 700"/>
                  <a:gd name="T38" fmla="*/ 228 w 1445"/>
                  <a:gd name="T39" fmla="*/ 26 h 700"/>
                  <a:gd name="T40" fmla="*/ 189 w 1445"/>
                  <a:gd name="T41" fmla="*/ 38 h 700"/>
                  <a:gd name="T42" fmla="*/ 153 w 1445"/>
                  <a:gd name="T43" fmla="*/ 54 h 700"/>
                  <a:gd name="T44" fmla="*/ 120 w 1445"/>
                  <a:gd name="T45" fmla="*/ 68 h 700"/>
                  <a:gd name="T46" fmla="*/ 88 w 1445"/>
                  <a:gd name="T47" fmla="*/ 85 h 700"/>
                  <a:gd name="T48" fmla="*/ 63 w 1445"/>
                  <a:gd name="T49" fmla="*/ 106 h 700"/>
                  <a:gd name="T50" fmla="*/ 38 w 1445"/>
                  <a:gd name="T51" fmla="*/ 124 h 700"/>
                  <a:gd name="T52" fmla="*/ 24 w 1445"/>
                  <a:gd name="T53" fmla="*/ 148 h 700"/>
                  <a:gd name="T54" fmla="*/ 9 w 1445"/>
                  <a:gd name="T55" fmla="*/ 168 h 700"/>
                  <a:gd name="T56" fmla="*/ 4 w 1445"/>
                  <a:gd name="T57" fmla="*/ 194 h 700"/>
                  <a:gd name="T58" fmla="*/ 0 w 1445"/>
                  <a:gd name="T59" fmla="*/ 213 h 700"/>
                  <a:gd name="T60" fmla="*/ 0 w 1445"/>
                  <a:gd name="T61" fmla="*/ 237 h 700"/>
                  <a:gd name="T62" fmla="*/ 9 w 1445"/>
                  <a:gd name="T63" fmla="*/ 261 h 700"/>
                  <a:gd name="T64" fmla="*/ 21 w 1445"/>
                  <a:gd name="T65" fmla="*/ 282 h 700"/>
                  <a:gd name="T66" fmla="*/ 36 w 1445"/>
                  <a:gd name="T67" fmla="*/ 303 h 700"/>
                  <a:gd name="T68" fmla="*/ 57 w 1445"/>
                  <a:gd name="T69" fmla="*/ 324 h 700"/>
                  <a:gd name="T70" fmla="*/ 84 w 1445"/>
                  <a:gd name="T71" fmla="*/ 344 h 700"/>
                  <a:gd name="T72" fmla="*/ 115 w 1445"/>
                  <a:gd name="T73" fmla="*/ 363 h 700"/>
                  <a:gd name="T74" fmla="*/ 148 w 1445"/>
                  <a:gd name="T75" fmla="*/ 376 h 700"/>
                  <a:gd name="T76" fmla="*/ 182 w 1445"/>
                  <a:gd name="T77" fmla="*/ 392 h 700"/>
                  <a:gd name="T78" fmla="*/ 222 w 1445"/>
                  <a:gd name="T79" fmla="*/ 403 h 700"/>
                  <a:gd name="T80" fmla="*/ 265 w 1445"/>
                  <a:gd name="T81" fmla="*/ 415 h 700"/>
                  <a:gd name="T82" fmla="*/ 310 w 1445"/>
                  <a:gd name="T83" fmla="*/ 424 h 700"/>
                  <a:gd name="T84" fmla="*/ 354 w 1445"/>
                  <a:gd name="T85" fmla="*/ 430 h 700"/>
                  <a:gd name="T86" fmla="*/ 403 w 1445"/>
                  <a:gd name="T87" fmla="*/ 433 h 700"/>
                  <a:gd name="T88" fmla="*/ 451 w 1445"/>
                  <a:gd name="T89" fmla="*/ 433 h 700"/>
                  <a:gd name="T90" fmla="*/ 496 w 1445"/>
                  <a:gd name="T91" fmla="*/ 433 h 700"/>
                  <a:gd name="T92" fmla="*/ 544 w 1445"/>
                  <a:gd name="T93" fmla="*/ 430 h 700"/>
                  <a:gd name="T94" fmla="*/ 589 w 1445"/>
                  <a:gd name="T95" fmla="*/ 424 h 700"/>
                  <a:gd name="T96" fmla="*/ 636 w 1445"/>
                  <a:gd name="T97" fmla="*/ 415 h 700"/>
                  <a:gd name="T98" fmla="*/ 677 w 1445"/>
                  <a:gd name="T99" fmla="*/ 406 h 700"/>
                  <a:gd name="T100" fmla="*/ 715 w 1445"/>
                  <a:gd name="T101" fmla="*/ 392 h 700"/>
                  <a:gd name="T102" fmla="*/ 755 w 1445"/>
                  <a:gd name="T103" fmla="*/ 381 h 700"/>
                  <a:gd name="T104" fmla="*/ 789 w 1445"/>
                  <a:gd name="T105" fmla="*/ 363 h 700"/>
                  <a:gd name="T106" fmla="*/ 818 w 1445"/>
                  <a:gd name="T107" fmla="*/ 344 h 700"/>
                  <a:gd name="T108" fmla="*/ 842 w 1445"/>
                  <a:gd name="T109" fmla="*/ 326 h 700"/>
                  <a:gd name="T110" fmla="*/ 868 w 1445"/>
                  <a:gd name="T111" fmla="*/ 306 h 700"/>
                  <a:gd name="T112" fmla="*/ 882 w 1445"/>
                  <a:gd name="T113" fmla="*/ 284 h 700"/>
                  <a:gd name="T114" fmla="*/ 893 w 1445"/>
                  <a:gd name="T115" fmla="*/ 261 h 700"/>
                  <a:gd name="T116" fmla="*/ 902 w 1445"/>
                  <a:gd name="T117" fmla="*/ 241 h 700"/>
                  <a:gd name="T118" fmla="*/ 906 w 1445"/>
                  <a:gd name="T119" fmla="*/ 217 h 70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445"/>
                  <a:gd name="T181" fmla="*/ 0 h 700"/>
                  <a:gd name="T182" fmla="*/ 1445 w 1445"/>
                  <a:gd name="T183" fmla="*/ 700 h 70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445" h="700">
                    <a:moveTo>
                      <a:pt x="1445" y="350"/>
                    </a:moveTo>
                    <a:lnTo>
                      <a:pt x="1445" y="345"/>
                    </a:lnTo>
                    <a:lnTo>
                      <a:pt x="1445" y="335"/>
                    </a:lnTo>
                    <a:lnTo>
                      <a:pt x="1440" y="331"/>
                    </a:lnTo>
                    <a:lnTo>
                      <a:pt x="1440" y="326"/>
                    </a:lnTo>
                    <a:lnTo>
                      <a:pt x="1440" y="316"/>
                    </a:lnTo>
                    <a:lnTo>
                      <a:pt x="1440" y="311"/>
                    </a:lnTo>
                    <a:lnTo>
                      <a:pt x="1440" y="307"/>
                    </a:lnTo>
                    <a:lnTo>
                      <a:pt x="1435" y="302"/>
                    </a:lnTo>
                    <a:lnTo>
                      <a:pt x="1435" y="292"/>
                    </a:lnTo>
                    <a:lnTo>
                      <a:pt x="1431" y="287"/>
                    </a:lnTo>
                    <a:lnTo>
                      <a:pt x="1431" y="283"/>
                    </a:lnTo>
                    <a:lnTo>
                      <a:pt x="1426" y="278"/>
                    </a:lnTo>
                    <a:lnTo>
                      <a:pt x="1426" y="268"/>
                    </a:lnTo>
                    <a:lnTo>
                      <a:pt x="1421" y="263"/>
                    </a:lnTo>
                    <a:lnTo>
                      <a:pt x="1421" y="259"/>
                    </a:lnTo>
                    <a:lnTo>
                      <a:pt x="1416" y="254"/>
                    </a:lnTo>
                    <a:lnTo>
                      <a:pt x="1411" y="249"/>
                    </a:lnTo>
                    <a:lnTo>
                      <a:pt x="1407" y="239"/>
                    </a:lnTo>
                    <a:lnTo>
                      <a:pt x="1402" y="235"/>
                    </a:lnTo>
                    <a:lnTo>
                      <a:pt x="1402" y="230"/>
                    </a:lnTo>
                    <a:lnTo>
                      <a:pt x="1397" y="225"/>
                    </a:lnTo>
                    <a:lnTo>
                      <a:pt x="1392" y="215"/>
                    </a:lnTo>
                    <a:lnTo>
                      <a:pt x="1387" y="211"/>
                    </a:lnTo>
                    <a:lnTo>
                      <a:pt x="1383" y="206"/>
                    </a:lnTo>
                    <a:lnTo>
                      <a:pt x="1373" y="201"/>
                    </a:lnTo>
                    <a:lnTo>
                      <a:pt x="1368" y="196"/>
                    </a:lnTo>
                    <a:lnTo>
                      <a:pt x="1363" y="191"/>
                    </a:lnTo>
                    <a:lnTo>
                      <a:pt x="1359" y="182"/>
                    </a:lnTo>
                    <a:lnTo>
                      <a:pt x="1354" y="177"/>
                    </a:lnTo>
                    <a:lnTo>
                      <a:pt x="1344" y="172"/>
                    </a:lnTo>
                    <a:lnTo>
                      <a:pt x="1339" y="167"/>
                    </a:lnTo>
                    <a:lnTo>
                      <a:pt x="1335" y="163"/>
                    </a:lnTo>
                    <a:lnTo>
                      <a:pt x="1325" y="158"/>
                    </a:lnTo>
                    <a:lnTo>
                      <a:pt x="1320" y="153"/>
                    </a:lnTo>
                    <a:lnTo>
                      <a:pt x="1310" y="148"/>
                    </a:lnTo>
                    <a:lnTo>
                      <a:pt x="1306" y="144"/>
                    </a:lnTo>
                    <a:lnTo>
                      <a:pt x="1296" y="139"/>
                    </a:lnTo>
                    <a:lnTo>
                      <a:pt x="1291" y="134"/>
                    </a:lnTo>
                    <a:lnTo>
                      <a:pt x="1282" y="129"/>
                    </a:lnTo>
                    <a:lnTo>
                      <a:pt x="1272" y="124"/>
                    </a:lnTo>
                    <a:lnTo>
                      <a:pt x="1267" y="120"/>
                    </a:lnTo>
                    <a:lnTo>
                      <a:pt x="1258" y="115"/>
                    </a:lnTo>
                    <a:lnTo>
                      <a:pt x="1248" y="110"/>
                    </a:lnTo>
                    <a:lnTo>
                      <a:pt x="1238" y="105"/>
                    </a:lnTo>
                    <a:lnTo>
                      <a:pt x="1229" y="100"/>
                    </a:lnTo>
                    <a:lnTo>
                      <a:pt x="1219" y="96"/>
                    </a:lnTo>
                    <a:lnTo>
                      <a:pt x="1214" y="91"/>
                    </a:lnTo>
                    <a:lnTo>
                      <a:pt x="1205" y="86"/>
                    </a:lnTo>
                    <a:lnTo>
                      <a:pt x="1195" y="81"/>
                    </a:lnTo>
                    <a:lnTo>
                      <a:pt x="1186" y="81"/>
                    </a:lnTo>
                    <a:lnTo>
                      <a:pt x="1176" y="76"/>
                    </a:lnTo>
                    <a:lnTo>
                      <a:pt x="1166" y="72"/>
                    </a:lnTo>
                    <a:lnTo>
                      <a:pt x="1152" y="67"/>
                    </a:lnTo>
                    <a:lnTo>
                      <a:pt x="1142" y="62"/>
                    </a:lnTo>
                    <a:lnTo>
                      <a:pt x="1133" y="62"/>
                    </a:lnTo>
                    <a:lnTo>
                      <a:pt x="1123" y="57"/>
                    </a:lnTo>
                    <a:lnTo>
                      <a:pt x="1114" y="52"/>
                    </a:lnTo>
                    <a:lnTo>
                      <a:pt x="1104" y="52"/>
                    </a:lnTo>
                    <a:lnTo>
                      <a:pt x="1090" y="48"/>
                    </a:lnTo>
                    <a:lnTo>
                      <a:pt x="1080" y="43"/>
                    </a:lnTo>
                    <a:lnTo>
                      <a:pt x="1070" y="43"/>
                    </a:lnTo>
                    <a:lnTo>
                      <a:pt x="1056" y="38"/>
                    </a:lnTo>
                    <a:lnTo>
                      <a:pt x="1046" y="38"/>
                    </a:lnTo>
                    <a:lnTo>
                      <a:pt x="1037" y="33"/>
                    </a:lnTo>
                    <a:lnTo>
                      <a:pt x="1022" y="28"/>
                    </a:lnTo>
                    <a:lnTo>
                      <a:pt x="1013" y="28"/>
                    </a:lnTo>
                    <a:lnTo>
                      <a:pt x="1003" y="24"/>
                    </a:lnTo>
                    <a:lnTo>
                      <a:pt x="989" y="24"/>
                    </a:lnTo>
                    <a:lnTo>
                      <a:pt x="979" y="19"/>
                    </a:lnTo>
                    <a:lnTo>
                      <a:pt x="965" y="19"/>
                    </a:lnTo>
                    <a:lnTo>
                      <a:pt x="955" y="19"/>
                    </a:lnTo>
                    <a:lnTo>
                      <a:pt x="941" y="14"/>
                    </a:lnTo>
                    <a:lnTo>
                      <a:pt x="931" y="14"/>
                    </a:lnTo>
                    <a:lnTo>
                      <a:pt x="917" y="9"/>
                    </a:lnTo>
                    <a:lnTo>
                      <a:pt x="907" y="9"/>
                    </a:lnTo>
                    <a:lnTo>
                      <a:pt x="893" y="9"/>
                    </a:lnTo>
                    <a:lnTo>
                      <a:pt x="878" y="4"/>
                    </a:lnTo>
                    <a:lnTo>
                      <a:pt x="869" y="4"/>
                    </a:lnTo>
                    <a:lnTo>
                      <a:pt x="854" y="4"/>
                    </a:lnTo>
                    <a:lnTo>
                      <a:pt x="845" y="4"/>
                    </a:lnTo>
                    <a:lnTo>
                      <a:pt x="830" y="0"/>
                    </a:lnTo>
                    <a:lnTo>
                      <a:pt x="821" y="0"/>
                    </a:lnTo>
                    <a:lnTo>
                      <a:pt x="806" y="0"/>
                    </a:lnTo>
                    <a:lnTo>
                      <a:pt x="792" y="0"/>
                    </a:lnTo>
                    <a:lnTo>
                      <a:pt x="782" y="0"/>
                    </a:lnTo>
                    <a:lnTo>
                      <a:pt x="768" y="0"/>
                    </a:lnTo>
                    <a:lnTo>
                      <a:pt x="753" y="0"/>
                    </a:lnTo>
                    <a:lnTo>
                      <a:pt x="744" y="0"/>
                    </a:lnTo>
                    <a:lnTo>
                      <a:pt x="729" y="0"/>
                    </a:lnTo>
                    <a:lnTo>
                      <a:pt x="720" y="0"/>
                    </a:lnTo>
                    <a:lnTo>
                      <a:pt x="705" y="0"/>
                    </a:lnTo>
                    <a:lnTo>
                      <a:pt x="691" y="0"/>
                    </a:lnTo>
                    <a:lnTo>
                      <a:pt x="681" y="0"/>
                    </a:lnTo>
                    <a:lnTo>
                      <a:pt x="667" y="0"/>
                    </a:lnTo>
                    <a:lnTo>
                      <a:pt x="653" y="0"/>
                    </a:lnTo>
                    <a:lnTo>
                      <a:pt x="643" y="0"/>
                    </a:lnTo>
                    <a:lnTo>
                      <a:pt x="629" y="0"/>
                    </a:lnTo>
                    <a:lnTo>
                      <a:pt x="619" y="0"/>
                    </a:lnTo>
                    <a:lnTo>
                      <a:pt x="605" y="4"/>
                    </a:lnTo>
                    <a:lnTo>
                      <a:pt x="590" y="4"/>
                    </a:lnTo>
                    <a:lnTo>
                      <a:pt x="581" y="4"/>
                    </a:lnTo>
                    <a:lnTo>
                      <a:pt x="566" y="4"/>
                    </a:lnTo>
                    <a:lnTo>
                      <a:pt x="557" y="4"/>
                    </a:lnTo>
                    <a:lnTo>
                      <a:pt x="542" y="9"/>
                    </a:lnTo>
                    <a:lnTo>
                      <a:pt x="528" y="9"/>
                    </a:lnTo>
                    <a:lnTo>
                      <a:pt x="518" y="14"/>
                    </a:lnTo>
                    <a:lnTo>
                      <a:pt x="504" y="14"/>
                    </a:lnTo>
                    <a:lnTo>
                      <a:pt x="494" y="14"/>
                    </a:lnTo>
                    <a:lnTo>
                      <a:pt x="480" y="19"/>
                    </a:lnTo>
                    <a:lnTo>
                      <a:pt x="470" y="19"/>
                    </a:lnTo>
                    <a:lnTo>
                      <a:pt x="456" y="24"/>
                    </a:lnTo>
                    <a:lnTo>
                      <a:pt x="446" y="24"/>
                    </a:lnTo>
                    <a:lnTo>
                      <a:pt x="437" y="28"/>
                    </a:lnTo>
                    <a:lnTo>
                      <a:pt x="422" y="28"/>
                    </a:lnTo>
                    <a:lnTo>
                      <a:pt x="413" y="33"/>
                    </a:lnTo>
                    <a:lnTo>
                      <a:pt x="398" y="33"/>
                    </a:lnTo>
                    <a:lnTo>
                      <a:pt x="389" y="38"/>
                    </a:lnTo>
                    <a:lnTo>
                      <a:pt x="379" y="38"/>
                    </a:lnTo>
                    <a:lnTo>
                      <a:pt x="365" y="43"/>
                    </a:lnTo>
                    <a:lnTo>
                      <a:pt x="355" y="48"/>
                    </a:lnTo>
                    <a:lnTo>
                      <a:pt x="345" y="48"/>
                    </a:lnTo>
                    <a:lnTo>
                      <a:pt x="336" y="52"/>
                    </a:lnTo>
                    <a:lnTo>
                      <a:pt x="326" y="57"/>
                    </a:lnTo>
                    <a:lnTo>
                      <a:pt x="312" y="57"/>
                    </a:lnTo>
                    <a:lnTo>
                      <a:pt x="302" y="62"/>
                    </a:lnTo>
                    <a:lnTo>
                      <a:pt x="292" y="67"/>
                    </a:lnTo>
                    <a:lnTo>
                      <a:pt x="283" y="72"/>
                    </a:lnTo>
                    <a:lnTo>
                      <a:pt x="273" y="72"/>
                    </a:lnTo>
                    <a:lnTo>
                      <a:pt x="264" y="76"/>
                    </a:lnTo>
                    <a:lnTo>
                      <a:pt x="254" y="81"/>
                    </a:lnTo>
                    <a:lnTo>
                      <a:pt x="244" y="86"/>
                    </a:lnTo>
                    <a:lnTo>
                      <a:pt x="235" y="91"/>
                    </a:lnTo>
                    <a:lnTo>
                      <a:pt x="225" y="96"/>
                    </a:lnTo>
                    <a:lnTo>
                      <a:pt x="216" y="96"/>
                    </a:lnTo>
                    <a:lnTo>
                      <a:pt x="206" y="100"/>
                    </a:lnTo>
                    <a:lnTo>
                      <a:pt x="196" y="105"/>
                    </a:lnTo>
                    <a:lnTo>
                      <a:pt x="192" y="110"/>
                    </a:lnTo>
                    <a:lnTo>
                      <a:pt x="182" y="115"/>
                    </a:lnTo>
                    <a:lnTo>
                      <a:pt x="172" y="120"/>
                    </a:lnTo>
                    <a:lnTo>
                      <a:pt x="163" y="124"/>
                    </a:lnTo>
                    <a:lnTo>
                      <a:pt x="158" y="129"/>
                    </a:lnTo>
                    <a:lnTo>
                      <a:pt x="148" y="134"/>
                    </a:lnTo>
                    <a:lnTo>
                      <a:pt x="139" y="139"/>
                    </a:lnTo>
                    <a:lnTo>
                      <a:pt x="134" y="144"/>
                    </a:lnTo>
                    <a:lnTo>
                      <a:pt x="124" y="148"/>
                    </a:lnTo>
                    <a:lnTo>
                      <a:pt x="120" y="153"/>
                    </a:lnTo>
                    <a:lnTo>
                      <a:pt x="110" y="158"/>
                    </a:lnTo>
                    <a:lnTo>
                      <a:pt x="105" y="167"/>
                    </a:lnTo>
                    <a:lnTo>
                      <a:pt x="100" y="172"/>
                    </a:lnTo>
                    <a:lnTo>
                      <a:pt x="91" y="177"/>
                    </a:lnTo>
                    <a:lnTo>
                      <a:pt x="86" y="182"/>
                    </a:lnTo>
                    <a:lnTo>
                      <a:pt x="81" y="187"/>
                    </a:lnTo>
                    <a:lnTo>
                      <a:pt x="76" y="191"/>
                    </a:lnTo>
                    <a:lnTo>
                      <a:pt x="72" y="196"/>
                    </a:lnTo>
                    <a:lnTo>
                      <a:pt x="62" y="201"/>
                    </a:lnTo>
                    <a:lnTo>
                      <a:pt x="57" y="211"/>
                    </a:lnTo>
                    <a:lnTo>
                      <a:pt x="52" y="215"/>
                    </a:lnTo>
                    <a:lnTo>
                      <a:pt x="48" y="220"/>
                    </a:lnTo>
                    <a:lnTo>
                      <a:pt x="43" y="225"/>
                    </a:lnTo>
                    <a:lnTo>
                      <a:pt x="38" y="230"/>
                    </a:lnTo>
                    <a:lnTo>
                      <a:pt x="38" y="239"/>
                    </a:lnTo>
                    <a:lnTo>
                      <a:pt x="33" y="244"/>
                    </a:lnTo>
                    <a:lnTo>
                      <a:pt x="28" y="249"/>
                    </a:lnTo>
                    <a:lnTo>
                      <a:pt x="24" y="254"/>
                    </a:lnTo>
                    <a:lnTo>
                      <a:pt x="24" y="263"/>
                    </a:lnTo>
                    <a:lnTo>
                      <a:pt x="19" y="268"/>
                    </a:lnTo>
                    <a:lnTo>
                      <a:pt x="14" y="273"/>
                    </a:lnTo>
                    <a:lnTo>
                      <a:pt x="14" y="278"/>
                    </a:lnTo>
                    <a:lnTo>
                      <a:pt x="9" y="287"/>
                    </a:lnTo>
                    <a:lnTo>
                      <a:pt x="9" y="292"/>
                    </a:lnTo>
                    <a:lnTo>
                      <a:pt x="4" y="297"/>
                    </a:lnTo>
                    <a:lnTo>
                      <a:pt x="4" y="302"/>
                    </a:lnTo>
                    <a:lnTo>
                      <a:pt x="4" y="311"/>
                    </a:lnTo>
                    <a:lnTo>
                      <a:pt x="0" y="316"/>
                    </a:lnTo>
                    <a:lnTo>
                      <a:pt x="0" y="321"/>
                    </a:lnTo>
                    <a:lnTo>
                      <a:pt x="0" y="326"/>
                    </a:lnTo>
                    <a:lnTo>
                      <a:pt x="0" y="335"/>
                    </a:lnTo>
                    <a:lnTo>
                      <a:pt x="0" y="340"/>
                    </a:lnTo>
                    <a:lnTo>
                      <a:pt x="0" y="345"/>
                    </a:lnTo>
                    <a:lnTo>
                      <a:pt x="0" y="355"/>
                    </a:lnTo>
                    <a:lnTo>
                      <a:pt x="0" y="359"/>
                    </a:lnTo>
                    <a:lnTo>
                      <a:pt x="0" y="364"/>
                    </a:lnTo>
                    <a:lnTo>
                      <a:pt x="0" y="369"/>
                    </a:lnTo>
                    <a:lnTo>
                      <a:pt x="0" y="379"/>
                    </a:lnTo>
                    <a:lnTo>
                      <a:pt x="0" y="383"/>
                    </a:lnTo>
                    <a:lnTo>
                      <a:pt x="4" y="388"/>
                    </a:lnTo>
                    <a:lnTo>
                      <a:pt x="4" y="398"/>
                    </a:lnTo>
                    <a:lnTo>
                      <a:pt x="4" y="403"/>
                    </a:lnTo>
                    <a:lnTo>
                      <a:pt x="9" y="407"/>
                    </a:lnTo>
                    <a:lnTo>
                      <a:pt x="9" y="412"/>
                    </a:lnTo>
                    <a:lnTo>
                      <a:pt x="14" y="422"/>
                    </a:lnTo>
                    <a:lnTo>
                      <a:pt x="14" y="427"/>
                    </a:lnTo>
                    <a:lnTo>
                      <a:pt x="19" y="431"/>
                    </a:lnTo>
                    <a:lnTo>
                      <a:pt x="24" y="436"/>
                    </a:lnTo>
                    <a:lnTo>
                      <a:pt x="24" y="446"/>
                    </a:lnTo>
                    <a:lnTo>
                      <a:pt x="28" y="451"/>
                    </a:lnTo>
                    <a:lnTo>
                      <a:pt x="33" y="455"/>
                    </a:lnTo>
                    <a:lnTo>
                      <a:pt x="38" y="460"/>
                    </a:lnTo>
                    <a:lnTo>
                      <a:pt x="38" y="470"/>
                    </a:lnTo>
                    <a:lnTo>
                      <a:pt x="43" y="475"/>
                    </a:lnTo>
                    <a:lnTo>
                      <a:pt x="48" y="479"/>
                    </a:lnTo>
                    <a:lnTo>
                      <a:pt x="52" y="484"/>
                    </a:lnTo>
                    <a:lnTo>
                      <a:pt x="57" y="489"/>
                    </a:lnTo>
                    <a:lnTo>
                      <a:pt x="62" y="494"/>
                    </a:lnTo>
                    <a:lnTo>
                      <a:pt x="72" y="503"/>
                    </a:lnTo>
                    <a:lnTo>
                      <a:pt x="76" y="508"/>
                    </a:lnTo>
                    <a:lnTo>
                      <a:pt x="81" y="513"/>
                    </a:lnTo>
                    <a:lnTo>
                      <a:pt x="86" y="518"/>
                    </a:lnTo>
                    <a:lnTo>
                      <a:pt x="91" y="523"/>
                    </a:lnTo>
                    <a:lnTo>
                      <a:pt x="100" y="527"/>
                    </a:lnTo>
                    <a:lnTo>
                      <a:pt x="105" y="532"/>
                    </a:lnTo>
                    <a:lnTo>
                      <a:pt x="110" y="537"/>
                    </a:lnTo>
                    <a:lnTo>
                      <a:pt x="120" y="542"/>
                    </a:lnTo>
                    <a:lnTo>
                      <a:pt x="124" y="547"/>
                    </a:lnTo>
                    <a:lnTo>
                      <a:pt x="134" y="556"/>
                    </a:lnTo>
                    <a:lnTo>
                      <a:pt x="139" y="561"/>
                    </a:lnTo>
                    <a:lnTo>
                      <a:pt x="148" y="566"/>
                    </a:lnTo>
                    <a:lnTo>
                      <a:pt x="158" y="570"/>
                    </a:lnTo>
                    <a:lnTo>
                      <a:pt x="163" y="575"/>
                    </a:lnTo>
                    <a:lnTo>
                      <a:pt x="172" y="580"/>
                    </a:lnTo>
                    <a:lnTo>
                      <a:pt x="182" y="585"/>
                    </a:lnTo>
                    <a:lnTo>
                      <a:pt x="192" y="590"/>
                    </a:lnTo>
                    <a:lnTo>
                      <a:pt x="196" y="594"/>
                    </a:lnTo>
                    <a:lnTo>
                      <a:pt x="206" y="594"/>
                    </a:lnTo>
                    <a:lnTo>
                      <a:pt x="216" y="599"/>
                    </a:lnTo>
                    <a:lnTo>
                      <a:pt x="225" y="604"/>
                    </a:lnTo>
                    <a:lnTo>
                      <a:pt x="235" y="609"/>
                    </a:lnTo>
                    <a:lnTo>
                      <a:pt x="244" y="614"/>
                    </a:lnTo>
                    <a:lnTo>
                      <a:pt x="254" y="618"/>
                    </a:lnTo>
                    <a:lnTo>
                      <a:pt x="264" y="623"/>
                    </a:lnTo>
                    <a:lnTo>
                      <a:pt x="273" y="623"/>
                    </a:lnTo>
                    <a:lnTo>
                      <a:pt x="283" y="628"/>
                    </a:lnTo>
                    <a:lnTo>
                      <a:pt x="292" y="633"/>
                    </a:lnTo>
                    <a:lnTo>
                      <a:pt x="302" y="638"/>
                    </a:lnTo>
                    <a:lnTo>
                      <a:pt x="312" y="638"/>
                    </a:lnTo>
                    <a:lnTo>
                      <a:pt x="326" y="642"/>
                    </a:lnTo>
                    <a:lnTo>
                      <a:pt x="336" y="647"/>
                    </a:lnTo>
                    <a:lnTo>
                      <a:pt x="345" y="652"/>
                    </a:lnTo>
                    <a:lnTo>
                      <a:pt x="355" y="652"/>
                    </a:lnTo>
                    <a:lnTo>
                      <a:pt x="365" y="657"/>
                    </a:lnTo>
                    <a:lnTo>
                      <a:pt x="379" y="657"/>
                    </a:lnTo>
                    <a:lnTo>
                      <a:pt x="389" y="662"/>
                    </a:lnTo>
                    <a:lnTo>
                      <a:pt x="398" y="666"/>
                    </a:lnTo>
                    <a:lnTo>
                      <a:pt x="413" y="666"/>
                    </a:lnTo>
                    <a:lnTo>
                      <a:pt x="422" y="671"/>
                    </a:lnTo>
                    <a:lnTo>
                      <a:pt x="437" y="671"/>
                    </a:lnTo>
                    <a:lnTo>
                      <a:pt x="446" y="676"/>
                    </a:lnTo>
                    <a:lnTo>
                      <a:pt x="456" y="676"/>
                    </a:lnTo>
                    <a:lnTo>
                      <a:pt x="470" y="681"/>
                    </a:lnTo>
                    <a:lnTo>
                      <a:pt x="480" y="681"/>
                    </a:lnTo>
                    <a:lnTo>
                      <a:pt x="494" y="686"/>
                    </a:lnTo>
                    <a:lnTo>
                      <a:pt x="504" y="686"/>
                    </a:lnTo>
                    <a:lnTo>
                      <a:pt x="518" y="686"/>
                    </a:lnTo>
                    <a:lnTo>
                      <a:pt x="528" y="690"/>
                    </a:lnTo>
                    <a:lnTo>
                      <a:pt x="542" y="690"/>
                    </a:lnTo>
                    <a:lnTo>
                      <a:pt x="557" y="690"/>
                    </a:lnTo>
                    <a:lnTo>
                      <a:pt x="566" y="695"/>
                    </a:lnTo>
                    <a:lnTo>
                      <a:pt x="581" y="695"/>
                    </a:lnTo>
                    <a:lnTo>
                      <a:pt x="590" y="695"/>
                    </a:lnTo>
                    <a:lnTo>
                      <a:pt x="605" y="695"/>
                    </a:lnTo>
                    <a:lnTo>
                      <a:pt x="619" y="700"/>
                    </a:lnTo>
                    <a:lnTo>
                      <a:pt x="629" y="700"/>
                    </a:lnTo>
                    <a:lnTo>
                      <a:pt x="643" y="700"/>
                    </a:lnTo>
                    <a:lnTo>
                      <a:pt x="653" y="700"/>
                    </a:lnTo>
                    <a:lnTo>
                      <a:pt x="667" y="700"/>
                    </a:lnTo>
                    <a:lnTo>
                      <a:pt x="681" y="700"/>
                    </a:lnTo>
                    <a:lnTo>
                      <a:pt x="691" y="700"/>
                    </a:lnTo>
                    <a:lnTo>
                      <a:pt x="705" y="700"/>
                    </a:lnTo>
                    <a:lnTo>
                      <a:pt x="720" y="700"/>
                    </a:lnTo>
                    <a:lnTo>
                      <a:pt x="729" y="700"/>
                    </a:lnTo>
                    <a:lnTo>
                      <a:pt x="744" y="700"/>
                    </a:lnTo>
                    <a:lnTo>
                      <a:pt x="753" y="700"/>
                    </a:lnTo>
                    <a:lnTo>
                      <a:pt x="768" y="700"/>
                    </a:lnTo>
                    <a:lnTo>
                      <a:pt x="782" y="700"/>
                    </a:lnTo>
                    <a:lnTo>
                      <a:pt x="792" y="700"/>
                    </a:lnTo>
                    <a:lnTo>
                      <a:pt x="806" y="700"/>
                    </a:lnTo>
                    <a:lnTo>
                      <a:pt x="816" y="700"/>
                    </a:lnTo>
                    <a:lnTo>
                      <a:pt x="830" y="695"/>
                    </a:lnTo>
                    <a:lnTo>
                      <a:pt x="845" y="695"/>
                    </a:lnTo>
                    <a:lnTo>
                      <a:pt x="854" y="695"/>
                    </a:lnTo>
                    <a:lnTo>
                      <a:pt x="869" y="695"/>
                    </a:lnTo>
                    <a:lnTo>
                      <a:pt x="878" y="690"/>
                    </a:lnTo>
                    <a:lnTo>
                      <a:pt x="893" y="690"/>
                    </a:lnTo>
                    <a:lnTo>
                      <a:pt x="907" y="690"/>
                    </a:lnTo>
                    <a:lnTo>
                      <a:pt x="917" y="690"/>
                    </a:lnTo>
                    <a:lnTo>
                      <a:pt x="931" y="686"/>
                    </a:lnTo>
                    <a:lnTo>
                      <a:pt x="941" y="686"/>
                    </a:lnTo>
                    <a:lnTo>
                      <a:pt x="955" y="681"/>
                    </a:lnTo>
                    <a:lnTo>
                      <a:pt x="965" y="681"/>
                    </a:lnTo>
                    <a:lnTo>
                      <a:pt x="979" y="681"/>
                    </a:lnTo>
                    <a:lnTo>
                      <a:pt x="989" y="676"/>
                    </a:lnTo>
                    <a:lnTo>
                      <a:pt x="1003" y="676"/>
                    </a:lnTo>
                    <a:lnTo>
                      <a:pt x="1013" y="671"/>
                    </a:lnTo>
                    <a:lnTo>
                      <a:pt x="1022" y="666"/>
                    </a:lnTo>
                    <a:lnTo>
                      <a:pt x="1037" y="666"/>
                    </a:lnTo>
                    <a:lnTo>
                      <a:pt x="1046" y="662"/>
                    </a:lnTo>
                    <a:lnTo>
                      <a:pt x="1056" y="662"/>
                    </a:lnTo>
                    <a:lnTo>
                      <a:pt x="1070" y="657"/>
                    </a:lnTo>
                    <a:lnTo>
                      <a:pt x="1080" y="657"/>
                    </a:lnTo>
                    <a:lnTo>
                      <a:pt x="1090" y="652"/>
                    </a:lnTo>
                    <a:lnTo>
                      <a:pt x="1104" y="647"/>
                    </a:lnTo>
                    <a:lnTo>
                      <a:pt x="1114" y="647"/>
                    </a:lnTo>
                    <a:lnTo>
                      <a:pt x="1123" y="642"/>
                    </a:lnTo>
                    <a:lnTo>
                      <a:pt x="1133" y="638"/>
                    </a:lnTo>
                    <a:lnTo>
                      <a:pt x="1142" y="633"/>
                    </a:lnTo>
                    <a:lnTo>
                      <a:pt x="1152" y="633"/>
                    </a:lnTo>
                    <a:lnTo>
                      <a:pt x="1166" y="628"/>
                    </a:lnTo>
                    <a:lnTo>
                      <a:pt x="1176" y="623"/>
                    </a:lnTo>
                    <a:lnTo>
                      <a:pt x="1186" y="618"/>
                    </a:lnTo>
                    <a:lnTo>
                      <a:pt x="1195" y="614"/>
                    </a:lnTo>
                    <a:lnTo>
                      <a:pt x="1205" y="614"/>
                    </a:lnTo>
                    <a:lnTo>
                      <a:pt x="1214" y="609"/>
                    </a:lnTo>
                    <a:lnTo>
                      <a:pt x="1219" y="604"/>
                    </a:lnTo>
                    <a:lnTo>
                      <a:pt x="1229" y="599"/>
                    </a:lnTo>
                    <a:lnTo>
                      <a:pt x="1238" y="594"/>
                    </a:lnTo>
                    <a:lnTo>
                      <a:pt x="1248" y="590"/>
                    </a:lnTo>
                    <a:lnTo>
                      <a:pt x="1258" y="585"/>
                    </a:lnTo>
                    <a:lnTo>
                      <a:pt x="1267" y="580"/>
                    </a:lnTo>
                    <a:lnTo>
                      <a:pt x="1272" y="575"/>
                    </a:lnTo>
                    <a:lnTo>
                      <a:pt x="1282" y="570"/>
                    </a:lnTo>
                    <a:lnTo>
                      <a:pt x="1291" y="566"/>
                    </a:lnTo>
                    <a:lnTo>
                      <a:pt x="1296" y="561"/>
                    </a:lnTo>
                    <a:lnTo>
                      <a:pt x="1306" y="556"/>
                    </a:lnTo>
                    <a:lnTo>
                      <a:pt x="1310" y="551"/>
                    </a:lnTo>
                    <a:lnTo>
                      <a:pt x="1320" y="547"/>
                    </a:lnTo>
                    <a:lnTo>
                      <a:pt x="1325" y="542"/>
                    </a:lnTo>
                    <a:lnTo>
                      <a:pt x="1335" y="537"/>
                    </a:lnTo>
                    <a:lnTo>
                      <a:pt x="1339" y="532"/>
                    </a:lnTo>
                    <a:lnTo>
                      <a:pt x="1344" y="527"/>
                    </a:lnTo>
                    <a:lnTo>
                      <a:pt x="1354" y="523"/>
                    </a:lnTo>
                    <a:lnTo>
                      <a:pt x="1359" y="513"/>
                    </a:lnTo>
                    <a:lnTo>
                      <a:pt x="1363" y="508"/>
                    </a:lnTo>
                    <a:lnTo>
                      <a:pt x="1368" y="503"/>
                    </a:lnTo>
                    <a:lnTo>
                      <a:pt x="1373" y="499"/>
                    </a:lnTo>
                    <a:lnTo>
                      <a:pt x="1383" y="494"/>
                    </a:lnTo>
                    <a:lnTo>
                      <a:pt x="1387" y="489"/>
                    </a:lnTo>
                    <a:lnTo>
                      <a:pt x="1392" y="479"/>
                    </a:lnTo>
                    <a:lnTo>
                      <a:pt x="1397" y="475"/>
                    </a:lnTo>
                    <a:lnTo>
                      <a:pt x="1402" y="470"/>
                    </a:lnTo>
                    <a:lnTo>
                      <a:pt x="1402" y="465"/>
                    </a:lnTo>
                    <a:lnTo>
                      <a:pt x="1407" y="460"/>
                    </a:lnTo>
                    <a:lnTo>
                      <a:pt x="1411" y="451"/>
                    </a:lnTo>
                    <a:lnTo>
                      <a:pt x="1416" y="446"/>
                    </a:lnTo>
                    <a:lnTo>
                      <a:pt x="1421" y="441"/>
                    </a:lnTo>
                    <a:lnTo>
                      <a:pt x="1421" y="436"/>
                    </a:lnTo>
                    <a:lnTo>
                      <a:pt x="1426" y="427"/>
                    </a:lnTo>
                    <a:lnTo>
                      <a:pt x="1426" y="422"/>
                    </a:lnTo>
                    <a:lnTo>
                      <a:pt x="1431" y="417"/>
                    </a:lnTo>
                    <a:lnTo>
                      <a:pt x="1431" y="412"/>
                    </a:lnTo>
                    <a:lnTo>
                      <a:pt x="1435" y="403"/>
                    </a:lnTo>
                    <a:lnTo>
                      <a:pt x="1435" y="398"/>
                    </a:lnTo>
                    <a:lnTo>
                      <a:pt x="1440" y="393"/>
                    </a:lnTo>
                    <a:lnTo>
                      <a:pt x="1440" y="388"/>
                    </a:lnTo>
                    <a:lnTo>
                      <a:pt x="1440" y="379"/>
                    </a:lnTo>
                    <a:lnTo>
                      <a:pt x="1440" y="374"/>
                    </a:lnTo>
                    <a:lnTo>
                      <a:pt x="1440" y="369"/>
                    </a:lnTo>
                    <a:lnTo>
                      <a:pt x="1445" y="364"/>
                    </a:lnTo>
                    <a:lnTo>
                      <a:pt x="1445" y="355"/>
                    </a:lnTo>
                    <a:lnTo>
                      <a:pt x="1445" y="350"/>
                    </a:lnTo>
                    <a:close/>
                  </a:path>
                </a:pathLst>
              </a:custGeom>
              <a:solidFill>
                <a:srgbClr val="033A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190514" name="Group 31"/>
              <p:cNvGrpSpPr>
                <a:grpSpLocks noChangeAspect="1"/>
              </p:cNvGrpSpPr>
              <p:nvPr/>
            </p:nvGrpSpPr>
            <p:grpSpPr bwMode="auto">
              <a:xfrm>
                <a:off x="1224" y="1583"/>
                <a:ext cx="2352" cy="2352"/>
                <a:chOff x="1536" y="1344"/>
                <a:chExt cx="2352" cy="2352"/>
              </a:xfrm>
            </p:grpSpPr>
            <p:sp>
              <p:nvSpPr>
                <p:cNvPr id="190523" name="Line 32"/>
                <p:cNvSpPr>
                  <a:spLocks noChangeAspect="1" noChangeShapeType="1"/>
                </p:cNvSpPr>
                <p:nvPr/>
              </p:nvSpPr>
              <p:spPr bwMode="auto">
                <a:xfrm>
                  <a:off x="1536" y="2352"/>
                  <a:ext cx="432" cy="1344"/>
                </a:xfrm>
                <a:prstGeom prst="line">
                  <a:avLst/>
                </a:prstGeom>
                <a:noFill/>
                <a:ln w="15875">
                  <a:solidFill>
                    <a:srgbClr val="033AB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90524" name="Line 33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019" y="1344"/>
                  <a:ext cx="768" cy="2352"/>
                </a:xfrm>
                <a:prstGeom prst="line">
                  <a:avLst/>
                </a:prstGeom>
                <a:noFill/>
                <a:ln w="15875">
                  <a:solidFill>
                    <a:srgbClr val="033AB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90525" name="Line 3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304" y="2400"/>
                  <a:ext cx="1584" cy="1152"/>
                </a:xfrm>
                <a:prstGeom prst="line">
                  <a:avLst/>
                </a:prstGeom>
                <a:noFill/>
                <a:ln w="15875">
                  <a:solidFill>
                    <a:srgbClr val="033AB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190515" name="Freeform 35"/>
              <p:cNvSpPr>
                <a:spLocks noChangeAspect="1"/>
              </p:cNvSpPr>
              <p:nvPr/>
            </p:nvSpPr>
            <p:spPr bwMode="auto">
              <a:xfrm>
                <a:off x="1052" y="3680"/>
                <a:ext cx="1316" cy="636"/>
              </a:xfrm>
              <a:custGeom>
                <a:avLst/>
                <a:gdLst>
                  <a:gd name="T0" fmla="*/ 899 w 1446"/>
                  <a:gd name="T1" fmla="*/ 195 h 700"/>
                  <a:gd name="T2" fmla="*/ 893 w 1446"/>
                  <a:gd name="T3" fmla="*/ 176 h 700"/>
                  <a:gd name="T4" fmla="*/ 881 w 1446"/>
                  <a:gd name="T5" fmla="*/ 154 h 700"/>
                  <a:gd name="T6" fmla="*/ 866 w 1446"/>
                  <a:gd name="T7" fmla="*/ 131 h 700"/>
                  <a:gd name="T8" fmla="*/ 845 w 1446"/>
                  <a:gd name="T9" fmla="*/ 110 h 700"/>
                  <a:gd name="T10" fmla="*/ 818 w 1446"/>
                  <a:gd name="T11" fmla="*/ 92 h 700"/>
                  <a:gd name="T12" fmla="*/ 792 w 1446"/>
                  <a:gd name="T13" fmla="*/ 75 h 700"/>
                  <a:gd name="T14" fmla="*/ 759 w 1446"/>
                  <a:gd name="T15" fmla="*/ 56 h 700"/>
                  <a:gd name="T16" fmla="*/ 724 w 1446"/>
                  <a:gd name="T17" fmla="*/ 41 h 700"/>
                  <a:gd name="T18" fmla="*/ 681 w 1446"/>
                  <a:gd name="T19" fmla="*/ 30 h 700"/>
                  <a:gd name="T20" fmla="*/ 639 w 1446"/>
                  <a:gd name="T21" fmla="*/ 17 h 700"/>
                  <a:gd name="T22" fmla="*/ 597 w 1446"/>
                  <a:gd name="T23" fmla="*/ 12 h 700"/>
                  <a:gd name="T24" fmla="*/ 552 w 1446"/>
                  <a:gd name="T25" fmla="*/ 4 h 700"/>
                  <a:gd name="T26" fmla="*/ 503 w 1446"/>
                  <a:gd name="T27" fmla="*/ 0 h 700"/>
                  <a:gd name="T28" fmla="*/ 456 w 1446"/>
                  <a:gd name="T29" fmla="*/ 0 h 700"/>
                  <a:gd name="T30" fmla="*/ 408 w 1446"/>
                  <a:gd name="T31" fmla="*/ 0 h 700"/>
                  <a:gd name="T32" fmla="*/ 363 w 1446"/>
                  <a:gd name="T33" fmla="*/ 4 h 700"/>
                  <a:gd name="T34" fmla="*/ 318 w 1446"/>
                  <a:gd name="T35" fmla="*/ 9 h 700"/>
                  <a:gd name="T36" fmla="*/ 272 w 1446"/>
                  <a:gd name="T37" fmla="*/ 17 h 700"/>
                  <a:gd name="T38" fmla="*/ 231 w 1446"/>
                  <a:gd name="T39" fmla="*/ 26 h 700"/>
                  <a:gd name="T40" fmla="*/ 189 w 1446"/>
                  <a:gd name="T41" fmla="*/ 38 h 700"/>
                  <a:gd name="T42" fmla="*/ 153 w 1446"/>
                  <a:gd name="T43" fmla="*/ 54 h 700"/>
                  <a:gd name="T44" fmla="*/ 117 w 1446"/>
                  <a:gd name="T45" fmla="*/ 68 h 700"/>
                  <a:gd name="T46" fmla="*/ 89 w 1446"/>
                  <a:gd name="T47" fmla="*/ 85 h 700"/>
                  <a:gd name="T48" fmla="*/ 63 w 1446"/>
                  <a:gd name="T49" fmla="*/ 106 h 700"/>
                  <a:gd name="T50" fmla="*/ 39 w 1446"/>
                  <a:gd name="T51" fmla="*/ 124 h 700"/>
                  <a:gd name="T52" fmla="*/ 24 w 1446"/>
                  <a:gd name="T53" fmla="*/ 148 h 700"/>
                  <a:gd name="T54" fmla="*/ 10 w 1446"/>
                  <a:gd name="T55" fmla="*/ 168 h 700"/>
                  <a:gd name="T56" fmla="*/ 5 w 1446"/>
                  <a:gd name="T57" fmla="*/ 194 h 700"/>
                  <a:gd name="T58" fmla="*/ 0 w 1446"/>
                  <a:gd name="T59" fmla="*/ 213 h 700"/>
                  <a:gd name="T60" fmla="*/ 0 w 1446"/>
                  <a:gd name="T61" fmla="*/ 237 h 700"/>
                  <a:gd name="T62" fmla="*/ 10 w 1446"/>
                  <a:gd name="T63" fmla="*/ 261 h 700"/>
                  <a:gd name="T64" fmla="*/ 21 w 1446"/>
                  <a:gd name="T65" fmla="*/ 282 h 700"/>
                  <a:gd name="T66" fmla="*/ 36 w 1446"/>
                  <a:gd name="T67" fmla="*/ 303 h 700"/>
                  <a:gd name="T68" fmla="*/ 57 w 1446"/>
                  <a:gd name="T69" fmla="*/ 324 h 700"/>
                  <a:gd name="T70" fmla="*/ 85 w 1446"/>
                  <a:gd name="T71" fmla="*/ 344 h 700"/>
                  <a:gd name="T72" fmla="*/ 115 w 1446"/>
                  <a:gd name="T73" fmla="*/ 363 h 700"/>
                  <a:gd name="T74" fmla="*/ 147 w 1446"/>
                  <a:gd name="T75" fmla="*/ 376 h 700"/>
                  <a:gd name="T76" fmla="*/ 183 w 1446"/>
                  <a:gd name="T77" fmla="*/ 392 h 700"/>
                  <a:gd name="T78" fmla="*/ 222 w 1446"/>
                  <a:gd name="T79" fmla="*/ 403 h 700"/>
                  <a:gd name="T80" fmla="*/ 264 w 1446"/>
                  <a:gd name="T81" fmla="*/ 415 h 700"/>
                  <a:gd name="T82" fmla="*/ 309 w 1446"/>
                  <a:gd name="T83" fmla="*/ 424 h 700"/>
                  <a:gd name="T84" fmla="*/ 355 w 1446"/>
                  <a:gd name="T85" fmla="*/ 430 h 700"/>
                  <a:gd name="T86" fmla="*/ 401 w 1446"/>
                  <a:gd name="T87" fmla="*/ 433 h 700"/>
                  <a:gd name="T88" fmla="*/ 450 w 1446"/>
                  <a:gd name="T89" fmla="*/ 433 h 700"/>
                  <a:gd name="T90" fmla="*/ 495 w 1446"/>
                  <a:gd name="T91" fmla="*/ 433 h 700"/>
                  <a:gd name="T92" fmla="*/ 542 w 1446"/>
                  <a:gd name="T93" fmla="*/ 430 h 700"/>
                  <a:gd name="T94" fmla="*/ 587 w 1446"/>
                  <a:gd name="T95" fmla="*/ 424 h 700"/>
                  <a:gd name="T96" fmla="*/ 633 w 1446"/>
                  <a:gd name="T97" fmla="*/ 415 h 700"/>
                  <a:gd name="T98" fmla="*/ 675 w 1446"/>
                  <a:gd name="T99" fmla="*/ 406 h 700"/>
                  <a:gd name="T100" fmla="*/ 714 w 1446"/>
                  <a:gd name="T101" fmla="*/ 392 h 700"/>
                  <a:gd name="T102" fmla="*/ 753 w 1446"/>
                  <a:gd name="T103" fmla="*/ 381 h 700"/>
                  <a:gd name="T104" fmla="*/ 785 w 1446"/>
                  <a:gd name="T105" fmla="*/ 363 h 700"/>
                  <a:gd name="T106" fmla="*/ 815 w 1446"/>
                  <a:gd name="T107" fmla="*/ 344 h 700"/>
                  <a:gd name="T108" fmla="*/ 843 w 1446"/>
                  <a:gd name="T109" fmla="*/ 326 h 700"/>
                  <a:gd name="T110" fmla="*/ 864 w 1446"/>
                  <a:gd name="T111" fmla="*/ 306 h 700"/>
                  <a:gd name="T112" fmla="*/ 879 w 1446"/>
                  <a:gd name="T113" fmla="*/ 284 h 700"/>
                  <a:gd name="T114" fmla="*/ 893 w 1446"/>
                  <a:gd name="T115" fmla="*/ 261 h 700"/>
                  <a:gd name="T116" fmla="*/ 899 w 1446"/>
                  <a:gd name="T117" fmla="*/ 241 h 700"/>
                  <a:gd name="T118" fmla="*/ 903 w 1446"/>
                  <a:gd name="T119" fmla="*/ 217 h 70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446"/>
                  <a:gd name="T181" fmla="*/ 0 h 700"/>
                  <a:gd name="T182" fmla="*/ 1446 w 1446"/>
                  <a:gd name="T183" fmla="*/ 700 h 70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446" h="700">
                    <a:moveTo>
                      <a:pt x="1446" y="350"/>
                    </a:moveTo>
                    <a:lnTo>
                      <a:pt x="1446" y="345"/>
                    </a:lnTo>
                    <a:lnTo>
                      <a:pt x="1446" y="335"/>
                    </a:lnTo>
                    <a:lnTo>
                      <a:pt x="1446" y="331"/>
                    </a:lnTo>
                    <a:lnTo>
                      <a:pt x="1441" y="326"/>
                    </a:lnTo>
                    <a:lnTo>
                      <a:pt x="1441" y="316"/>
                    </a:lnTo>
                    <a:lnTo>
                      <a:pt x="1441" y="311"/>
                    </a:lnTo>
                    <a:lnTo>
                      <a:pt x="1441" y="307"/>
                    </a:lnTo>
                    <a:lnTo>
                      <a:pt x="1436" y="302"/>
                    </a:lnTo>
                    <a:lnTo>
                      <a:pt x="1436" y="292"/>
                    </a:lnTo>
                    <a:lnTo>
                      <a:pt x="1431" y="287"/>
                    </a:lnTo>
                    <a:lnTo>
                      <a:pt x="1431" y="283"/>
                    </a:lnTo>
                    <a:lnTo>
                      <a:pt x="1431" y="278"/>
                    </a:lnTo>
                    <a:lnTo>
                      <a:pt x="1426" y="268"/>
                    </a:lnTo>
                    <a:lnTo>
                      <a:pt x="1422" y="263"/>
                    </a:lnTo>
                    <a:lnTo>
                      <a:pt x="1422" y="259"/>
                    </a:lnTo>
                    <a:lnTo>
                      <a:pt x="1417" y="254"/>
                    </a:lnTo>
                    <a:lnTo>
                      <a:pt x="1412" y="249"/>
                    </a:lnTo>
                    <a:lnTo>
                      <a:pt x="1407" y="239"/>
                    </a:lnTo>
                    <a:lnTo>
                      <a:pt x="1407" y="235"/>
                    </a:lnTo>
                    <a:lnTo>
                      <a:pt x="1402" y="230"/>
                    </a:lnTo>
                    <a:lnTo>
                      <a:pt x="1398" y="225"/>
                    </a:lnTo>
                    <a:lnTo>
                      <a:pt x="1393" y="215"/>
                    </a:lnTo>
                    <a:lnTo>
                      <a:pt x="1388" y="211"/>
                    </a:lnTo>
                    <a:lnTo>
                      <a:pt x="1383" y="206"/>
                    </a:lnTo>
                    <a:lnTo>
                      <a:pt x="1378" y="201"/>
                    </a:lnTo>
                    <a:lnTo>
                      <a:pt x="1374" y="196"/>
                    </a:lnTo>
                    <a:lnTo>
                      <a:pt x="1364" y="191"/>
                    </a:lnTo>
                    <a:lnTo>
                      <a:pt x="1359" y="182"/>
                    </a:lnTo>
                    <a:lnTo>
                      <a:pt x="1354" y="177"/>
                    </a:lnTo>
                    <a:lnTo>
                      <a:pt x="1350" y="172"/>
                    </a:lnTo>
                    <a:lnTo>
                      <a:pt x="1340" y="167"/>
                    </a:lnTo>
                    <a:lnTo>
                      <a:pt x="1335" y="163"/>
                    </a:lnTo>
                    <a:lnTo>
                      <a:pt x="1326" y="158"/>
                    </a:lnTo>
                    <a:lnTo>
                      <a:pt x="1321" y="153"/>
                    </a:lnTo>
                    <a:lnTo>
                      <a:pt x="1311" y="148"/>
                    </a:lnTo>
                    <a:lnTo>
                      <a:pt x="1306" y="144"/>
                    </a:lnTo>
                    <a:lnTo>
                      <a:pt x="1297" y="139"/>
                    </a:lnTo>
                    <a:lnTo>
                      <a:pt x="1292" y="134"/>
                    </a:lnTo>
                    <a:lnTo>
                      <a:pt x="1282" y="129"/>
                    </a:lnTo>
                    <a:lnTo>
                      <a:pt x="1273" y="124"/>
                    </a:lnTo>
                    <a:lnTo>
                      <a:pt x="1268" y="120"/>
                    </a:lnTo>
                    <a:lnTo>
                      <a:pt x="1258" y="115"/>
                    </a:lnTo>
                    <a:lnTo>
                      <a:pt x="1249" y="110"/>
                    </a:lnTo>
                    <a:lnTo>
                      <a:pt x="1239" y="105"/>
                    </a:lnTo>
                    <a:lnTo>
                      <a:pt x="1234" y="100"/>
                    </a:lnTo>
                    <a:lnTo>
                      <a:pt x="1225" y="96"/>
                    </a:lnTo>
                    <a:lnTo>
                      <a:pt x="1215" y="91"/>
                    </a:lnTo>
                    <a:lnTo>
                      <a:pt x="1206" y="86"/>
                    </a:lnTo>
                    <a:lnTo>
                      <a:pt x="1196" y="81"/>
                    </a:lnTo>
                    <a:lnTo>
                      <a:pt x="1186" y="81"/>
                    </a:lnTo>
                    <a:lnTo>
                      <a:pt x="1177" y="76"/>
                    </a:lnTo>
                    <a:lnTo>
                      <a:pt x="1167" y="72"/>
                    </a:lnTo>
                    <a:lnTo>
                      <a:pt x="1158" y="67"/>
                    </a:lnTo>
                    <a:lnTo>
                      <a:pt x="1143" y="62"/>
                    </a:lnTo>
                    <a:lnTo>
                      <a:pt x="1133" y="62"/>
                    </a:lnTo>
                    <a:lnTo>
                      <a:pt x="1124" y="57"/>
                    </a:lnTo>
                    <a:lnTo>
                      <a:pt x="1114" y="52"/>
                    </a:lnTo>
                    <a:lnTo>
                      <a:pt x="1105" y="52"/>
                    </a:lnTo>
                    <a:lnTo>
                      <a:pt x="1090" y="48"/>
                    </a:lnTo>
                    <a:lnTo>
                      <a:pt x="1081" y="43"/>
                    </a:lnTo>
                    <a:lnTo>
                      <a:pt x="1071" y="43"/>
                    </a:lnTo>
                    <a:lnTo>
                      <a:pt x="1061" y="38"/>
                    </a:lnTo>
                    <a:lnTo>
                      <a:pt x="1047" y="38"/>
                    </a:lnTo>
                    <a:lnTo>
                      <a:pt x="1037" y="33"/>
                    </a:lnTo>
                    <a:lnTo>
                      <a:pt x="1023" y="28"/>
                    </a:lnTo>
                    <a:lnTo>
                      <a:pt x="1013" y="28"/>
                    </a:lnTo>
                    <a:lnTo>
                      <a:pt x="1004" y="24"/>
                    </a:lnTo>
                    <a:lnTo>
                      <a:pt x="989" y="24"/>
                    </a:lnTo>
                    <a:lnTo>
                      <a:pt x="980" y="19"/>
                    </a:lnTo>
                    <a:lnTo>
                      <a:pt x="965" y="19"/>
                    </a:lnTo>
                    <a:lnTo>
                      <a:pt x="956" y="19"/>
                    </a:lnTo>
                    <a:lnTo>
                      <a:pt x="941" y="14"/>
                    </a:lnTo>
                    <a:lnTo>
                      <a:pt x="932" y="14"/>
                    </a:lnTo>
                    <a:lnTo>
                      <a:pt x="917" y="9"/>
                    </a:lnTo>
                    <a:lnTo>
                      <a:pt x="908" y="9"/>
                    </a:lnTo>
                    <a:lnTo>
                      <a:pt x="893" y="9"/>
                    </a:lnTo>
                    <a:lnTo>
                      <a:pt x="884" y="4"/>
                    </a:lnTo>
                    <a:lnTo>
                      <a:pt x="869" y="4"/>
                    </a:lnTo>
                    <a:lnTo>
                      <a:pt x="855" y="4"/>
                    </a:lnTo>
                    <a:lnTo>
                      <a:pt x="845" y="4"/>
                    </a:lnTo>
                    <a:lnTo>
                      <a:pt x="831" y="0"/>
                    </a:lnTo>
                    <a:lnTo>
                      <a:pt x="821" y="0"/>
                    </a:lnTo>
                    <a:lnTo>
                      <a:pt x="807" y="0"/>
                    </a:lnTo>
                    <a:lnTo>
                      <a:pt x="793" y="0"/>
                    </a:lnTo>
                    <a:lnTo>
                      <a:pt x="783" y="0"/>
                    </a:lnTo>
                    <a:lnTo>
                      <a:pt x="769" y="0"/>
                    </a:lnTo>
                    <a:lnTo>
                      <a:pt x="759" y="0"/>
                    </a:lnTo>
                    <a:lnTo>
                      <a:pt x="745" y="0"/>
                    </a:lnTo>
                    <a:lnTo>
                      <a:pt x="730" y="0"/>
                    </a:lnTo>
                    <a:lnTo>
                      <a:pt x="721" y="0"/>
                    </a:lnTo>
                    <a:lnTo>
                      <a:pt x="706" y="0"/>
                    </a:lnTo>
                    <a:lnTo>
                      <a:pt x="692" y="0"/>
                    </a:lnTo>
                    <a:lnTo>
                      <a:pt x="682" y="0"/>
                    </a:lnTo>
                    <a:lnTo>
                      <a:pt x="668" y="0"/>
                    </a:lnTo>
                    <a:lnTo>
                      <a:pt x="653" y="0"/>
                    </a:lnTo>
                    <a:lnTo>
                      <a:pt x="644" y="0"/>
                    </a:lnTo>
                    <a:lnTo>
                      <a:pt x="629" y="0"/>
                    </a:lnTo>
                    <a:lnTo>
                      <a:pt x="620" y="0"/>
                    </a:lnTo>
                    <a:lnTo>
                      <a:pt x="605" y="4"/>
                    </a:lnTo>
                    <a:lnTo>
                      <a:pt x="591" y="4"/>
                    </a:lnTo>
                    <a:lnTo>
                      <a:pt x="581" y="4"/>
                    </a:lnTo>
                    <a:lnTo>
                      <a:pt x="567" y="4"/>
                    </a:lnTo>
                    <a:lnTo>
                      <a:pt x="557" y="4"/>
                    </a:lnTo>
                    <a:lnTo>
                      <a:pt x="543" y="9"/>
                    </a:lnTo>
                    <a:lnTo>
                      <a:pt x="533" y="9"/>
                    </a:lnTo>
                    <a:lnTo>
                      <a:pt x="519" y="14"/>
                    </a:lnTo>
                    <a:lnTo>
                      <a:pt x="509" y="14"/>
                    </a:lnTo>
                    <a:lnTo>
                      <a:pt x="495" y="14"/>
                    </a:lnTo>
                    <a:lnTo>
                      <a:pt x="485" y="19"/>
                    </a:lnTo>
                    <a:lnTo>
                      <a:pt x="471" y="19"/>
                    </a:lnTo>
                    <a:lnTo>
                      <a:pt x="461" y="24"/>
                    </a:lnTo>
                    <a:lnTo>
                      <a:pt x="447" y="24"/>
                    </a:lnTo>
                    <a:lnTo>
                      <a:pt x="437" y="28"/>
                    </a:lnTo>
                    <a:lnTo>
                      <a:pt x="423" y="28"/>
                    </a:lnTo>
                    <a:lnTo>
                      <a:pt x="413" y="33"/>
                    </a:lnTo>
                    <a:lnTo>
                      <a:pt x="404" y="33"/>
                    </a:lnTo>
                    <a:lnTo>
                      <a:pt x="389" y="38"/>
                    </a:lnTo>
                    <a:lnTo>
                      <a:pt x="380" y="38"/>
                    </a:lnTo>
                    <a:lnTo>
                      <a:pt x="370" y="43"/>
                    </a:lnTo>
                    <a:lnTo>
                      <a:pt x="356" y="48"/>
                    </a:lnTo>
                    <a:lnTo>
                      <a:pt x="346" y="48"/>
                    </a:lnTo>
                    <a:lnTo>
                      <a:pt x="336" y="52"/>
                    </a:lnTo>
                    <a:lnTo>
                      <a:pt x="327" y="57"/>
                    </a:lnTo>
                    <a:lnTo>
                      <a:pt x="312" y="57"/>
                    </a:lnTo>
                    <a:lnTo>
                      <a:pt x="303" y="62"/>
                    </a:lnTo>
                    <a:lnTo>
                      <a:pt x="293" y="67"/>
                    </a:lnTo>
                    <a:lnTo>
                      <a:pt x="284" y="72"/>
                    </a:lnTo>
                    <a:lnTo>
                      <a:pt x="274" y="72"/>
                    </a:lnTo>
                    <a:lnTo>
                      <a:pt x="264" y="76"/>
                    </a:lnTo>
                    <a:lnTo>
                      <a:pt x="255" y="81"/>
                    </a:lnTo>
                    <a:lnTo>
                      <a:pt x="245" y="86"/>
                    </a:lnTo>
                    <a:lnTo>
                      <a:pt x="236" y="91"/>
                    </a:lnTo>
                    <a:lnTo>
                      <a:pt x="226" y="96"/>
                    </a:lnTo>
                    <a:lnTo>
                      <a:pt x="216" y="96"/>
                    </a:lnTo>
                    <a:lnTo>
                      <a:pt x="207" y="100"/>
                    </a:lnTo>
                    <a:lnTo>
                      <a:pt x="197" y="105"/>
                    </a:lnTo>
                    <a:lnTo>
                      <a:pt x="188" y="110"/>
                    </a:lnTo>
                    <a:lnTo>
                      <a:pt x="183" y="115"/>
                    </a:lnTo>
                    <a:lnTo>
                      <a:pt x="173" y="120"/>
                    </a:lnTo>
                    <a:lnTo>
                      <a:pt x="163" y="124"/>
                    </a:lnTo>
                    <a:lnTo>
                      <a:pt x="159" y="129"/>
                    </a:lnTo>
                    <a:lnTo>
                      <a:pt x="149" y="134"/>
                    </a:lnTo>
                    <a:lnTo>
                      <a:pt x="144" y="139"/>
                    </a:lnTo>
                    <a:lnTo>
                      <a:pt x="135" y="144"/>
                    </a:lnTo>
                    <a:lnTo>
                      <a:pt x="125" y="148"/>
                    </a:lnTo>
                    <a:lnTo>
                      <a:pt x="120" y="153"/>
                    </a:lnTo>
                    <a:lnTo>
                      <a:pt x="111" y="158"/>
                    </a:lnTo>
                    <a:lnTo>
                      <a:pt x="106" y="167"/>
                    </a:lnTo>
                    <a:lnTo>
                      <a:pt x="101" y="172"/>
                    </a:lnTo>
                    <a:lnTo>
                      <a:pt x="91" y="177"/>
                    </a:lnTo>
                    <a:lnTo>
                      <a:pt x="87" y="182"/>
                    </a:lnTo>
                    <a:lnTo>
                      <a:pt x="82" y="187"/>
                    </a:lnTo>
                    <a:lnTo>
                      <a:pt x="77" y="191"/>
                    </a:lnTo>
                    <a:lnTo>
                      <a:pt x="67" y="196"/>
                    </a:lnTo>
                    <a:lnTo>
                      <a:pt x="63" y="201"/>
                    </a:lnTo>
                    <a:lnTo>
                      <a:pt x="58" y="211"/>
                    </a:lnTo>
                    <a:lnTo>
                      <a:pt x="53" y="215"/>
                    </a:lnTo>
                    <a:lnTo>
                      <a:pt x="48" y="220"/>
                    </a:lnTo>
                    <a:lnTo>
                      <a:pt x="43" y="225"/>
                    </a:lnTo>
                    <a:lnTo>
                      <a:pt x="39" y="230"/>
                    </a:lnTo>
                    <a:lnTo>
                      <a:pt x="39" y="239"/>
                    </a:lnTo>
                    <a:lnTo>
                      <a:pt x="34" y="244"/>
                    </a:lnTo>
                    <a:lnTo>
                      <a:pt x="29" y="249"/>
                    </a:lnTo>
                    <a:lnTo>
                      <a:pt x="24" y="254"/>
                    </a:lnTo>
                    <a:lnTo>
                      <a:pt x="24" y="263"/>
                    </a:lnTo>
                    <a:lnTo>
                      <a:pt x="19" y="268"/>
                    </a:lnTo>
                    <a:lnTo>
                      <a:pt x="15" y="273"/>
                    </a:lnTo>
                    <a:lnTo>
                      <a:pt x="15" y="278"/>
                    </a:lnTo>
                    <a:lnTo>
                      <a:pt x="10" y="287"/>
                    </a:lnTo>
                    <a:lnTo>
                      <a:pt x="10" y="292"/>
                    </a:lnTo>
                    <a:lnTo>
                      <a:pt x="5" y="297"/>
                    </a:lnTo>
                    <a:lnTo>
                      <a:pt x="5" y="302"/>
                    </a:lnTo>
                    <a:lnTo>
                      <a:pt x="5" y="311"/>
                    </a:lnTo>
                    <a:lnTo>
                      <a:pt x="0" y="316"/>
                    </a:lnTo>
                    <a:lnTo>
                      <a:pt x="0" y="321"/>
                    </a:lnTo>
                    <a:lnTo>
                      <a:pt x="0" y="326"/>
                    </a:lnTo>
                    <a:lnTo>
                      <a:pt x="0" y="335"/>
                    </a:lnTo>
                    <a:lnTo>
                      <a:pt x="0" y="340"/>
                    </a:lnTo>
                    <a:lnTo>
                      <a:pt x="0" y="345"/>
                    </a:lnTo>
                    <a:lnTo>
                      <a:pt x="0" y="355"/>
                    </a:lnTo>
                    <a:lnTo>
                      <a:pt x="0" y="359"/>
                    </a:lnTo>
                    <a:lnTo>
                      <a:pt x="0" y="364"/>
                    </a:lnTo>
                    <a:lnTo>
                      <a:pt x="0" y="369"/>
                    </a:lnTo>
                    <a:lnTo>
                      <a:pt x="0" y="379"/>
                    </a:lnTo>
                    <a:lnTo>
                      <a:pt x="0" y="383"/>
                    </a:lnTo>
                    <a:lnTo>
                      <a:pt x="5" y="388"/>
                    </a:lnTo>
                    <a:lnTo>
                      <a:pt x="5" y="398"/>
                    </a:lnTo>
                    <a:lnTo>
                      <a:pt x="5" y="403"/>
                    </a:lnTo>
                    <a:lnTo>
                      <a:pt x="10" y="407"/>
                    </a:lnTo>
                    <a:lnTo>
                      <a:pt x="10" y="412"/>
                    </a:lnTo>
                    <a:lnTo>
                      <a:pt x="15" y="422"/>
                    </a:lnTo>
                    <a:lnTo>
                      <a:pt x="15" y="427"/>
                    </a:lnTo>
                    <a:lnTo>
                      <a:pt x="19" y="431"/>
                    </a:lnTo>
                    <a:lnTo>
                      <a:pt x="24" y="436"/>
                    </a:lnTo>
                    <a:lnTo>
                      <a:pt x="24" y="446"/>
                    </a:lnTo>
                    <a:lnTo>
                      <a:pt x="29" y="451"/>
                    </a:lnTo>
                    <a:lnTo>
                      <a:pt x="34" y="455"/>
                    </a:lnTo>
                    <a:lnTo>
                      <a:pt x="39" y="460"/>
                    </a:lnTo>
                    <a:lnTo>
                      <a:pt x="39" y="470"/>
                    </a:lnTo>
                    <a:lnTo>
                      <a:pt x="43" y="475"/>
                    </a:lnTo>
                    <a:lnTo>
                      <a:pt x="48" y="479"/>
                    </a:lnTo>
                    <a:lnTo>
                      <a:pt x="53" y="484"/>
                    </a:lnTo>
                    <a:lnTo>
                      <a:pt x="58" y="489"/>
                    </a:lnTo>
                    <a:lnTo>
                      <a:pt x="63" y="494"/>
                    </a:lnTo>
                    <a:lnTo>
                      <a:pt x="67" y="503"/>
                    </a:lnTo>
                    <a:lnTo>
                      <a:pt x="77" y="508"/>
                    </a:lnTo>
                    <a:lnTo>
                      <a:pt x="82" y="513"/>
                    </a:lnTo>
                    <a:lnTo>
                      <a:pt x="87" y="518"/>
                    </a:lnTo>
                    <a:lnTo>
                      <a:pt x="91" y="523"/>
                    </a:lnTo>
                    <a:lnTo>
                      <a:pt x="101" y="527"/>
                    </a:lnTo>
                    <a:lnTo>
                      <a:pt x="106" y="532"/>
                    </a:lnTo>
                    <a:lnTo>
                      <a:pt x="111" y="537"/>
                    </a:lnTo>
                    <a:lnTo>
                      <a:pt x="120" y="542"/>
                    </a:lnTo>
                    <a:lnTo>
                      <a:pt x="125" y="547"/>
                    </a:lnTo>
                    <a:lnTo>
                      <a:pt x="135" y="556"/>
                    </a:lnTo>
                    <a:lnTo>
                      <a:pt x="144" y="561"/>
                    </a:lnTo>
                    <a:lnTo>
                      <a:pt x="149" y="566"/>
                    </a:lnTo>
                    <a:lnTo>
                      <a:pt x="159" y="570"/>
                    </a:lnTo>
                    <a:lnTo>
                      <a:pt x="163" y="575"/>
                    </a:lnTo>
                    <a:lnTo>
                      <a:pt x="173" y="580"/>
                    </a:lnTo>
                    <a:lnTo>
                      <a:pt x="183" y="585"/>
                    </a:lnTo>
                    <a:lnTo>
                      <a:pt x="188" y="590"/>
                    </a:lnTo>
                    <a:lnTo>
                      <a:pt x="197" y="594"/>
                    </a:lnTo>
                    <a:lnTo>
                      <a:pt x="207" y="594"/>
                    </a:lnTo>
                    <a:lnTo>
                      <a:pt x="216" y="599"/>
                    </a:lnTo>
                    <a:lnTo>
                      <a:pt x="226" y="604"/>
                    </a:lnTo>
                    <a:lnTo>
                      <a:pt x="236" y="609"/>
                    </a:lnTo>
                    <a:lnTo>
                      <a:pt x="245" y="614"/>
                    </a:lnTo>
                    <a:lnTo>
                      <a:pt x="255" y="618"/>
                    </a:lnTo>
                    <a:lnTo>
                      <a:pt x="264" y="623"/>
                    </a:lnTo>
                    <a:lnTo>
                      <a:pt x="274" y="623"/>
                    </a:lnTo>
                    <a:lnTo>
                      <a:pt x="284" y="628"/>
                    </a:lnTo>
                    <a:lnTo>
                      <a:pt x="293" y="633"/>
                    </a:lnTo>
                    <a:lnTo>
                      <a:pt x="303" y="638"/>
                    </a:lnTo>
                    <a:lnTo>
                      <a:pt x="312" y="638"/>
                    </a:lnTo>
                    <a:lnTo>
                      <a:pt x="327" y="642"/>
                    </a:lnTo>
                    <a:lnTo>
                      <a:pt x="336" y="647"/>
                    </a:lnTo>
                    <a:lnTo>
                      <a:pt x="346" y="652"/>
                    </a:lnTo>
                    <a:lnTo>
                      <a:pt x="356" y="652"/>
                    </a:lnTo>
                    <a:lnTo>
                      <a:pt x="370" y="657"/>
                    </a:lnTo>
                    <a:lnTo>
                      <a:pt x="380" y="657"/>
                    </a:lnTo>
                    <a:lnTo>
                      <a:pt x="389" y="662"/>
                    </a:lnTo>
                    <a:lnTo>
                      <a:pt x="404" y="666"/>
                    </a:lnTo>
                    <a:lnTo>
                      <a:pt x="413" y="666"/>
                    </a:lnTo>
                    <a:lnTo>
                      <a:pt x="423" y="671"/>
                    </a:lnTo>
                    <a:lnTo>
                      <a:pt x="437" y="671"/>
                    </a:lnTo>
                    <a:lnTo>
                      <a:pt x="447" y="676"/>
                    </a:lnTo>
                    <a:lnTo>
                      <a:pt x="461" y="676"/>
                    </a:lnTo>
                    <a:lnTo>
                      <a:pt x="471" y="681"/>
                    </a:lnTo>
                    <a:lnTo>
                      <a:pt x="485" y="681"/>
                    </a:lnTo>
                    <a:lnTo>
                      <a:pt x="495" y="686"/>
                    </a:lnTo>
                    <a:lnTo>
                      <a:pt x="509" y="686"/>
                    </a:lnTo>
                    <a:lnTo>
                      <a:pt x="519" y="686"/>
                    </a:lnTo>
                    <a:lnTo>
                      <a:pt x="533" y="690"/>
                    </a:lnTo>
                    <a:lnTo>
                      <a:pt x="543" y="690"/>
                    </a:lnTo>
                    <a:lnTo>
                      <a:pt x="557" y="690"/>
                    </a:lnTo>
                    <a:lnTo>
                      <a:pt x="567" y="695"/>
                    </a:lnTo>
                    <a:lnTo>
                      <a:pt x="581" y="695"/>
                    </a:lnTo>
                    <a:lnTo>
                      <a:pt x="591" y="695"/>
                    </a:lnTo>
                    <a:lnTo>
                      <a:pt x="605" y="695"/>
                    </a:lnTo>
                    <a:lnTo>
                      <a:pt x="620" y="700"/>
                    </a:lnTo>
                    <a:lnTo>
                      <a:pt x="629" y="700"/>
                    </a:lnTo>
                    <a:lnTo>
                      <a:pt x="644" y="700"/>
                    </a:lnTo>
                    <a:lnTo>
                      <a:pt x="653" y="700"/>
                    </a:lnTo>
                    <a:lnTo>
                      <a:pt x="668" y="700"/>
                    </a:lnTo>
                    <a:lnTo>
                      <a:pt x="682" y="700"/>
                    </a:lnTo>
                    <a:lnTo>
                      <a:pt x="692" y="700"/>
                    </a:lnTo>
                    <a:lnTo>
                      <a:pt x="706" y="700"/>
                    </a:lnTo>
                    <a:lnTo>
                      <a:pt x="721" y="700"/>
                    </a:lnTo>
                    <a:lnTo>
                      <a:pt x="730" y="700"/>
                    </a:lnTo>
                    <a:lnTo>
                      <a:pt x="745" y="700"/>
                    </a:lnTo>
                    <a:lnTo>
                      <a:pt x="759" y="700"/>
                    </a:lnTo>
                    <a:lnTo>
                      <a:pt x="769" y="700"/>
                    </a:lnTo>
                    <a:lnTo>
                      <a:pt x="783" y="700"/>
                    </a:lnTo>
                    <a:lnTo>
                      <a:pt x="793" y="700"/>
                    </a:lnTo>
                    <a:lnTo>
                      <a:pt x="807" y="700"/>
                    </a:lnTo>
                    <a:lnTo>
                      <a:pt x="821" y="700"/>
                    </a:lnTo>
                    <a:lnTo>
                      <a:pt x="831" y="695"/>
                    </a:lnTo>
                    <a:lnTo>
                      <a:pt x="845" y="695"/>
                    </a:lnTo>
                    <a:lnTo>
                      <a:pt x="855" y="695"/>
                    </a:lnTo>
                    <a:lnTo>
                      <a:pt x="869" y="695"/>
                    </a:lnTo>
                    <a:lnTo>
                      <a:pt x="884" y="690"/>
                    </a:lnTo>
                    <a:lnTo>
                      <a:pt x="893" y="690"/>
                    </a:lnTo>
                    <a:lnTo>
                      <a:pt x="908" y="690"/>
                    </a:lnTo>
                    <a:lnTo>
                      <a:pt x="917" y="690"/>
                    </a:lnTo>
                    <a:lnTo>
                      <a:pt x="932" y="686"/>
                    </a:lnTo>
                    <a:lnTo>
                      <a:pt x="941" y="686"/>
                    </a:lnTo>
                    <a:lnTo>
                      <a:pt x="956" y="681"/>
                    </a:lnTo>
                    <a:lnTo>
                      <a:pt x="965" y="681"/>
                    </a:lnTo>
                    <a:lnTo>
                      <a:pt x="980" y="681"/>
                    </a:lnTo>
                    <a:lnTo>
                      <a:pt x="989" y="676"/>
                    </a:lnTo>
                    <a:lnTo>
                      <a:pt x="1004" y="676"/>
                    </a:lnTo>
                    <a:lnTo>
                      <a:pt x="1013" y="671"/>
                    </a:lnTo>
                    <a:lnTo>
                      <a:pt x="1023" y="666"/>
                    </a:lnTo>
                    <a:lnTo>
                      <a:pt x="1037" y="666"/>
                    </a:lnTo>
                    <a:lnTo>
                      <a:pt x="1047" y="662"/>
                    </a:lnTo>
                    <a:lnTo>
                      <a:pt x="1061" y="662"/>
                    </a:lnTo>
                    <a:lnTo>
                      <a:pt x="1071" y="657"/>
                    </a:lnTo>
                    <a:lnTo>
                      <a:pt x="1081" y="657"/>
                    </a:lnTo>
                    <a:lnTo>
                      <a:pt x="1090" y="652"/>
                    </a:lnTo>
                    <a:lnTo>
                      <a:pt x="1105" y="647"/>
                    </a:lnTo>
                    <a:lnTo>
                      <a:pt x="1114" y="647"/>
                    </a:lnTo>
                    <a:lnTo>
                      <a:pt x="1124" y="642"/>
                    </a:lnTo>
                    <a:lnTo>
                      <a:pt x="1133" y="638"/>
                    </a:lnTo>
                    <a:lnTo>
                      <a:pt x="1143" y="633"/>
                    </a:lnTo>
                    <a:lnTo>
                      <a:pt x="1158" y="633"/>
                    </a:lnTo>
                    <a:lnTo>
                      <a:pt x="1167" y="628"/>
                    </a:lnTo>
                    <a:lnTo>
                      <a:pt x="1177" y="623"/>
                    </a:lnTo>
                    <a:lnTo>
                      <a:pt x="1186" y="618"/>
                    </a:lnTo>
                    <a:lnTo>
                      <a:pt x="1196" y="614"/>
                    </a:lnTo>
                    <a:lnTo>
                      <a:pt x="1206" y="614"/>
                    </a:lnTo>
                    <a:lnTo>
                      <a:pt x="1215" y="609"/>
                    </a:lnTo>
                    <a:lnTo>
                      <a:pt x="1225" y="604"/>
                    </a:lnTo>
                    <a:lnTo>
                      <a:pt x="1234" y="599"/>
                    </a:lnTo>
                    <a:lnTo>
                      <a:pt x="1239" y="594"/>
                    </a:lnTo>
                    <a:lnTo>
                      <a:pt x="1249" y="590"/>
                    </a:lnTo>
                    <a:lnTo>
                      <a:pt x="1258" y="585"/>
                    </a:lnTo>
                    <a:lnTo>
                      <a:pt x="1268" y="580"/>
                    </a:lnTo>
                    <a:lnTo>
                      <a:pt x="1273" y="575"/>
                    </a:lnTo>
                    <a:lnTo>
                      <a:pt x="1282" y="570"/>
                    </a:lnTo>
                    <a:lnTo>
                      <a:pt x="1292" y="566"/>
                    </a:lnTo>
                    <a:lnTo>
                      <a:pt x="1297" y="561"/>
                    </a:lnTo>
                    <a:lnTo>
                      <a:pt x="1306" y="556"/>
                    </a:lnTo>
                    <a:lnTo>
                      <a:pt x="1311" y="551"/>
                    </a:lnTo>
                    <a:lnTo>
                      <a:pt x="1321" y="547"/>
                    </a:lnTo>
                    <a:lnTo>
                      <a:pt x="1326" y="542"/>
                    </a:lnTo>
                    <a:lnTo>
                      <a:pt x="1335" y="537"/>
                    </a:lnTo>
                    <a:lnTo>
                      <a:pt x="1340" y="532"/>
                    </a:lnTo>
                    <a:lnTo>
                      <a:pt x="1350" y="527"/>
                    </a:lnTo>
                    <a:lnTo>
                      <a:pt x="1354" y="523"/>
                    </a:lnTo>
                    <a:lnTo>
                      <a:pt x="1359" y="513"/>
                    </a:lnTo>
                    <a:lnTo>
                      <a:pt x="1364" y="508"/>
                    </a:lnTo>
                    <a:lnTo>
                      <a:pt x="1374" y="503"/>
                    </a:lnTo>
                    <a:lnTo>
                      <a:pt x="1378" y="499"/>
                    </a:lnTo>
                    <a:lnTo>
                      <a:pt x="1383" y="494"/>
                    </a:lnTo>
                    <a:lnTo>
                      <a:pt x="1388" y="489"/>
                    </a:lnTo>
                    <a:lnTo>
                      <a:pt x="1393" y="479"/>
                    </a:lnTo>
                    <a:lnTo>
                      <a:pt x="1398" y="475"/>
                    </a:lnTo>
                    <a:lnTo>
                      <a:pt x="1402" y="470"/>
                    </a:lnTo>
                    <a:lnTo>
                      <a:pt x="1407" y="465"/>
                    </a:lnTo>
                    <a:lnTo>
                      <a:pt x="1407" y="460"/>
                    </a:lnTo>
                    <a:lnTo>
                      <a:pt x="1412" y="451"/>
                    </a:lnTo>
                    <a:lnTo>
                      <a:pt x="1417" y="446"/>
                    </a:lnTo>
                    <a:lnTo>
                      <a:pt x="1422" y="441"/>
                    </a:lnTo>
                    <a:lnTo>
                      <a:pt x="1422" y="436"/>
                    </a:lnTo>
                    <a:lnTo>
                      <a:pt x="1426" y="427"/>
                    </a:lnTo>
                    <a:lnTo>
                      <a:pt x="1431" y="422"/>
                    </a:lnTo>
                    <a:lnTo>
                      <a:pt x="1431" y="417"/>
                    </a:lnTo>
                    <a:lnTo>
                      <a:pt x="1431" y="412"/>
                    </a:lnTo>
                    <a:lnTo>
                      <a:pt x="1436" y="403"/>
                    </a:lnTo>
                    <a:lnTo>
                      <a:pt x="1436" y="398"/>
                    </a:lnTo>
                    <a:lnTo>
                      <a:pt x="1441" y="393"/>
                    </a:lnTo>
                    <a:lnTo>
                      <a:pt x="1441" y="388"/>
                    </a:lnTo>
                    <a:lnTo>
                      <a:pt x="1441" y="379"/>
                    </a:lnTo>
                    <a:lnTo>
                      <a:pt x="1441" y="374"/>
                    </a:lnTo>
                    <a:lnTo>
                      <a:pt x="1446" y="369"/>
                    </a:lnTo>
                    <a:lnTo>
                      <a:pt x="1446" y="364"/>
                    </a:lnTo>
                    <a:lnTo>
                      <a:pt x="1446" y="355"/>
                    </a:lnTo>
                    <a:lnTo>
                      <a:pt x="1446" y="350"/>
                    </a:lnTo>
                    <a:close/>
                  </a:path>
                </a:pathLst>
              </a:custGeom>
              <a:solidFill>
                <a:srgbClr val="033A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190516" name="Group 36"/>
              <p:cNvGrpSpPr>
                <a:grpSpLocks noChangeAspect="1"/>
              </p:cNvGrpSpPr>
              <p:nvPr/>
            </p:nvGrpSpPr>
            <p:grpSpPr bwMode="auto">
              <a:xfrm>
                <a:off x="1368" y="1487"/>
                <a:ext cx="2400" cy="942"/>
                <a:chOff x="1680" y="1248"/>
                <a:chExt cx="2400" cy="942"/>
              </a:xfrm>
            </p:grpSpPr>
            <p:sp>
              <p:nvSpPr>
                <p:cNvPr id="190521" name="Line 37"/>
                <p:cNvSpPr>
                  <a:spLocks noChangeAspect="1" noChangeShapeType="1"/>
                </p:cNvSpPr>
                <p:nvPr/>
              </p:nvSpPr>
              <p:spPr bwMode="auto">
                <a:xfrm>
                  <a:off x="2880" y="1248"/>
                  <a:ext cx="1200" cy="864"/>
                </a:xfrm>
                <a:prstGeom prst="line">
                  <a:avLst/>
                </a:prstGeom>
                <a:noFill/>
                <a:ln w="15875">
                  <a:solidFill>
                    <a:srgbClr val="033AB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90522" name="Line 3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680" y="2190"/>
                  <a:ext cx="2064" cy="0"/>
                </a:xfrm>
                <a:prstGeom prst="line">
                  <a:avLst/>
                </a:prstGeom>
                <a:noFill/>
                <a:ln w="15875">
                  <a:solidFill>
                    <a:srgbClr val="033AB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190517" name="Freeform 39"/>
              <p:cNvSpPr>
                <a:spLocks noChangeAspect="1"/>
              </p:cNvSpPr>
              <p:nvPr/>
            </p:nvSpPr>
            <p:spPr bwMode="auto">
              <a:xfrm>
                <a:off x="3172" y="2111"/>
                <a:ext cx="1316" cy="642"/>
              </a:xfrm>
              <a:custGeom>
                <a:avLst/>
                <a:gdLst>
                  <a:gd name="T0" fmla="*/ 899 w 1446"/>
                  <a:gd name="T1" fmla="*/ 201 h 705"/>
                  <a:gd name="T2" fmla="*/ 893 w 1446"/>
                  <a:gd name="T3" fmla="*/ 181 h 705"/>
                  <a:gd name="T4" fmla="*/ 881 w 1446"/>
                  <a:gd name="T5" fmla="*/ 157 h 705"/>
                  <a:gd name="T6" fmla="*/ 866 w 1446"/>
                  <a:gd name="T7" fmla="*/ 135 h 705"/>
                  <a:gd name="T8" fmla="*/ 845 w 1446"/>
                  <a:gd name="T9" fmla="*/ 115 h 705"/>
                  <a:gd name="T10" fmla="*/ 818 w 1446"/>
                  <a:gd name="T11" fmla="*/ 97 h 705"/>
                  <a:gd name="T12" fmla="*/ 788 w 1446"/>
                  <a:gd name="T13" fmla="*/ 79 h 705"/>
                  <a:gd name="T14" fmla="*/ 755 w 1446"/>
                  <a:gd name="T15" fmla="*/ 60 h 705"/>
                  <a:gd name="T16" fmla="*/ 720 w 1446"/>
                  <a:gd name="T17" fmla="*/ 46 h 705"/>
                  <a:gd name="T18" fmla="*/ 681 w 1446"/>
                  <a:gd name="T19" fmla="*/ 33 h 705"/>
                  <a:gd name="T20" fmla="*/ 639 w 1446"/>
                  <a:gd name="T21" fmla="*/ 21 h 705"/>
                  <a:gd name="T22" fmla="*/ 597 w 1446"/>
                  <a:gd name="T23" fmla="*/ 12 h 705"/>
                  <a:gd name="T24" fmla="*/ 549 w 1446"/>
                  <a:gd name="T25" fmla="*/ 5 h 705"/>
                  <a:gd name="T26" fmla="*/ 503 w 1446"/>
                  <a:gd name="T27" fmla="*/ 5 h 705"/>
                  <a:gd name="T28" fmla="*/ 456 w 1446"/>
                  <a:gd name="T29" fmla="*/ 0 h 705"/>
                  <a:gd name="T30" fmla="*/ 408 w 1446"/>
                  <a:gd name="T31" fmla="*/ 5 h 705"/>
                  <a:gd name="T32" fmla="*/ 363 w 1446"/>
                  <a:gd name="T33" fmla="*/ 5 h 705"/>
                  <a:gd name="T34" fmla="*/ 315 w 1446"/>
                  <a:gd name="T35" fmla="*/ 12 h 705"/>
                  <a:gd name="T36" fmla="*/ 272 w 1446"/>
                  <a:gd name="T37" fmla="*/ 18 h 705"/>
                  <a:gd name="T38" fmla="*/ 228 w 1446"/>
                  <a:gd name="T39" fmla="*/ 30 h 705"/>
                  <a:gd name="T40" fmla="*/ 189 w 1446"/>
                  <a:gd name="T41" fmla="*/ 42 h 705"/>
                  <a:gd name="T42" fmla="*/ 153 w 1446"/>
                  <a:gd name="T43" fmla="*/ 57 h 705"/>
                  <a:gd name="T44" fmla="*/ 116 w 1446"/>
                  <a:gd name="T45" fmla="*/ 72 h 705"/>
                  <a:gd name="T46" fmla="*/ 87 w 1446"/>
                  <a:gd name="T47" fmla="*/ 89 h 705"/>
                  <a:gd name="T48" fmla="*/ 63 w 1446"/>
                  <a:gd name="T49" fmla="*/ 108 h 705"/>
                  <a:gd name="T50" fmla="*/ 39 w 1446"/>
                  <a:gd name="T51" fmla="*/ 130 h 705"/>
                  <a:gd name="T52" fmla="*/ 21 w 1446"/>
                  <a:gd name="T53" fmla="*/ 153 h 705"/>
                  <a:gd name="T54" fmla="*/ 10 w 1446"/>
                  <a:gd name="T55" fmla="*/ 174 h 705"/>
                  <a:gd name="T56" fmla="*/ 5 w 1446"/>
                  <a:gd name="T57" fmla="*/ 196 h 705"/>
                  <a:gd name="T58" fmla="*/ 0 w 1446"/>
                  <a:gd name="T59" fmla="*/ 219 h 705"/>
                  <a:gd name="T60" fmla="*/ 0 w 1446"/>
                  <a:gd name="T61" fmla="*/ 243 h 705"/>
                  <a:gd name="T62" fmla="*/ 10 w 1446"/>
                  <a:gd name="T63" fmla="*/ 264 h 705"/>
                  <a:gd name="T64" fmla="*/ 21 w 1446"/>
                  <a:gd name="T65" fmla="*/ 289 h 705"/>
                  <a:gd name="T66" fmla="*/ 36 w 1446"/>
                  <a:gd name="T67" fmla="*/ 310 h 705"/>
                  <a:gd name="T68" fmla="*/ 57 w 1446"/>
                  <a:gd name="T69" fmla="*/ 331 h 705"/>
                  <a:gd name="T70" fmla="*/ 85 w 1446"/>
                  <a:gd name="T71" fmla="*/ 349 h 705"/>
                  <a:gd name="T72" fmla="*/ 115 w 1446"/>
                  <a:gd name="T73" fmla="*/ 367 h 705"/>
                  <a:gd name="T74" fmla="*/ 147 w 1446"/>
                  <a:gd name="T75" fmla="*/ 385 h 705"/>
                  <a:gd name="T76" fmla="*/ 183 w 1446"/>
                  <a:gd name="T77" fmla="*/ 400 h 705"/>
                  <a:gd name="T78" fmla="*/ 222 w 1446"/>
                  <a:gd name="T79" fmla="*/ 412 h 705"/>
                  <a:gd name="T80" fmla="*/ 264 w 1446"/>
                  <a:gd name="T81" fmla="*/ 424 h 705"/>
                  <a:gd name="T82" fmla="*/ 309 w 1446"/>
                  <a:gd name="T83" fmla="*/ 430 h 705"/>
                  <a:gd name="T84" fmla="*/ 355 w 1446"/>
                  <a:gd name="T85" fmla="*/ 435 h 705"/>
                  <a:gd name="T86" fmla="*/ 401 w 1446"/>
                  <a:gd name="T87" fmla="*/ 442 h 705"/>
                  <a:gd name="T88" fmla="*/ 447 w 1446"/>
                  <a:gd name="T89" fmla="*/ 442 h 705"/>
                  <a:gd name="T90" fmla="*/ 495 w 1446"/>
                  <a:gd name="T91" fmla="*/ 442 h 705"/>
                  <a:gd name="T92" fmla="*/ 542 w 1446"/>
                  <a:gd name="T93" fmla="*/ 439 h 705"/>
                  <a:gd name="T94" fmla="*/ 587 w 1446"/>
                  <a:gd name="T95" fmla="*/ 433 h 705"/>
                  <a:gd name="T96" fmla="*/ 633 w 1446"/>
                  <a:gd name="T97" fmla="*/ 424 h 705"/>
                  <a:gd name="T98" fmla="*/ 675 w 1446"/>
                  <a:gd name="T99" fmla="*/ 412 h 705"/>
                  <a:gd name="T100" fmla="*/ 714 w 1446"/>
                  <a:gd name="T101" fmla="*/ 400 h 705"/>
                  <a:gd name="T102" fmla="*/ 752 w 1446"/>
                  <a:gd name="T103" fmla="*/ 385 h 705"/>
                  <a:gd name="T104" fmla="*/ 785 w 1446"/>
                  <a:gd name="T105" fmla="*/ 369 h 705"/>
                  <a:gd name="T106" fmla="*/ 815 w 1446"/>
                  <a:gd name="T107" fmla="*/ 352 h 705"/>
                  <a:gd name="T108" fmla="*/ 840 w 1446"/>
                  <a:gd name="T109" fmla="*/ 334 h 705"/>
                  <a:gd name="T110" fmla="*/ 860 w 1446"/>
                  <a:gd name="T111" fmla="*/ 311 h 705"/>
                  <a:gd name="T112" fmla="*/ 879 w 1446"/>
                  <a:gd name="T113" fmla="*/ 292 h 705"/>
                  <a:gd name="T114" fmla="*/ 890 w 1446"/>
                  <a:gd name="T115" fmla="*/ 267 h 705"/>
                  <a:gd name="T116" fmla="*/ 899 w 1446"/>
                  <a:gd name="T117" fmla="*/ 247 h 705"/>
                  <a:gd name="T118" fmla="*/ 903 w 1446"/>
                  <a:gd name="T119" fmla="*/ 222 h 70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446"/>
                  <a:gd name="T181" fmla="*/ 0 h 705"/>
                  <a:gd name="T182" fmla="*/ 1446 w 1446"/>
                  <a:gd name="T183" fmla="*/ 705 h 70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446" h="705">
                    <a:moveTo>
                      <a:pt x="1446" y="355"/>
                    </a:moveTo>
                    <a:lnTo>
                      <a:pt x="1446" y="350"/>
                    </a:lnTo>
                    <a:lnTo>
                      <a:pt x="1446" y="341"/>
                    </a:lnTo>
                    <a:lnTo>
                      <a:pt x="1441" y="336"/>
                    </a:lnTo>
                    <a:lnTo>
                      <a:pt x="1441" y="331"/>
                    </a:lnTo>
                    <a:lnTo>
                      <a:pt x="1441" y="322"/>
                    </a:lnTo>
                    <a:lnTo>
                      <a:pt x="1441" y="317"/>
                    </a:lnTo>
                    <a:lnTo>
                      <a:pt x="1441" y="312"/>
                    </a:lnTo>
                    <a:lnTo>
                      <a:pt x="1436" y="307"/>
                    </a:lnTo>
                    <a:lnTo>
                      <a:pt x="1436" y="298"/>
                    </a:lnTo>
                    <a:lnTo>
                      <a:pt x="1431" y="293"/>
                    </a:lnTo>
                    <a:lnTo>
                      <a:pt x="1431" y="288"/>
                    </a:lnTo>
                    <a:lnTo>
                      <a:pt x="1426" y="279"/>
                    </a:lnTo>
                    <a:lnTo>
                      <a:pt x="1426" y="274"/>
                    </a:lnTo>
                    <a:lnTo>
                      <a:pt x="1422" y="269"/>
                    </a:lnTo>
                    <a:lnTo>
                      <a:pt x="1422" y="264"/>
                    </a:lnTo>
                    <a:lnTo>
                      <a:pt x="1417" y="259"/>
                    </a:lnTo>
                    <a:lnTo>
                      <a:pt x="1412" y="250"/>
                    </a:lnTo>
                    <a:lnTo>
                      <a:pt x="1407" y="245"/>
                    </a:lnTo>
                    <a:lnTo>
                      <a:pt x="1402" y="240"/>
                    </a:lnTo>
                    <a:lnTo>
                      <a:pt x="1402" y="235"/>
                    </a:lnTo>
                    <a:lnTo>
                      <a:pt x="1398" y="226"/>
                    </a:lnTo>
                    <a:lnTo>
                      <a:pt x="1393" y="221"/>
                    </a:lnTo>
                    <a:lnTo>
                      <a:pt x="1388" y="216"/>
                    </a:lnTo>
                    <a:lnTo>
                      <a:pt x="1378" y="211"/>
                    </a:lnTo>
                    <a:lnTo>
                      <a:pt x="1374" y="207"/>
                    </a:lnTo>
                    <a:lnTo>
                      <a:pt x="1369" y="202"/>
                    </a:lnTo>
                    <a:lnTo>
                      <a:pt x="1364" y="192"/>
                    </a:lnTo>
                    <a:lnTo>
                      <a:pt x="1359" y="187"/>
                    </a:lnTo>
                    <a:lnTo>
                      <a:pt x="1354" y="183"/>
                    </a:lnTo>
                    <a:lnTo>
                      <a:pt x="1345" y="178"/>
                    </a:lnTo>
                    <a:lnTo>
                      <a:pt x="1340" y="173"/>
                    </a:lnTo>
                    <a:lnTo>
                      <a:pt x="1335" y="168"/>
                    </a:lnTo>
                    <a:lnTo>
                      <a:pt x="1326" y="163"/>
                    </a:lnTo>
                    <a:lnTo>
                      <a:pt x="1321" y="159"/>
                    </a:lnTo>
                    <a:lnTo>
                      <a:pt x="1311" y="154"/>
                    </a:lnTo>
                    <a:lnTo>
                      <a:pt x="1306" y="149"/>
                    </a:lnTo>
                    <a:lnTo>
                      <a:pt x="1297" y="144"/>
                    </a:lnTo>
                    <a:lnTo>
                      <a:pt x="1292" y="139"/>
                    </a:lnTo>
                    <a:lnTo>
                      <a:pt x="1282" y="135"/>
                    </a:lnTo>
                    <a:lnTo>
                      <a:pt x="1273" y="130"/>
                    </a:lnTo>
                    <a:lnTo>
                      <a:pt x="1263" y="125"/>
                    </a:lnTo>
                    <a:lnTo>
                      <a:pt x="1258" y="120"/>
                    </a:lnTo>
                    <a:lnTo>
                      <a:pt x="1249" y="115"/>
                    </a:lnTo>
                    <a:lnTo>
                      <a:pt x="1239" y="111"/>
                    </a:lnTo>
                    <a:lnTo>
                      <a:pt x="1229" y="106"/>
                    </a:lnTo>
                    <a:lnTo>
                      <a:pt x="1220" y="101"/>
                    </a:lnTo>
                    <a:lnTo>
                      <a:pt x="1210" y="96"/>
                    </a:lnTo>
                    <a:lnTo>
                      <a:pt x="1205" y="91"/>
                    </a:lnTo>
                    <a:lnTo>
                      <a:pt x="1196" y="87"/>
                    </a:lnTo>
                    <a:lnTo>
                      <a:pt x="1186" y="87"/>
                    </a:lnTo>
                    <a:lnTo>
                      <a:pt x="1177" y="82"/>
                    </a:lnTo>
                    <a:lnTo>
                      <a:pt x="1167" y="77"/>
                    </a:lnTo>
                    <a:lnTo>
                      <a:pt x="1153" y="72"/>
                    </a:lnTo>
                    <a:lnTo>
                      <a:pt x="1143" y="67"/>
                    </a:lnTo>
                    <a:lnTo>
                      <a:pt x="1133" y="67"/>
                    </a:lnTo>
                    <a:lnTo>
                      <a:pt x="1124" y="63"/>
                    </a:lnTo>
                    <a:lnTo>
                      <a:pt x="1114" y="58"/>
                    </a:lnTo>
                    <a:lnTo>
                      <a:pt x="1100" y="58"/>
                    </a:lnTo>
                    <a:lnTo>
                      <a:pt x="1090" y="53"/>
                    </a:lnTo>
                    <a:lnTo>
                      <a:pt x="1081" y="48"/>
                    </a:lnTo>
                    <a:lnTo>
                      <a:pt x="1071" y="48"/>
                    </a:lnTo>
                    <a:lnTo>
                      <a:pt x="1057" y="43"/>
                    </a:lnTo>
                    <a:lnTo>
                      <a:pt x="1047" y="39"/>
                    </a:lnTo>
                    <a:lnTo>
                      <a:pt x="1037" y="39"/>
                    </a:lnTo>
                    <a:lnTo>
                      <a:pt x="1023" y="34"/>
                    </a:lnTo>
                    <a:lnTo>
                      <a:pt x="1013" y="34"/>
                    </a:lnTo>
                    <a:lnTo>
                      <a:pt x="999" y="29"/>
                    </a:lnTo>
                    <a:lnTo>
                      <a:pt x="989" y="29"/>
                    </a:lnTo>
                    <a:lnTo>
                      <a:pt x="980" y="24"/>
                    </a:lnTo>
                    <a:lnTo>
                      <a:pt x="965" y="24"/>
                    </a:lnTo>
                    <a:lnTo>
                      <a:pt x="956" y="19"/>
                    </a:lnTo>
                    <a:lnTo>
                      <a:pt x="941" y="19"/>
                    </a:lnTo>
                    <a:lnTo>
                      <a:pt x="932" y="19"/>
                    </a:lnTo>
                    <a:lnTo>
                      <a:pt x="917" y="15"/>
                    </a:lnTo>
                    <a:lnTo>
                      <a:pt x="908" y="15"/>
                    </a:lnTo>
                    <a:lnTo>
                      <a:pt x="893" y="15"/>
                    </a:lnTo>
                    <a:lnTo>
                      <a:pt x="879" y="10"/>
                    </a:lnTo>
                    <a:lnTo>
                      <a:pt x="869" y="10"/>
                    </a:lnTo>
                    <a:lnTo>
                      <a:pt x="855" y="10"/>
                    </a:lnTo>
                    <a:lnTo>
                      <a:pt x="845" y="10"/>
                    </a:lnTo>
                    <a:lnTo>
                      <a:pt x="831" y="5"/>
                    </a:lnTo>
                    <a:lnTo>
                      <a:pt x="817" y="5"/>
                    </a:lnTo>
                    <a:lnTo>
                      <a:pt x="807" y="5"/>
                    </a:lnTo>
                    <a:lnTo>
                      <a:pt x="793" y="5"/>
                    </a:lnTo>
                    <a:lnTo>
                      <a:pt x="783" y="5"/>
                    </a:lnTo>
                    <a:lnTo>
                      <a:pt x="769" y="5"/>
                    </a:lnTo>
                    <a:lnTo>
                      <a:pt x="754" y="5"/>
                    </a:lnTo>
                    <a:lnTo>
                      <a:pt x="744" y="0"/>
                    </a:lnTo>
                    <a:lnTo>
                      <a:pt x="730" y="0"/>
                    </a:lnTo>
                    <a:lnTo>
                      <a:pt x="716" y="0"/>
                    </a:lnTo>
                    <a:lnTo>
                      <a:pt x="706" y="0"/>
                    </a:lnTo>
                    <a:lnTo>
                      <a:pt x="692" y="5"/>
                    </a:lnTo>
                    <a:lnTo>
                      <a:pt x="682" y="5"/>
                    </a:lnTo>
                    <a:lnTo>
                      <a:pt x="668" y="5"/>
                    </a:lnTo>
                    <a:lnTo>
                      <a:pt x="653" y="5"/>
                    </a:lnTo>
                    <a:lnTo>
                      <a:pt x="644" y="5"/>
                    </a:lnTo>
                    <a:lnTo>
                      <a:pt x="629" y="5"/>
                    </a:lnTo>
                    <a:lnTo>
                      <a:pt x="615" y="5"/>
                    </a:lnTo>
                    <a:lnTo>
                      <a:pt x="605" y="5"/>
                    </a:lnTo>
                    <a:lnTo>
                      <a:pt x="591" y="10"/>
                    </a:lnTo>
                    <a:lnTo>
                      <a:pt x="581" y="10"/>
                    </a:lnTo>
                    <a:lnTo>
                      <a:pt x="567" y="10"/>
                    </a:lnTo>
                    <a:lnTo>
                      <a:pt x="557" y="15"/>
                    </a:lnTo>
                    <a:lnTo>
                      <a:pt x="543" y="15"/>
                    </a:lnTo>
                    <a:lnTo>
                      <a:pt x="528" y="15"/>
                    </a:lnTo>
                    <a:lnTo>
                      <a:pt x="519" y="15"/>
                    </a:lnTo>
                    <a:lnTo>
                      <a:pt x="504" y="19"/>
                    </a:lnTo>
                    <a:lnTo>
                      <a:pt x="495" y="19"/>
                    </a:lnTo>
                    <a:lnTo>
                      <a:pt x="480" y="24"/>
                    </a:lnTo>
                    <a:lnTo>
                      <a:pt x="471" y="24"/>
                    </a:lnTo>
                    <a:lnTo>
                      <a:pt x="456" y="24"/>
                    </a:lnTo>
                    <a:lnTo>
                      <a:pt x="447" y="29"/>
                    </a:lnTo>
                    <a:lnTo>
                      <a:pt x="437" y="29"/>
                    </a:lnTo>
                    <a:lnTo>
                      <a:pt x="423" y="34"/>
                    </a:lnTo>
                    <a:lnTo>
                      <a:pt x="413" y="34"/>
                    </a:lnTo>
                    <a:lnTo>
                      <a:pt x="399" y="39"/>
                    </a:lnTo>
                    <a:lnTo>
                      <a:pt x="389" y="43"/>
                    </a:lnTo>
                    <a:lnTo>
                      <a:pt x="380" y="43"/>
                    </a:lnTo>
                    <a:lnTo>
                      <a:pt x="365" y="48"/>
                    </a:lnTo>
                    <a:lnTo>
                      <a:pt x="356" y="48"/>
                    </a:lnTo>
                    <a:lnTo>
                      <a:pt x="346" y="53"/>
                    </a:lnTo>
                    <a:lnTo>
                      <a:pt x="336" y="58"/>
                    </a:lnTo>
                    <a:lnTo>
                      <a:pt x="322" y="63"/>
                    </a:lnTo>
                    <a:lnTo>
                      <a:pt x="312" y="63"/>
                    </a:lnTo>
                    <a:lnTo>
                      <a:pt x="303" y="67"/>
                    </a:lnTo>
                    <a:lnTo>
                      <a:pt x="293" y="72"/>
                    </a:lnTo>
                    <a:lnTo>
                      <a:pt x="284" y="77"/>
                    </a:lnTo>
                    <a:lnTo>
                      <a:pt x="274" y="77"/>
                    </a:lnTo>
                    <a:lnTo>
                      <a:pt x="264" y="82"/>
                    </a:lnTo>
                    <a:lnTo>
                      <a:pt x="255" y="87"/>
                    </a:lnTo>
                    <a:lnTo>
                      <a:pt x="245" y="91"/>
                    </a:lnTo>
                    <a:lnTo>
                      <a:pt x="235" y="96"/>
                    </a:lnTo>
                    <a:lnTo>
                      <a:pt x="226" y="101"/>
                    </a:lnTo>
                    <a:lnTo>
                      <a:pt x="216" y="101"/>
                    </a:lnTo>
                    <a:lnTo>
                      <a:pt x="207" y="106"/>
                    </a:lnTo>
                    <a:lnTo>
                      <a:pt x="197" y="111"/>
                    </a:lnTo>
                    <a:lnTo>
                      <a:pt x="187" y="115"/>
                    </a:lnTo>
                    <a:lnTo>
                      <a:pt x="183" y="120"/>
                    </a:lnTo>
                    <a:lnTo>
                      <a:pt x="173" y="125"/>
                    </a:lnTo>
                    <a:lnTo>
                      <a:pt x="163" y="130"/>
                    </a:lnTo>
                    <a:lnTo>
                      <a:pt x="159" y="135"/>
                    </a:lnTo>
                    <a:lnTo>
                      <a:pt x="149" y="139"/>
                    </a:lnTo>
                    <a:lnTo>
                      <a:pt x="139" y="144"/>
                    </a:lnTo>
                    <a:lnTo>
                      <a:pt x="135" y="149"/>
                    </a:lnTo>
                    <a:lnTo>
                      <a:pt x="125" y="154"/>
                    </a:lnTo>
                    <a:lnTo>
                      <a:pt x="120" y="159"/>
                    </a:lnTo>
                    <a:lnTo>
                      <a:pt x="111" y="163"/>
                    </a:lnTo>
                    <a:lnTo>
                      <a:pt x="106" y="168"/>
                    </a:lnTo>
                    <a:lnTo>
                      <a:pt x="101" y="173"/>
                    </a:lnTo>
                    <a:lnTo>
                      <a:pt x="91" y="183"/>
                    </a:lnTo>
                    <a:lnTo>
                      <a:pt x="87" y="187"/>
                    </a:lnTo>
                    <a:lnTo>
                      <a:pt x="82" y="192"/>
                    </a:lnTo>
                    <a:lnTo>
                      <a:pt x="72" y="197"/>
                    </a:lnTo>
                    <a:lnTo>
                      <a:pt x="67" y="202"/>
                    </a:lnTo>
                    <a:lnTo>
                      <a:pt x="63" y="207"/>
                    </a:lnTo>
                    <a:lnTo>
                      <a:pt x="58" y="211"/>
                    </a:lnTo>
                    <a:lnTo>
                      <a:pt x="53" y="221"/>
                    </a:lnTo>
                    <a:lnTo>
                      <a:pt x="48" y="226"/>
                    </a:lnTo>
                    <a:lnTo>
                      <a:pt x="43" y="231"/>
                    </a:lnTo>
                    <a:lnTo>
                      <a:pt x="39" y="235"/>
                    </a:lnTo>
                    <a:lnTo>
                      <a:pt x="34" y="245"/>
                    </a:lnTo>
                    <a:lnTo>
                      <a:pt x="34" y="250"/>
                    </a:lnTo>
                    <a:lnTo>
                      <a:pt x="29" y="255"/>
                    </a:lnTo>
                    <a:lnTo>
                      <a:pt x="24" y="259"/>
                    </a:lnTo>
                    <a:lnTo>
                      <a:pt x="19" y="264"/>
                    </a:lnTo>
                    <a:lnTo>
                      <a:pt x="19" y="274"/>
                    </a:lnTo>
                    <a:lnTo>
                      <a:pt x="15" y="279"/>
                    </a:lnTo>
                    <a:lnTo>
                      <a:pt x="15" y="283"/>
                    </a:lnTo>
                    <a:lnTo>
                      <a:pt x="10" y="288"/>
                    </a:lnTo>
                    <a:lnTo>
                      <a:pt x="10" y="298"/>
                    </a:lnTo>
                    <a:lnTo>
                      <a:pt x="5" y="302"/>
                    </a:lnTo>
                    <a:lnTo>
                      <a:pt x="5" y="307"/>
                    </a:lnTo>
                    <a:lnTo>
                      <a:pt x="5" y="312"/>
                    </a:lnTo>
                    <a:lnTo>
                      <a:pt x="0" y="322"/>
                    </a:lnTo>
                    <a:lnTo>
                      <a:pt x="0" y="326"/>
                    </a:lnTo>
                    <a:lnTo>
                      <a:pt x="0" y="331"/>
                    </a:lnTo>
                    <a:lnTo>
                      <a:pt x="0" y="341"/>
                    </a:lnTo>
                    <a:lnTo>
                      <a:pt x="0" y="346"/>
                    </a:lnTo>
                    <a:lnTo>
                      <a:pt x="0" y="350"/>
                    </a:lnTo>
                    <a:lnTo>
                      <a:pt x="0" y="360"/>
                    </a:lnTo>
                    <a:lnTo>
                      <a:pt x="0" y="365"/>
                    </a:lnTo>
                    <a:lnTo>
                      <a:pt x="0" y="370"/>
                    </a:lnTo>
                    <a:lnTo>
                      <a:pt x="0" y="374"/>
                    </a:lnTo>
                    <a:lnTo>
                      <a:pt x="0" y="384"/>
                    </a:lnTo>
                    <a:lnTo>
                      <a:pt x="0" y="389"/>
                    </a:lnTo>
                    <a:lnTo>
                      <a:pt x="5" y="394"/>
                    </a:lnTo>
                    <a:lnTo>
                      <a:pt x="5" y="398"/>
                    </a:lnTo>
                    <a:lnTo>
                      <a:pt x="5" y="408"/>
                    </a:lnTo>
                    <a:lnTo>
                      <a:pt x="10" y="413"/>
                    </a:lnTo>
                    <a:lnTo>
                      <a:pt x="10" y="418"/>
                    </a:lnTo>
                    <a:lnTo>
                      <a:pt x="15" y="422"/>
                    </a:lnTo>
                    <a:lnTo>
                      <a:pt x="15" y="432"/>
                    </a:lnTo>
                    <a:lnTo>
                      <a:pt x="19" y="437"/>
                    </a:lnTo>
                    <a:lnTo>
                      <a:pt x="19" y="442"/>
                    </a:lnTo>
                    <a:lnTo>
                      <a:pt x="24" y="446"/>
                    </a:lnTo>
                    <a:lnTo>
                      <a:pt x="29" y="456"/>
                    </a:lnTo>
                    <a:lnTo>
                      <a:pt x="34" y="461"/>
                    </a:lnTo>
                    <a:lnTo>
                      <a:pt x="34" y="466"/>
                    </a:lnTo>
                    <a:lnTo>
                      <a:pt x="39" y="470"/>
                    </a:lnTo>
                    <a:lnTo>
                      <a:pt x="43" y="480"/>
                    </a:lnTo>
                    <a:lnTo>
                      <a:pt x="48" y="485"/>
                    </a:lnTo>
                    <a:lnTo>
                      <a:pt x="53" y="490"/>
                    </a:lnTo>
                    <a:lnTo>
                      <a:pt x="58" y="494"/>
                    </a:lnTo>
                    <a:lnTo>
                      <a:pt x="63" y="499"/>
                    </a:lnTo>
                    <a:lnTo>
                      <a:pt x="67" y="504"/>
                    </a:lnTo>
                    <a:lnTo>
                      <a:pt x="72" y="514"/>
                    </a:lnTo>
                    <a:lnTo>
                      <a:pt x="82" y="518"/>
                    </a:lnTo>
                    <a:lnTo>
                      <a:pt x="87" y="523"/>
                    </a:lnTo>
                    <a:lnTo>
                      <a:pt x="91" y="528"/>
                    </a:lnTo>
                    <a:lnTo>
                      <a:pt x="101" y="533"/>
                    </a:lnTo>
                    <a:lnTo>
                      <a:pt x="106" y="538"/>
                    </a:lnTo>
                    <a:lnTo>
                      <a:pt x="111" y="542"/>
                    </a:lnTo>
                    <a:lnTo>
                      <a:pt x="120" y="547"/>
                    </a:lnTo>
                    <a:lnTo>
                      <a:pt x="125" y="552"/>
                    </a:lnTo>
                    <a:lnTo>
                      <a:pt x="135" y="557"/>
                    </a:lnTo>
                    <a:lnTo>
                      <a:pt x="139" y="562"/>
                    </a:lnTo>
                    <a:lnTo>
                      <a:pt x="149" y="571"/>
                    </a:lnTo>
                    <a:lnTo>
                      <a:pt x="159" y="571"/>
                    </a:lnTo>
                    <a:lnTo>
                      <a:pt x="163" y="581"/>
                    </a:lnTo>
                    <a:lnTo>
                      <a:pt x="173" y="581"/>
                    </a:lnTo>
                    <a:lnTo>
                      <a:pt x="183" y="586"/>
                    </a:lnTo>
                    <a:lnTo>
                      <a:pt x="187" y="590"/>
                    </a:lnTo>
                    <a:lnTo>
                      <a:pt x="197" y="595"/>
                    </a:lnTo>
                    <a:lnTo>
                      <a:pt x="207" y="600"/>
                    </a:lnTo>
                    <a:lnTo>
                      <a:pt x="216" y="605"/>
                    </a:lnTo>
                    <a:lnTo>
                      <a:pt x="226" y="610"/>
                    </a:lnTo>
                    <a:lnTo>
                      <a:pt x="235" y="614"/>
                    </a:lnTo>
                    <a:lnTo>
                      <a:pt x="245" y="619"/>
                    </a:lnTo>
                    <a:lnTo>
                      <a:pt x="255" y="624"/>
                    </a:lnTo>
                    <a:lnTo>
                      <a:pt x="264" y="624"/>
                    </a:lnTo>
                    <a:lnTo>
                      <a:pt x="274" y="629"/>
                    </a:lnTo>
                    <a:lnTo>
                      <a:pt x="284" y="634"/>
                    </a:lnTo>
                    <a:lnTo>
                      <a:pt x="293" y="638"/>
                    </a:lnTo>
                    <a:lnTo>
                      <a:pt x="303" y="643"/>
                    </a:lnTo>
                    <a:lnTo>
                      <a:pt x="312" y="643"/>
                    </a:lnTo>
                    <a:lnTo>
                      <a:pt x="322" y="648"/>
                    </a:lnTo>
                    <a:lnTo>
                      <a:pt x="336" y="653"/>
                    </a:lnTo>
                    <a:lnTo>
                      <a:pt x="346" y="653"/>
                    </a:lnTo>
                    <a:lnTo>
                      <a:pt x="356" y="658"/>
                    </a:lnTo>
                    <a:lnTo>
                      <a:pt x="365" y="662"/>
                    </a:lnTo>
                    <a:lnTo>
                      <a:pt x="380" y="662"/>
                    </a:lnTo>
                    <a:lnTo>
                      <a:pt x="389" y="667"/>
                    </a:lnTo>
                    <a:lnTo>
                      <a:pt x="399" y="672"/>
                    </a:lnTo>
                    <a:lnTo>
                      <a:pt x="413" y="672"/>
                    </a:lnTo>
                    <a:lnTo>
                      <a:pt x="423" y="677"/>
                    </a:lnTo>
                    <a:lnTo>
                      <a:pt x="437" y="677"/>
                    </a:lnTo>
                    <a:lnTo>
                      <a:pt x="447" y="682"/>
                    </a:lnTo>
                    <a:lnTo>
                      <a:pt x="456" y="682"/>
                    </a:lnTo>
                    <a:lnTo>
                      <a:pt x="471" y="682"/>
                    </a:lnTo>
                    <a:lnTo>
                      <a:pt x="480" y="686"/>
                    </a:lnTo>
                    <a:lnTo>
                      <a:pt x="495" y="686"/>
                    </a:lnTo>
                    <a:lnTo>
                      <a:pt x="504" y="691"/>
                    </a:lnTo>
                    <a:lnTo>
                      <a:pt x="519" y="691"/>
                    </a:lnTo>
                    <a:lnTo>
                      <a:pt x="528" y="691"/>
                    </a:lnTo>
                    <a:lnTo>
                      <a:pt x="543" y="696"/>
                    </a:lnTo>
                    <a:lnTo>
                      <a:pt x="557" y="696"/>
                    </a:lnTo>
                    <a:lnTo>
                      <a:pt x="567" y="696"/>
                    </a:lnTo>
                    <a:lnTo>
                      <a:pt x="581" y="701"/>
                    </a:lnTo>
                    <a:lnTo>
                      <a:pt x="591" y="701"/>
                    </a:lnTo>
                    <a:lnTo>
                      <a:pt x="605" y="701"/>
                    </a:lnTo>
                    <a:lnTo>
                      <a:pt x="615" y="701"/>
                    </a:lnTo>
                    <a:lnTo>
                      <a:pt x="629" y="705"/>
                    </a:lnTo>
                    <a:lnTo>
                      <a:pt x="644" y="705"/>
                    </a:lnTo>
                    <a:lnTo>
                      <a:pt x="653" y="705"/>
                    </a:lnTo>
                    <a:lnTo>
                      <a:pt x="668" y="705"/>
                    </a:lnTo>
                    <a:lnTo>
                      <a:pt x="682" y="705"/>
                    </a:lnTo>
                    <a:lnTo>
                      <a:pt x="692" y="705"/>
                    </a:lnTo>
                    <a:lnTo>
                      <a:pt x="706" y="705"/>
                    </a:lnTo>
                    <a:lnTo>
                      <a:pt x="716" y="705"/>
                    </a:lnTo>
                    <a:lnTo>
                      <a:pt x="730" y="705"/>
                    </a:lnTo>
                    <a:lnTo>
                      <a:pt x="744" y="705"/>
                    </a:lnTo>
                    <a:lnTo>
                      <a:pt x="754" y="705"/>
                    </a:lnTo>
                    <a:lnTo>
                      <a:pt x="769" y="705"/>
                    </a:lnTo>
                    <a:lnTo>
                      <a:pt x="783" y="705"/>
                    </a:lnTo>
                    <a:lnTo>
                      <a:pt x="793" y="705"/>
                    </a:lnTo>
                    <a:lnTo>
                      <a:pt x="807" y="705"/>
                    </a:lnTo>
                    <a:lnTo>
                      <a:pt x="817" y="701"/>
                    </a:lnTo>
                    <a:lnTo>
                      <a:pt x="831" y="701"/>
                    </a:lnTo>
                    <a:lnTo>
                      <a:pt x="845" y="701"/>
                    </a:lnTo>
                    <a:lnTo>
                      <a:pt x="855" y="701"/>
                    </a:lnTo>
                    <a:lnTo>
                      <a:pt x="869" y="701"/>
                    </a:lnTo>
                    <a:lnTo>
                      <a:pt x="879" y="696"/>
                    </a:lnTo>
                    <a:lnTo>
                      <a:pt x="893" y="696"/>
                    </a:lnTo>
                    <a:lnTo>
                      <a:pt x="908" y="696"/>
                    </a:lnTo>
                    <a:lnTo>
                      <a:pt x="917" y="691"/>
                    </a:lnTo>
                    <a:lnTo>
                      <a:pt x="932" y="691"/>
                    </a:lnTo>
                    <a:lnTo>
                      <a:pt x="941" y="691"/>
                    </a:lnTo>
                    <a:lnTo>
                      <a:pt x="956" y="686"/>
                    </a:lnTo>
                    <a:lnTo>
                      <a:pt x="965" y="686"/>
                    </a:lnTo>
                    <a:lnTo>
                      <a:pt x="980" y="682"/>
                    </a:lnTo>
                    <a:lnTo>
                      <a:pt x="989" y="682"/>
                    </a:lnTo>
                    <a:lnTo>
                      <a:pt x="999" y="677"/>
                    </a:lnTo>
                    <a:lnTo>
                      <a:pt x="1013" y="677"/>
                    </a:lnTo>
                    <a:lnTo>
                      <a:pt x="1023" y="672"/>
                    </a:lnTo>
                    <a:lnTo>
                      <a:pt x="1037" y="672"/>
                    </a:lnTo>
                    <a:lnTo>
                      <a:pt x="1047" y="667"/>
                    </a:lnTo>
                    <a:lnTo>
                      <a:pt x="1057" y="667"/>
                    </a:lnTo>
                    <a:lnTo>
                      <a:pt x="1071" y="662"/>
                    </a:lnTo>
                    <a:lnTo>
                      <a:pt x="1081" y="658"/>
                    </a:lnTo>
                    <a:lnTo>
                      <a:pt x="1090" y="658"/>
                    </a:lnTo>
                    <a:lnTo>
                      <a:pt x="1100" y="653"/>
                    </a:lnTo>
                    <a:lnTo>
                      <a:pt x="1114" y="648"/>
                    </a:lnTo>
                    <a:lnTo>
                      <a:pt x="1124" y="648"/>
                    </a:lnTo>
                    <a:lnTo>
                      <a:pt x="1133" y="643"/>
                    </a:lnTo>
                    <a:lnTo>
                      <a:pt x="1143" y="638"/>
                    </a:lnTo>
                    <a:lnTo>
                      <a:pt x="1153" y="638"/>
                    </a:lnTo>
                    <a:lnTo>
                      <a:pt x="1167" y="634"/>
                    </a:lnTo>
                    <a:lnTo>
                      <a:pt x="1177" y="629"/>
                    </a:lnTo>
                    <a:lnTo>
                      <a:pt x="1186" y="624"/>
                    </a:lnTo>
                    <a:lnTo>
                      <a:pt x="1196" y="619"/>
                    </a:lnTo>
                    <a:lnTo>
                      <a:pt x="1205" y="614"/>
                    </a:lnTo>
                    <a:lnTo>
                      <a:pt x="1210" y="614"/>
                    </a:lnTo>
                    <a:lnTo>
                      <a:pt x="1220" y="610"/>
                    </a:lnTo>
                    <a:lnTo>
                      <a:pt x="1229" y="605"/>
                    </a:lnTo>
                    <a:lnTo>
                      <a:pt x="1239" y="600"/>
                    </a:lnTo>
                    <a:lnTo>
                      <a:pt x="1249" y="595"/>
                    </a:lnTo>
                    <a:lnTo>
                      <a:pt x="1258" y="590"/>
                    </a:lnTo>
                    <a:lnTo>
                      <a:pt x="1263" y="586"/>
                    </a:lnTo>
                    <a:lnTo>
                      <a:pt x="1273" y="581"/>
                    </a:lnTo>
                    <a:lnTo>
                      <a:pt x="1282" y="576"/>
                    </a:lnTo>
                    <a:lnTo>
                      <a:pt x="1292" y="571"/>
                    </a:lnTo>
                    <a:lnTo>
                      <a:pt x="1297" y="566"/>
                    </a:lnTo>
                    <a:lnTo>
                      <a:pt x="1306" y="562"/>
                    </a:lnTo>
                    <a:lnTo>
                      <a:pt x="1311" y="557"/>
                    </a:lnTo>
                    <a:lnTo>
                      <a:pt x="1321" y="552"/>
                    </a:lnTo>
                    <a:lnTo>
                      <a:pt x="1326" y="547"/>
                    </a:lnTo>
                    <a:lnTo>
                      <a:pt x="1335" y="542"/>
                    </a:lnTo>
                    <a:lnTo>
                      <a:pt x="1340" y="538"/>
                    </a:lnTo>
                    <a:lnTo>
                      <a:pt x="1345" y="533"/>
                    </a:lnTo>
                    <a:lnTo>
                      <a:pt x="1354" y="523"/>
                    </a:lnTo>
                    <a:lnTo>
                      <a:pt x="1359" y="518"/>
                    </a:lnTo>
                    <a:lnTo>
                      <a:pt x="1364" y="514"/>
                    </a:lnTo>
                    <a:lnTo>
                      <a:pt x="1369" y="509"/>
                    </a:lnTo>
                    <a:lnTo>
                      <a:pt x="1374" y="504"/>
                    </a:lnTo>
                    <a:lnTo>
                      <a:pt x="1378" y="499"/>
                    </a:lnTo>
                    <a:lnTo>
                      <a:pt x="1388" y="490"/>
                    </a:lnTo>
                    <a:lnTo>
                      <a:pt x="1393" y="485"/>
                    </a:lnTo>
                    <a:lnTo>
                      <a:pt x="1398" y="480"/>
                    </a:lnTo>
                    <a:lnTo>
                      <a:pt x="1402" y="475"/>
                    </a:lnTo>
                    <a:lnTo>
                      <a:pt x="1402" y="470"/>
                    </a:lnTo>
                    <a:lnTo>
                      <a:pt x="1407" y="466"/>
                    </a:lnTo>
                    <a:lnTo>
                      <a:pt x="1412" y="456"/>
                    </a:lnTo>
                    <a:lnTo>
                      <a:pt x="1417" y="451"/>
                    </a:lnTo>
                    <a:lnTo>
                      <a:pt x="1422" y="446"/>
                    </a:lnTo>
                    <a:lnTo>
                      <a:pt x="1422" y="442"/>
                    </a:lnTo>
                    <a:lnTo>
                      <a:pt x="1426" y="432"/>
                    </a:lnTo>
                    <a:lnTo>
                      <a:pt x="1426" y="427"/>
                    </a:lnTo>
                    <a:lnTo>
                      <a:pt x="1431" y="422"/>
                    </a:lnTo>
                    <a:lnTo>
                      <a:pt x="1431" y="418"/>
                    </a:lnTo>
                    <a:lnTo>
                      <a:pt x="1436" y="408"/>
                    </a:lnTo>
                    <a:lnTo>
                      <a:pt x="1436" y="403"/>
                    </a:lnTo>
                    <a:lnTo>
                      <a:pt x="1441" y="398"/>
                    </a:lnTo>
                    <a:lnTo>
                      <a:pt x="1441" y="394"/>
                    </a:lnTo>
                    <a:lnTo>
                      <a:pt x="1441" y="384"/>
                    </a:lnTo>
                    <a:lnTo>
                      <a:pt x="1441" y="379"/>
                    </a:lnTo>
                    <a:lnTo>
                      <a:pt x="1441" y="374"/>
                    </a:lnTo>
                    <a:lnTo>
                      <a:pt x="1446" y="365"/>
                    </a:lnTo>
                    <a:lnTo>
                      <a:pt x="1446" y="360"/>
                    </a:lnTo>
                    <a:lnTo>
                      <a:pt x="1446" y="355"/>
                    </a:lnTo>
                    <a:close/>
                  </a:path>
                </a:pathLst>
              </a:custGeom>
              <a:solidFill>
                <a:srgbClr val="033A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90518" name="Line 40"/>
              <p:cNvSpPr>
                <a:spLocks noChangeAspect="1" noChangeShapeType="1"/>
              </p:cNvSpPr>
              <p:nvPr/>
            </p:nvSpPr>
            <p:spPr bwMode="auto">
              <a:xfrm flipH="1">
                <a:off x="1272" y="1583"/>
                <a:ext cx="1056" cy="768"/>
              </a:xfrm>
              <a:prstGeom prst="line">
                <a:avLst/>
              </a:prstGeom>
              <a:noFill/>
              <a:ln w="12700">
                <a:solidFill>
                  <a:srgbClr val="033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90519" name="Freeform 41"/>
              <p:cNvSpPr>
                <a:spLocks noChangeAspect="1"/>
              </p:cNvSpPr>
              <p:nvPr/>
            </p:nvSpPr>
            <p:spPr bwMode="auto">
              <a:xfrm>
                <a:off x="571" y="2111"/>
                <a:ext cx="1315" cy="642"/>
              </a:xfrm>
              <a:custGeom>
                <a:avLst/>
                <a:gdLst>
                  <a:gd name="T0" fmla="*/ 902 w 1445"/>
                  <a:gd name="T1" fmla="*/ 201 h 705"/>
                  <a:gd name="T2" fmla="*/ 893 w 1445"/>
                  <a:gd name="T3" fmla="*/ 181 h 705"/>
                  <a:gd name="T4" fmla="*/ 885 w 1445"/>
                  <a:gd name="T5" fmla="*/ 157 h 705"/>
                  <a:gd name="T6" fmla="*/ 866 w 1445"/>
                  <a:gd name="T7" fmla="*/ 135 h 705"/>
                  <a:gd name="T8" fmla="*/ 845 w 1445"/>
                  <a:gd name="T9" fmla="*/ 115 h 705"/>
                  <a:gd name="T10" fmla="*/ 822 w 1445"/>
                  <a:gd name="T11" fmla="*/ 97 h 705"/>
                  <a:gd name="T12" fmla="*/ 792 w 1445"/>
                  <a:gd name="T13" fmla="*/ 79 h 705"/>
                  <a:gd name="T14" fmla="*/ 758 w 1445"/>
                  <a:gd name="T15" fmla="*/ 60 h 705"/>
                  <a:gd name="T16" fmla="*/ 723 w 1445"/>
                  <a:gd name="T17" fmla="*/ 46 h 705"/>
                  <a:gd name="T18" fmla="*/ 683 w 1445"/>
                  <a:gd name="T19" fmla="*/ 33 h 705"/>
                  <a:gd name="T20" fmla="*/ 642 w 1445"/>
                  <a:gd name="T21" fmla="*/ 21 h 705"/>
                  <a:gd name="T22" fmla="*/ 597 w 1445"/>
                  <a:gd name="T23" fmla="*/ 12 h 705"/>
                  <a:gd name="T24" fmla="*/ 551 w 1445"/>
                  <a:gd name="T25" fmla="*/ 5 h 705"/>
                  <a:gd name="T26" fmla="*/ 507 w 1445"/>
                  <a:gd name="T27" fmla="*/ 5 h 705"/>
                  <a:gd name="T28" fmla="*/ 459 w 1445"/>
                  <a:gd name="T29" fmla="*/ 0 h 705"/>
                  <a:gd name="T30" fmla="*/ 410 w 1445"/>
                  <a:gd name="T31" fmla="*/ 5 h 705"/>
                  <a:gd name="T32" fmla="*/ 363 w 1445"/>
                  <a:gd name="T33" fmla="*/ 5 h 705"/>
                  <a:gd name="T34" fmla="*/ 318 w 1445"/>
                  <a:gd name="T35" fmla="*/ 12 h 705"/>
                  <a:gd name="T36" fmla="*/ 272 w 1445"/>
                  <a:gd name="T37" fmla="*/ 18 h 705"/>
                  <a:gd name="T38" fmla="*/ 231 w 1445"/>
                  <a:gd name="T39" fmla="*/ 30 h 705"/>
                  <a:gd name="T40" fmla="*/ 191 w 1445"/>
                  <a:gd name="T41" fmla="*/ 42 h 705"/>
                  <a:gd name="T42" fmla="*/ 153 w 1445"/>
                  <a:gd name="T43" fmla="*/ 57 h 705"/>
                  <a:gd name="T44" fmla="*/ 120 w 1445"/>
                  <a:gd name="T45" fmla="*/ 72 h 705"/>
                  <a:gd name="T46" fmla="*/ 89 w 1445"/>
                  <a:gd name="T47" fmla="*/ 89 h 705"/>
                  <a:gd name="T48" fmla="*/ 63 w 1445"/>
                  <a:gd name="T49" fmla="*/ 108 h 705"/>
                  <a:gd name="T50" fmla="*/ 42 w 1445"/>
                  <a:gd name="T51" fmla="*/ 130 h 705"/>
                  <a:gd name="T52" fmla="*/ 24 w 1445"/>
                  <a:gd name="T53" fmla="*/ 153 h 705"/>
                  <a:gd name="T54" fmla="*/ 12 w 1445"/>
                  <a:gd name="T55" fmla="*/ 174 h 705"/>
                  <a:gd name="T56" fmla="*/ 5 w 1445"/>
                  <a:gd name="T57" fmla="*/ 196 h 705"/>
                  <a:gd name="T58" fmla="*/ 0 w 1445"/>
                  <a:gd name="T59" fmla="*/ 219 h 705"/>
                  <a:gd name="T60" fmla="*/ 5 w 1445"/>
                  <a:gd name="T61" fmla="*/ 243 h 705"/>
                  <a:gd name="T62" fmla="*/ 9 w 1445"/>
                  <a:gd name="T63" fmla="*/ 264 h 705"/>
                  <a:gd name="T64" fmla="*/ 21 w 1445"/>
                  <a:gd name="T65" fmla="*/ 289 h 705"/>
                  <a:gd name="T66" fmla="*/ 38 w 1445"/>
                  <a:gd name="T67" fmla="*/ 310 h 705"/>
                  <a:gd name="T68" fmla="*/ 60 w 1445"/>
                  <a:gd name="T69" fmla="*/ 331 h 705"/>
                  <a:gd name="T70" fmla="*/ 84 w 1445"/>
                  <a:gd name="T71" fmla="*/ 349 h 705"/>
                  <a:gd name="T72" fmla="*/ 114 w 1445"/>
                  <a:gd name="T73" fmla="*/ 367 h 705"/>
                  <a:gd name="T74" fmla="*/ 147 w 1445"/>
                  <a:gd name="T75" fmla="*/ 385 h 705"/>
                  <a:gd name="T76" fmla="*/ 187 w 1445"/>
                  <a:gd name="T77" fmla="*/ 400 h 705"/>
                  <a:gd name="T78" fmla="*/ 225 w 1445"/>
                  <a:gd name="T79" fmla="*/ 412 h 705"/>
                  <a:gd name="T80" fmla="*/ 267 w 1445"/>
                  <a:gd name="T81" fmla="*/ 424 h 705"/>
                  <a:gd name="T82" fmla="*/ 309 w 1445"/>
                  <a:gd name="T83" fmla="*/ 430 h 705"/>
                  <a:gd name="T84" fmla="*/ 356 w 1445"/>
                  <a:gd name="T85" fmla="*/ 435 h 705"/>
                  <a:gd name="T86" fmla="*/ 400 w 1445"/>
                  <a:gd name="T87" fmla="*/ 442 h 705"/>
                  <a:gd name="T88" fmla="*/ 449 w 1445"/>
                  <a:gd name="T89" fmla="*/ 442 h 705"/>
                  <a:gd name="T90" fmla="*/ 498 w 1445"/>
                  <a:gd name="T91" fmla="*/ 442 h 705"/>
                  <a:gd name="T92" fmla="*/ 542 w 1445"/>
                  <a:gd name="T93" fmla="*/ 439 h 705"/>
                  <a:gd name="T94" fmla="*/ 591 w 1445"/>
                  <a:gd name="T95" fmla="*/ 433 h 705"/>
                  <a:gd name="T96" fmla="*/ 632 w 1445"/>
                  <a:gd name="T97" fmla="*/ 424 h 705"/>
                  <a:gd name="T98" fmla="*/ 676 w 1445"/>
                  <a:gd name="T99" fmla="*/ 412 h 705"/>
                  <a:gd name="T100" fmla="*/ 716 w 1445"/>
                  <a:gd name="T101" fmla="*/ 400 h 705"/>
                  <a:gd name="T102" fmla="*/ 752 w 1445"/>
                  <a:gd name="T103" fmla="*/ 385 h 705"/>
                  <a:gd name="T104" fmla="*/ 785 w 1445"/>
                  <a:gd name="T105" fmla="*/ 369 h 705"/>
                  <a:gd name="T106" fmla="*/ 815 w 1445"/>
                  <a:gd name="T107" fmla="*/ 352 h 705"/>
                  <a:gd name="T108" fmla="*/ 843 w 1445"/>
                  <a:gd name="T109" fmla="*/ 334 h 705"/>
                  <a:gd name="T110" fmla="*/ 864 w 1445"/>
                  <a:gd name="T111" fmla="*/ 311 h 705"/>
                  <a:gd name="T112" fmla="*/ 881 w 1445"/>
                  <a:gd name="T113" fmla="*/ 292 h 705"/>
                  <a:gd name="T114" fmla="*/ 893 w 1445"/>
                  <a:gd name="T115" fmla="*/ 267 h 705"/>
                  <a:gd name="T116" fmla="*/ 899 w 1445"/>
                  <a:gd name="T117" fmla="*/ 247 h 705"/>
                  <a:gd name="T118" fmla="*/ 902 w 1445"/>
                  <a:gd name="T119" fmla="*/ 222 h 70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445"/>
                  <a:gd name="T181" fmla="*/ 0 h 705"/>
                  <a:gd name="T182" fmla="*/ 1445 w 1445"/>
                  <a:gd name="T183" fmla="*/ 705 h 70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445" h="705">
                    <a:moveTo>
                      <a:pt x="1445" y="355"/>
                    </a:moveTo>
                    <a:lnTo>
                      <a:pt x="1445" y="350"/>
                    </a:lnTo>
                    <a:lnTo>
                      <a:pt x="1445" y="341"/>
                    </a:lnTo>
                    <a:lnTo>
                      <a:pt x="1445" y="336"/>
                    </a:lnTo>
                    <a:lnTo>
                      <a:pt x="1445" y="331"/>
                    </a:lnTo>
                    <a:lnTo>
                      <a:pt x="1445" y="322"/>
                    </a:lnTo>
                    <a:lnTo>
                      <a:pt x="1441" y="317"/>
                    </a:lnTo>
                    <a:lnTo>
                      <a:pt x="1441" y="312"/>
                    </a:lnTo>
                    <a:lnTo>
                      <a:pt x="1441" y="307"/>
                    </a:lnTo>
                    <a:lnTo>
                      <a:pt x="1436" y="298"/>
                    </a:lnTo>
                    <a:lnTo>
                      <a:pt x="1436" y="293"/>
                    </a:lnTo>
                    <a:lnTo>
                      <a:pt x="1431" y="288"/>
                    </a:lnTo>
                    <a:lnTo>
                      <a:pt x="1431" y="279"/>
                    </a:lnTo>
                    <a:lnTo>
                      <a:pt x="1426" y="274"/>
                    </a:lnTo>
                    <a:lnTo>
                      <a:pt x="1426" y="269"/>
                    </a:lnTo>
                    <a:lnTo>
                      <a:pt x="1421" y="264"/>
                    </a:lnTo>
                    <a:lnTo>
                      <a:pt x="1417" y="259"/>
                    </a:lnTo>
                    <a:lnTo>
                      <a:pt x="1417" y="250"/>
                    </a:lnTo>
                    <a:lnTo>
                      <a:pt x="1412" y="245"/>
                    </a:lnTo>
                    <a:lnTo>
                      <a:pt x="1407" y="240"/>
                    </a:lnTo>
                    <a:lnTo>
                      <a:pt x="1402" y="235"/>
                    </a:lnTo>
                    <a:lnTo>
                      <a:pt x="1397" y="226"/>
                    </a:lnTo>
                    <a:lnTo>
                      <a:pt x="1393" y="221"/>
                    </a:lnTo>
                    <a:lnTo>
                      <a:pt x="1388" y="216"/>
                    </a:lnTo>
                    <a:lnTo>
                      <a:pt x="1383" y="211"/>
                    </a:lnTo>
                    <a:lnTo>
                      <a:pt x="1378" y="207"/>
                    </a:lnTo>
                    <a:lnTo>
                      <a:pt x="1373" y="202"/>
                    </a:lnTo>
                    <a:lnTo>
                      <a:pt x="1369" y="192"/>
                    </a:lnTo>
                    <a:lnTo>
                      <a:pt x="1364" y="187"/>
                    </a:lnTo>
                    <a:lnTo>
                      <a:pt x="1354" y="183"/>
                    </a:lnTo>
                    <a:lnTo>
                      <a:pt x="1349" y="178"/>
                    </a:lnTo>
                    <a:lnTo>
                      <a:pt x="1345" y="173"/>
                    </a:lnTo>
                    <a:lnTo>
                      <a:pt x="1335" y="168"/>
                    </a:lnTo>
                    <a:lnTo>
                      <a:pt x="1330" y="163"/>
                    </a:lnTo>
                    <a:lnTo>
                      <a:pt x="1321" y="159"/>
                    </a:lnTo>
                    <a:lnTo>
                      <a:pt x="1316" y="154"/>
                    </a:lnTo>
                    <a:lnTo>
                      <a:pt x="1306" y="149"/>
                    </a:lnTo>
                    <a:lnTo>
                      <a:pt x="1301" y="144"/>
                    </a:lnTo>
                    <a:lnTo>
                      <a:pt x="1292" y="139"/>
                    </a:lnTo>
                    <a:lnTo>
                      <a:pt x="1287" y="135"/>
                    </a:lnTo>
                    <a:lnTo>
                      <a:pt x="1277" y="130"/>
                    </a:lnTo>
                    <a:lnTo>
                      <a:pt x="1268" y="125"/>
                    </a:lnTo>
                    <a:lnTo>
                      <a:pt x="1258" y="120"/>
                    </a:lnTo>
                    <a:lnTo>
                      <a:pt x="1253" y="115"/>
                    </a:lnTo>
                    <a:lnTo>
                      <a:pt x="1244" y="111"/>
                    </a:lnTo>
                    <a:lnTo>
                      <a:pt x="1234" y="106"/>
                    </a:lnTo>
                    <a:lnTo>
                      <a:pt x="1225" y="101"/>
                    </a:lnTo>
                    <a:lnTo>
                      <a:pt x="1215" y="96"/>
                    </a:lnTo>
                    <a:lnTo>
                      <a:pt x="1205" y="91"/>
                    </a:lnTo>
                    <a:lnTo>
                      <a:pt x="1196" y="87"/>
                    </a:lnTo>
                    <a:lnTo>
                      <a:pt x="1186" y="87"/>
                    </a:lnTo>
                    <a:lnTo>
                      <a:pt x="1176" y="82"/>
                    </a:lnTo>
                    <a:lnTo>
                      <a:pt x="1167" y="77"/>
                    </a:lnTo>
                    <a:lnTo>
                      <a:pt x="1157" y="72"/>
                    </a:lnTo>
                    <a:lnTo>
                      <a:pt x="1148" y="67"/>
                    </a:lnTo>
                    <a:lnTo>
                      <a:pt x="1138" y="67"/>
                    </a:lnTo>
                    <a:lnTo>
                      <a:pt x="1128" y="63"/>
                    </a:lnTo>
                    <a:lnTo>
                      <a:pt x="1114" y="58"/>
                    </a:lnTo>
                    <a:lnTo>
                      <a:pt x="1104" y="58"/>
                    </a:lnTo>
                    <a:lnTo>
                      <a:pt x="1095" y="53"/>
                    </a:lnTo>
                    <a:lnTo>
                      <a:pt x="1085" y="48"/>
                    </a:lnTo>
                    <a:lnTo>
                      <a:pt x="1071" y="48"/>
                    </a:lnTo>
                    <a:lnTo>
                      <a:pt x="1061" y="43"/>
                    </a:lnTo>
                    <a:lnTo>
                      <a:pt x="1052" y="39"/>
                    </a:lnTo>
                    <a:lnTo>
                      <a:pt x="1037" y="39"/>
                    </a:lnTo>
                    <a:lnTo>
                      <a:pt x="1028" y="34"/>
                    </a:lnTo>
                    <a:lnTo>
                      <a:pt x="1013" y="34"/>
                    </a:lnTo>
                    <a:lnTo>
                      <a:pt x="1004" y="29"/>
                    </a:lnTo>
                    <a:lnTo>
                      <a:pt x="994" y="29"/>
                    </a:lnTo>
                    <a:lnTo>
                      <a:pt x="980" y="24"/>
                    </a:lnTo>
                    <a:lnTo>
                      <a:pt x="970" y="24"/>
                    </a:lnTo>
                    <a:lnTo>
                      <a:pt x="956" y="19"/>
                    </a:lnTo>
                    <a:lnTo>
                      <a:pt x="946" y="19"/>
                    </a:lnTo>
                    <a:lnTo>
                      <a:pt x="932" y="19"/>
                    </a:lnTo>
                    <a:lnTo>
                      <a:pt x="922" y="15"/>
                    </a:lnTo>
                    <a:lnTo>
                      <a:pt x="908" y="15"/>
                    </a:lnTo>
                    <a:lnTo>
                      <a:pt x="898" y="15"/>
                    </a:lnTo>
                    <a:lnTo>
                      <a:pt x="884" y="10"/>
                    </a:lnTo>
                    <a:lnTo>
                      <a:pt x="869" y="10"/>
                    </a:lnTo>
                    <a:lnTo>
                      <a:pt x="860" y="10"/>
                    </a:lnTo>
                    <a:lnTo>
                      <a:pt x="845" y="10"/>
                    </a:lnTo>
                    <a:lnTo>
                      <a:pt x="836" y="5"/>
                    </a:lnTo>
                    <a:lnTo>
                      <a:pt x="821" y="5"/>
                    </a:lnTo>
                    <a:lnTo>
                      <a:pt x="812" y="5"/>
                    </a:lnTo>
                    <a:lnTo>
                      <a:pt x="797" y="5"/>
                    </a:lnTo>
                    <a:lnTo>
                      <a:pt x="783" y="5"/>
                    </a:lnTo>
                    <a:lnTo>
                      <a:pt x="773" y="5"/>
                    </a:lnTo>
                    <a:lnTo>
                      <a:pt x="759" y="5"/>
                    </a:lnTo>
                    <a:lnTo>
                      <a:pt x="744" y="0"/>
                    </a:lnTo>
                    <a:lnTo>
                      <a:pt x="735" y="0"/>
                    </a:lnTo>
                    <a:lnTo>
                      <a:pt x="720" y="0"/>
                    </a:lnTo>
                    <a:lnTo>
                      <a:pt x="706" y="0"/>
                    </a:lnTo>
                    <a:lnTo>
                      <a:pt x="696" y="5"/>
                    </a:lnTo>
                    <a:lnTo>
                      <a:pt x="682" y="5"/>
                    </a:lnTo>
                    <a:lnTo>
                      <a:pt x="672" y="5"/>
                    </a:lnTo>
                    <a:lnTo>
                      <a:pt x="658" y="5"/>
                    </a:lnTo>
                    <a:lnTo>
                      <a:pt x="643" y="5"/>
                    </a:lnTo>
                    <a:lnTo>
                      <a:pt x="634" y="5"/>
                    </a:lnTo>
                    <a:lnTo>
                      <a:pt x="619" y="5"/>
                    </a:lnTo>
                    <a:lnTo>
                      <a:pt x="605" y="5"/>
                    </a:lnTo>
                    <a:lnTo>
                      <a:pt x="595" y="10"/>
                    </a:lnTo>
                    <a:lnTo>
                      <a:pt x="581" y="10"/>
                    </a:lnTo>
                    <a:lnTo>
                      <a:pt x="571" y="10"/>
                    </a:lnTo>
                    <a:lnTo>
                      <a:pt x="557" y="15"/>
                    </a:lnTo>
                    <a:lnTo>
                      <a:pt x="547" y="15"/>
                    </a:lnTo>
                    <a:lnTo>
                      <a:pt x="533" y="15"/>
                    </a:lnTo>
                    <a:lnTo>
                      <a:pt x="523" y="15"/>
                    </a:lnTo>
                    <a:lnTo>
                      <a:pt x="509" y="19"/>
                    </a:lnTo>
                    <a:lnTo>
                      <a:pt x="495" y="19"/>
                    </a:lnTo>
                    <a:lnTo>
                      <a:pt x="485" y="24"/>
                    </a:lnTo>
                    <a:lnTo>
                      <a:pt x="475" y="24"/>
                    </a:lnTo>
                    <a:lnTo>
                      <a:pt x="461" y="24"/>
                    </a:lnTo>
                    <a:lnTo>
                      <a:pt x="451" y="29"/>
                    </a:lnTo>
                    <a:lnTo>
                      <a:pt x="437" y="29"/>
                    </a:lnTo>
                    <a:lnTo>
                      <a:pt x="427" y="34"/>
                    </a:lnTo>
                    <a:lnTo>
                      <a:pt x="413" y="34"/>
                    </a:lnTo>
                    <a:lnTo>
                      <a:pt x="403" y="39"/>
                    </a:lnTo>
                    <a:lnTo>
                      <a:pt x="394" y="43"/>
                    </a:lnTo>
                    <a:lnTo>
                      <a:pt x="379" y="43"/>
                    </a:lnTo>
                    <a:lnTo>
                      <a:pt x="370" y="48"/>
                    </a:lnTo>
                    <a:lnTo>
                      <a:pt x="360" y="48"/>
                    </a:lnTo>
                    <a:lnTo>
                      <a:pt x="346" y="53"/>
                    </a:lnTo>
                    <a:lnTo>
                      <a:pt x="336" y="58"/>
                    </a:lnTo>
                    <a:lnTo>
                      <a:pt x="327" y="63"/>
                    </a:lnTo>
                    <a:lnTo>
                      <a:pt x="317" y="63"/>
                    </a:lnTo>
                    <a:lnTo>
                      <a:pt x="307" y="67"/>
                    </a:lnTo>
                    <a:lnTo>
                      <a:pt x="298" y="72"/>
                    </a:lnTo>
                    <a:lnTo>
                      <a:pt x="283" y="77"/>
                    </a:lnTo>
                    <a:lnTo>
                      <a:pt x="274" y="77"/>
                    </a:lnTo>
                    <a:lnTo>
                      <a:pt x="264" y="82"/>
                    </a:lnTo>
                    <a:lnTo>
                      <a:pt x="255" y="87"/>
                    </a:lnTo>
                    <a:lnTo>
                      <a:pt x="245" y="91"/>
                    </a:lnTo>
                    <a:lnTo>
                      <a:pt x="235" y="96"/>
                    </a:lnTo>
                    <a:lnTo>
                      <a:pt x="226" y="101"/>
                    </a:lnTo>
                    <a:lnTo>
                      <a:pt x="216" y="101"/>
                    </a:lnTo>
                    <a:lnTo>
                      <a:pt x="211" y="106"/>
                    </a:lnTo>
                    <a:lnTo>
                      <a:pt x="202" y="111"/>
                    </a:lnTo>
                    <a:lnTo>
                      <a:pt x="192" y="115"/>
                    </a:lnTo>
                    <a:lnTo>
                      <a:pt x="182" y="120"/>
                    </a:lnTo>
                    <a:lnTo>
                      <a:pt x="178" y="125"/>
                    </a:lnTo>
                    <a:lnTo>
                      <a:pt x="168" y="130"/>
                    </a:lnTo>
                    <a:lnTo>
                      <a:pt x="158" y="135"/>
                    </a:lnTo>
                    <a:lnTo>
                      <a:pt x="149" y="139"/>
                    </a:lnTo>
                    <a:lnTo>
                      <a:pt x="144" y="144"/>
                    </a:lnTo>
                    <a:lnTo>
                      <a:pt x="134" y="149"/>
                    </a:lnTo>
                    <a:lnTo>
                      <a:pt x="130" y="154"/>
                    </a:lnTo>
                    <a:lnTo>
                      <a:pt x="120" y="159"/>
                    </a:lnTo>
                    <a:lnTo>
                      <a:pt x="115" y="163"/>
                    </a:lnTo>
                    <a:lnTo>
                      <a:pt x="110" y="168"/>
                    </a:lnTo>
                    <a:lnTo>
                      <a:pt x="101" y="173"/>
                    </a:lnTo>
                    <a:lnTo>
                      <a:pt x="96" y="183"/>
                    </a:lnTo>
                    <a:lnTo>
                      <a:pt x="91" y="187"/>
                    </a:lnTo>
                    <a:lnTo>
                      <a:pt x="82" y="192"/>
                    </a:lnTo>
                    <a:lnTo>
                      <a:pt x="77" y="197"/>
                    </a:lnTo>
                    <a:lnTo>
                      <a:pt x="72" y="202"/>
                    </a:lnTo>
                    <a:lnTo>
                      <a:pt x="67" y="207"/>
                    </a:lnTo>
                    <a:lnTo>
                      <a:pt x="62" y="211"/>
                    </a:lnTo>
                    <a:lnTo>
                      <a:pt x="58" y="221"/>
                    </a:lnTo>
                    <a:lnTo>
                      <a:pt x="53" y="226"/>
                    </a:lnTo>
                    <a:lnTo>
                      <a:pt x="48" y="231"/>
                    </a:lnTo>
                    <a:lnTo>
                      <a:pt x="43" y="235"/>
                    </a:lnTo>
                    <a:lnTo>
                      <a:pt x="38" y="245"/>
                    </a:lnTo>
                    <a:lnTo>
                      <a:pt x="34" y="250"/>
                    </a:lnTo>
                    <a:lnTo>
                      <a:pt x="34" y="255"/>
                    </a:lnTo>
                    <a:lnTo>
                      <a:pt x="29" y="259"/>
                    </a:lnTo>
                    <a:lnTo>
                      <a:pt x="24" y="264"/>
                    </a:lnTo>
                    <a:lnTo>
                      <a:pt x="19" y="274"/>
                    </a:lnTo>
                    <a:lnTo>
                      <a:pt x="19" y="279"/>
                    </a:lnTo>
                    <a:lnTo>
                      <a:pt x="14" y="283"/>
                    </a:lnTo>
                    <a:lnTo>
                      <a:pt x="14" y="288"/>
                    </a:lnTo>
                    <a:lnTo>
                      <a:pt x="10" y="298"/>
                    </a:lnTo>
                    <a:lnTo>
                      <a:pt x="10" y="302"/>
                    </a:lnTo>
                    <a:lnTo>
                      <a:pt x="5" y="307"/>
                    </a:lnTo>
                    <a:lnTo>
                      <a:pt x="5" y="312"/>
                    </a:lnTo>
                    <a:lnTo>
                      <a:pt x="5" y="322"/>
                    </a:lnTo>
                    <a:lnTo>
                      <a:pt x="5" y="326"/>
                    </a:lnTo>
                    <a:lnTo>
                      <a:pt x="0" y="331"/>
                    </a:lnTo>
                    <a:lnTo>
                      <a:pt x="0" y="341"/>
                    </a:lnTo>
                    <a:lnTo>
                      <a:pt x="0" y="346"/>
                    </a:lnTo>
                    <a:lnTo>
                      <a:pt x="0" y="350"/>
                    </a:lnTo>
                    <a:lnTo>
                      <a:pt x="0" y="360"/>
                    </a:lnTo>
                    <a:lnTo>
                      <a:pt x="0" y="365"/>
                    </a:lnTo>
                    <a:lnTo>
                      <a:pt x="0" y="370"/>
                    </a:lnTo>
                    <a:lnTo>
                      <a:pt x="0" y="374"/>
                    </a:lnTo>
                    <a:lnTo>
                      <a:pt x="5" y="384"/>
                    </a:lnTo>
                    <a:lnTo>
                      <a:pt x="5" y="389"/>
                    </a:lnTo>
                    <a:lnTo>
                      <a:pt x="5" y="394"/>
                    </a:lnTo>
                    <a:lnTo>
                      <a:pt x="5" y="398"/>
                    </a:lnTo>
                    <a:lnTo>
                      <a:pt x="10" y="408"/>
                    </a:lnTo>
                    <a:lnTo>
                      <a:pt x="10" y="413"/>
                    </a:lnTo>
                    <a:lnTo>
                      <a:pt x="14" y="418"/>
                    </a:lnTo>
                    <a:lnTo>
                      <a:pt x="14" y="422"/>
                    </a:lnTo>
                    <a:lnTo>
                      <a:pt x="19" y="432"/>
                    </a:lnTo>
                    <a:lnTo>
                      <a:pt x="19" y="437"/>
                    </a:lnTo>
                    <a:lnTo>
                      <a:pt x="24" y="442"/>
                    </a:lnTo>
                    <a:lnTo>
                      <a:pt x="29" y="446"/>
                    </a:lnTo>
                    <a:lnTo>
                      <a:pt x="34" y="456"/>
                    </a:lnTo>
                    <a:lnTo>
                      <a:pt x="34" y="461"/>
                    </a:lnTo>
                    <a:lnTo>
                      <a:pt x="38" y="466"/>
                    </a:lnTo>
                    <a:lnTo>
                      <a:pt x="43" y="470"/>
                    </a:lnTo>
                    <a:lnTo>
                      <a:pt x="48" y="480"/>
                    </a:lnTo>
                    <a:lnTo>
                      <a:pt x="53" y="485"/>
                    </a:lnTo>
                    <a:lnTo>
                      <a:pt x="58" y="490"/>
                    </a:lnTo>
                    <a:lnTo>
                      <a:pt x="62" y="494"/>
                    </a:lnTo>
                    <a:lnTo>
                      <a:pt x="67" y="499"/>
                    </a:lnTo>
                    <a:lnTo>
                      <a:pt x="72" y="504"/>
                    </a:lnTo>
                    <a:lnTo>
                      <a:pt x="77" y="514"/>
                    </a:lnTo>
                    <a:lnTo>
                      <a:pt x="82" y="518"/>
                    </a:lnTo>
                    <a:lnTo>
                      <a:pt x="91" y="523"/>
                    </a:lnTo>
                    <a:lnTo>
                      <a:pt x="96" y="528"/>
                    </a:lnTo>
                    <a:lnTo>
                      <a:pt x="101" y="533"/>
                    </a:lnTo>
                    <a:lnTo>
                      <a:pt x="110" y="538"/>
                    </a:lnTo>
                    <a:lnTo>
                      <a:pt x="115" y="542"/>
                    </a:lnTo>
                    <a:lnTo>
                      <a:pt x="120" y="547"/>
                    </a:lnTo>
                    <a:lnTo>
                      <a:pt x="130" y="552"/>
                    </a:lnTo>
                    <a:lnTo>
                      <a:pt x="134" y="557"/>
                    </a:lnTo>
                    <a:lnTo>
                      <a:pt x="144" y="562"/>
                    </a:lnTo>
                    <a:lnTo>
                      <a:pt x="149" y="571"/>
                    </a:lnTo>
                    <a:lnTo>
                      <a:pt x="158" y="571"/>
                    </a:lnTo>
                    <a:lnTo>
                      <a:pt x="168" y="581"/>
                    </a:lnTo>
                    <a:lnTo>
                      <a:pt x="178" y="581"/>
                    </a:lnTo>
                    <a:lnTo>
                      <a:pt x="182" y="586"/>
                    </a:lnTo>
                    <a:lnTo>
                      <a:pt x="192" y="590"/>
                    </a:lnTo>
                    <a:lnTo>
                      <a:pt x="202" y="595"/>
                    </a:lnTo>
                    <a:lnTo>
                      <a:pt x="211" y="600"/>
                    </a:lnTo>
                    <a:lnTo>
                      <a:pt x="216" y="605"/>
                    </a:lnTo>
                    <a:lnTo>
                      <a:pt x="226" y="610"/>
                    </a:lnTo>
                    <a:lnTo>
                      <a:pt x="235" y="614"/>
                    </a:lnTo>
                    <a:lnTo>
                      <a:pt x="245" y="619"/>
                    </a:lnTo>
                    <a:lnTo>
                      <a:pt x="255" y="624"/>
                    </a:lnTo>
                    <a:lnTo>
                      <a:pt x="264" y="624"/>
                    </a:lnTo>
                    <a:lnTo>
                      <a:pt x="274" y="629"/>
                    </a:lnTo>
                    <a:lnTo>
                      <a:pt x="283" y="634"/>
                    </a:lnTo>
                    <a:lnTo>
                      <a:pt x="298" y="638"/>
                    </a:lnTo>
                    <a:lnTo>
                      <a:pt x="307" y="643"/>
                    </a:lnTo>
                    <a:lnTo>
                      <a:pt x="317" y="643"/>
                    </a:lnTo>
                    <a:lnTo>
                      <a:pt x="327" y="648"/>
                    </a:lnTo>
                    <a:lnTo>
                      <a:pt x="336" y="653"/>
                    </a:lnTo>
                    <a:lnTo>
                      <a:pt x="346" y="653"/>
                    </a:lnTo>
                    <a:lnTo>
                      <a:pt x="360" y="658"/>
                    </a:lnTo>
                    <a:lnTo>
                      <a:pt x="370" y="662"/>
                    </a:lnTo>
                    <a:lnTo>
                      <a:pt x="379" y="662"/>
                    </a:lnTo>
                    <a:lnTo>
                      <a:pt x="394" y="667"/>
                    </a:lnTo>
                    <a:lnTo>
                      <a:pt x="403" y="672"/>
                    </a:lnTo>
                    <a:lnTo>
                      <a:pt x="413" y="672"/>
                    </a:lnTo>
                    <a:lnTo>
                      <a:pt x="427" y="677"/>
                    </a:lnTo>
                    <a:lnTo>
                      <a:pt x="437" y="677"/>
                    </a:lnTo>
                    <a:lnTo>
                      <a:pt x="451" y="682"/>
                    </a:lnTo>
                    <a:lnTo>
                      <a:pt x="461" y="682"/>
                    </a:lnTo>
                    <a:lnTo>
                      <a:pt x="475" y="682"/>
                    </a:lnTo>
                    <a:lnTo>
                      <a:pt x="485" y="686"/>
                    </a:lnTo>
                    <a:lnTo>
                      <a:pt x="495" y="686"/>
                    </a:lnTo>
                    <a:lnTo>
                      <a:pt x="509" y="691"/>
                    </a:lnTo>
                    <a:lnTo>
                      <a:pt x="523" y="691"/>
                    </a:lnTo>
                    <a:lnTo>
                      <a:pt x="533" y="691"/>
                    </a:lnTo>
                    <a:lnTo>
                      <a:pt x="547" y="696"/>
                    </a:lnTo>
                    <a:lnTo>
                      <a:pt x="557" y="696"/>
                    </a:lnTo>
                    <a:lnTo>
                      <a:pt x="571" y="696"/>
                    </a:lnTo>
                    <a:lnTo>
                      <a:pt x="581" y="701"/>
                    </a:lnTo>
                    <a:lnTo>
                      <a:pt x="595" y="701"/>
                    </a:lnTo>
                    <a:lnTo>
                      <a:pt x="605" y="701"/>
                    </a:lnTo>
                    <a:lnTo>
                      <a:pt x="619" y="701"/>
                    </a:lnTo>
                    <a:lnTo>
                      <a:pt x="634" y="705"/>
                    </a:lnTo>
                    <a:lnTo>
                      <a:pt x="643" y="705"/>
                    </a:lnTo>
                    <a:lnTo>
                      <a:pt x="658" y="705"/>
                    </a:lnTo>
                    <a:lnTo>
                      <a:pt x="672" y="705"/>
                    </a:lnTo>
                    <a:lnTo>
                      <a:pt x="682" y="705"/>
                    </a:lnTo>
                    <a:lnTo>
                      <a:pt x="696" y="705"/>
                    </a:lnTo>
                    <a:lnTo>
                      <a:pt x="706" y="705"/>
                    </a:lnTo>
                    <a:lnTo>
                      <a:pt x="720" y="705"/>
                    </a:lnTo>
                    <a:lnTo>
                      <a:pt x="735" y="705"/>
                    </a:lnTo>
                    <a:lnTo>
                      <a:pt x="744" y="705"/>
                    </a:lnTo>
                    <a:lnTo>
                      <a:pt x="759" y="705"/>
                    </a:lnTo>
                    <a:lnTo>
                      <a:pt x="773" y="705"/>
                    </a:lnTo>
                    <a:lnTo>
                      <a:pt x="783" y="705"/>
                    </a:lnTo>
                    <a:lnTo>
                      <a:pt x="797" y="705"/>
                    </a:lnTo>
                    <a:lnTo>
                      <a:pt x="812" y="705"/>
                    </a:lnTo>
                    <a:lnTo>
                      <a:pt x="821" y="701"/>
                    </a:lnTo>
                    <a:lnTo>
                      <a:pt x="836" y="701"/>
                    </a:lnTo>
                    <a:lnTo>
                      <a:pt x="845" y="701"/>
                    </a:lnTo>
                    <a:lnTo>
                      <a:pt x="860" y="701"/>
                    </a:lnTo>
                    <a:lnTo>
                      <a:pt x="869" y="701"/>
                    </a:lnTo>
                    <a:lnTo>
                      <a:pt x="884" y="696"/>
                    </a:lnTo>
                    <a:lnTo>
                      <a:pt x="898" y="696"/>
                    </a:lnTo>
                    <a:lnTo>
                      <a:pt x="908" y="696"/>
                    </a:lnTo>
                    <a:lnTo>
                      <a:pt x="922" y="691"/>
                    </a:lnTo>
                    <a:lnTo>
                      <a:pt x="932" y="691"/>
                    </a:lnTo>
                    <a:lnTo>
                      <a:pt x="946" y="691"/>
                    </a:lnTo>
                    <a:lnTo>
                      <a:pt x="956" y="686"/>
                    </a:lnTo>
                    <a:lnTo>
                      <a:pt x="970" y="686"/>
                    </a:lnTo>
                    <a:lnTo>
                      <a:pt x="980" y="682"/>
                    </a:lnTo>
                    <a:lnTo>
                      <a:pt x="994" y="682"/>
                    </a:lnTo>
                    <a:lnTo>
                      <a:pt x="1004" y="677"/>
                    </a:lnTo>
                    <a:lnTo>
                      <a:pt x="1013" y="677"/>
                    </a:lnTo>
                    <a:lnTo>
                      <a:pt x="1028" y="672"/>
                    </a:lnTo>
                    <a:lnTo>
                      <a:pt x="1037" y="672"/>
                    </a:lnTo>
                    <a:lnTo>
                      <a:pt x="1052" y="667"/>
                    </a:lnTo>
                    <a:lnTo>
                      <a:pt x="1061" y="667"/>
                    </a:lnTo>
                    <a:lnTo>
                      <a:pt x="1071" y="662"/>
                    </a:lnTo>
                    <a:lnTo>
                      <a:pt x="1085" y="658"/>
                    </a:lnTo>
                    <a:lnTo>
                      <a:pt x="1095" y="658"/>
                    </a:lnTo>
                    <a:lnTo>
                      <a:pt x="1104" y="653"/>
                    </a:lnTo>
                    <a:lnTo>
                      <a:pt x="1114" y="648"/>
                    </a:lnTo>
                    <a:lnTo>
                      <a:pt x="1128" y="648"/>
                    </a:lnTo>
                    <a:lnTo>
                      <a:pt x="1138" y="643"/>
                    </a:lnTo>
                    <a:lnTo>
                      <a:pt x="1148" y="638"/>
                    </a:lnTo>
                    <a:lnTo>
                      <a:pt x="1157" y="638"/>
                    </a:lnTo>
                    <a:lnTo>
                      <a:pt x="1167" y="634"/>
                    </a:lnTo>
                    <a:lnTo>
                      <a:pt x="1176" y="629"/>
                    </a:lnTo>
                    <a:lnTo>
                      <a:pt x="1186" y="624"/>
                    </a:lnTo>
                    <a:lnTo>
                      <a:pt x="1196" y="619"/>
                    </a:lnTo>
                    <a:lnTo>
                      <a:pt x="1205" y="614"/>
                    </a:lnTo>
                    <a:lnTo>
                      <a:pt x="1215" y="614"/>
                    </a:lnTo>
                    <a:lnTo>
                      <a:pt x="1225" y="610"/>
                    </a:lnTo>
                    <a:lnTo>
                      <a:pt x="1234" y="605"/>
                    </a:lnTo>
                    <a:lnTo>
                      <a:pt x="1244" y="600"/>
                    </a:lnTo>
                    <a:lnTo>
                      <a:pt x="1253" y="595"/>
                    </a:lnTo>
                    <a:lnTo>
                      <a:pt x="1258" y="590"/>
                    </a:lnTo>
                    <a:lnTo>
                      <a:pt x="1268" y="586"/>
                    </a:lnTo>
                    <a:lnTo>
                      <a:pt x="1277" y="581"/>
                    </a:lnTo>
                    <a:lnTo>
                      <a:pt x="1287" y="576"/>
                    </a:lnTo>
                    <a:lnTo>
                      <a:pt x="1292" y="571"/>
                    </a:lnTo>
                    <a:lnTo>
                      <a:pt x="1301" y="566"/>
                    </a:lnTo>
                    <a:lnTo>
                      <a:pt x="1306" y="562"/>
                    </a:lnTo>
                    <a:lnTo>
                      <a:pt x="1316" y="557"/>
                    </a:lnTo>
                    <a:lnTo>
                      <a:pt x="1321" y="552"/>
                    </a:lnTo>
                    <a:lnTo>
                      <a:pt x="1330" y="547"/>
                    </a:lnTo>
                    <a:lnTo>
                      <a:pt x="1335" y="542"/>
                    </a:lnTo>
                    <a:lnTo>
                      <a:pt x="1345" y="538"/>
                    </a:lnTo>
                    <a:lnTo>
                      <a:pt x="1349" y="533"/>
                    </a:lnTo>
                    <a:lnTo>
                      <a:pt x="1354" y="523"/>
                    </a:lnTo>
                    <a:lnTo>
                      <a:pt x="1364" y="518"/>
                    </a:lnTo>
                    <a:lnTo>
                      <a:pt x="1369" y="514"/>
                    </a:lnTo>
                    <a:lnTo>
                      <a:pt x="1373" y="509"/>
                    </a:lnTo>
                    <a:lnTo>
                      <a:pt x="1378" y="504"/>
                    </a:lnTo>
                    <a:lnTo>
                      <a:pt x="1383" y="499"/>
                    </a:lnTo>
                    <a:lnTo>
                      <a:pt x="1388" y="490"/>
                    </a:lnTo>
                    <a:lnTo>
                      <a:pt x="1393" y="485"/>
                    </a:lnTo>
                    <a:lnTo>
                      <a:pt x="1397" y="480"/>
                    </a:lnTo>
                    <a:lnTo>
                      <a:pt x="1402" y="475"/>
                    </a:lnTo>
                    <a:lnTo>
                      <a:pt x="1407" y="470"/>
                    </a:lnTo>
                    <a:lnTo>
                      <a:pt x="1412" y="466"/>
                    </a:lnTo>
                    <a:lnTo>
                      <a:pt x="1417" y="456"/>
                    </a:lnTo>
                    <a:lnTo>
                      <a:pt x="1417" y="451"/>
                    </a:lnTo>
                    <a:lnTo>
                      <a:pt x="1421" y="446"/>
                    </a:lnTo>
                    <a:lnTo>
                      <a:pt x="1426" y="442"/>
                    </a:lnTo>
                    <a:lnTo>
                      <a:pt x="1426" y="432"/>
                    </a:lnTo>
                    <a:lnTo>
                      <a:pt x="1431" y="427"/>
                    </a:lnTo>
                    <a:lnTo>
                      <a:pt x="1431" y="422"/>
                    </a:lnTo>
                    <a:lnTo>
                      <a:pt x="1436" y="418"/>
                    </a:lnTo>
                    <a:lnTo>
                      <a:pt x="1436" y="408"/>
                    </a:lnTo>
                    <a:lnTo>
                      <a:pt x="1441" y="403"/>
                    </a:lnTo>
                    <a:lnTo>
                      <a:pt x="1441" y="398"/>
                    </a:lnTo>
                    <a:lnTo>
                      <a:pt x="1441" y="394"/>
                    </a:lnTo>
                    <a:lnTo>
                      <a:pt x="1445" y="384"/>
                    </a:lnTo>
                    <a:lnTo>
                      <a:pt x="1445" y="379"/>
                    </a:lnTo>
                    <a:lnTo>
                      <a:pt x="1445" y="374"/>
                    </a:lnTo>
                    <a:lnTo>
                      <a:pt x="1445" y="365"/>
                    </a:lnTo>
                    <a:lnTo>
                      <a:pt x="1445" y="360"/>
                    </a:lnTo>
                    <a:lnTo>
                      <a:pt x="1445" y="355"/>
                    </a:lnTo>
                    <a:close/>
                  </a:path>
                </a:pathLst>
              </a:custGeom>
              <a:solidFill>
                <a:srgbClr val="033A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90520" name="Freeform 42"/>
              <p:cNvSpPr>
                <a:spLocks noChangeAspect="1"/>
              </p:cNvSpPr>
              <p:nvPr/>
            </p:nvSpPr>
            <p:spPr bwMode="auto">
              <a:xfrm>
                <a:off x="1865" y="1151"/>
                <a:ext cx="1316" cy="642"/>
              </a:xfrm>
              <a:custGeom>
                <a:avLst/>
                <a:gdLst>
                  <a:gd name="T0" fmla="*/ 903 w 1446"/>
                  <a:gd name="T1" fmla="*/ 200 h 705"/>
                  <a:gd name="T2" fmla="*/ 896 w 1446"/>
                  <a:gd name="T3" fmla="*/ 181 h 705"/>
                  <a:gd name="T4" fmla="*/ 885 w 1446"/>
                  <a:gd name="T5" fmla="*/ 157 h 705"/>
                  <a:gd name="T6" fmla="*/ 866 w 1446"/>
                  <a:gd name="T7" fmla="*/ 135 h 705"/>
                  <a:gd name="T8" fmla="*/ 849 w 1446"/>
                  <a:gd name="T9" fmla="*/ 115 h 705"/>
                  <a:gd name="T10" fmla="*/ 822 w 1446"/>
                  <a:gd name="T11" fmla="*/ 97 h 705"/>
                  <a:gd name="T12" fmla="*/ 792 w 1446"/>
                  <a:gd name="T13" fmla="*/ 79 h 705"/>
                  <a:gd name="T14" fmla="*/ 759 w 1446"/>
                  <a:gd name="T15" fmla="*/ 60 h 705"/>
                  <a:gd name="T16" fmla="*/ 724 w 1446"/>
                  <a:gd name="T17" fmla="*/ 46 h 705"/>
                  <a:gd name="T18" fmla="*/ 683 w 1446"/>
                  <a:gd name="T19" fmla="*/ 33 h 705"/>
                  <a:gd name="T20" fmla="*/ 642 w 1446"/>
                  <a:gd name="T21" fmla="*/ 21 h 705"/>
                  <a:gd name="T22" fmla="*/ 600 w 1446"/>
                  <a:gd name="T23" fmla="*/ 12 h 705"/>
                  <a:gd name="T24" fmla="*/ 552 w 1446"/>
                  <a:gd name="T25" fmla="*/ 5 h 705"/>
                  <a:gd name="T26" fmla="*/ 507 w 1446"/>
                  <a:gd name="T27" fmla="*/ 5 h 705"/>
                  <a:gd name="T28" fmla="*/ 459 w 1446"/>
                  <a:gd name="T29" fmla="*/ 0 h 705"/>
                  <a:gd name="T30" fmla="*/ 410 w 1446"/>
                  <a:gd name="T31" fmla="*/ 5 h 705"/>
                  <a:gd name="T32" fmla="*/ 365 w 1446"/>
                  <a:gd name="T33" fmla="*/ 5 h 705"/>
                  <a:gd name="T34" fmla="*/ 318 w 1446"/>
                  <a:gd name="T35" fmla="*/ 12 h 705"/>
                  <a:gd name="T36" fmla="*/ 276 w 1446"/>
                  <a:gd name="T37" fmla="*/ 18 h 705"/>
                  <a:gd name="T38" fmla="*/ 231 w 1446"/>
                  <a:gd name="T39" fmla="*/ 30 h 705"/>
                  <a:gd name="T40" fmla="*/ 192 w 1446"/>
                  <a:gd name="T41" fmla="*/ 42 h 705"/>
                  <a:gd name="T42" fmla="*/ 157 w 1446"/>
                  <a:gd name="T43" fmla="*/ 57 h 705"/>
                  <a:gd name="T44" fmla="*/ 120 w 1446"/>
                  <a:gd name="T45" fmla="*/ 72 h 705"/>
                  <a:gd name="T46" fmla="*/ 89 w 1446"/>
                  <a:gd name="T47" fmla="*/ 89 h 705"/>
                  <a:gd name="T48" fmla="*/ 63 w 1446"/>
                  <a:gd name="T49" fmla="*/ 107 h 705"/>
                  <a:gd name="T50" fmla="*/ 42 w 1446"/>
                  <a:gd name="T51" fmla="*/ 129 h 705"/>
                  <a:gd name="T52" fmla="*/ 24 w 1446"/>
                  <a:gd name="T53" fmla="*/ 150 h 705"/>
                  <a:gd name="T54" fmla="*/ 13 w 1446"/>
                  <a:gd name="T55" fmla="*/ 173 h 705"/>
                  <a:gd name="T56" fmla="*/ 5 w 1446"/>
                  <a:gd name="T57" fmla="*/ 199 h 705"/>
                  <a:gd name="T58" fmla="*/ 0 w 1446"/>
                  <a:gd name="T59" fmla="*/ 219 h 705"/>
                  <a:gd name="T60" fmla="*/ 5 w 1446"/>
                  <a:gd name="T61" fmla="*/ 242 h 705"/>
                  <a:gd name="T62" fmla="*/ 13 w 1446"/>
                  <a:gd name="T63" fmla="*/ 264 h 705"/>
                  <a:gd name="T64" fmla="*/ 21 w 1446"/>
                  <a:gd name="T65" fmla="*/ 289 h 705"/>
                  <a:gd name="T66" fmla="*/ 39 w 1446"/>
                  <a:gd name="T67" fmla="*/ 310 h 705"/>
                  <a:gd name="T68" fmla="*/ 60 w 1446"/>
                  <a:gd name="T69" fmla="*/ 331 h 705"/>
                  <a:gd name="T70" fmla="*/ 87 w 1446"/>
                  <a:gd name="T71" fmla="*/ 351 h 705"/>
                  <a:gd name="T72" fmla="*/ 115 w 1446"/>
                  <a:gd name="T73" fmla="*/ 367 h 705"/>
                  <a:gd name="T74" fmla="*/ 149 w 1446"/>
                  <a:gd name="T75" fmla="*/ 385 h 705"/>
                  <a:gd name="T76" fmla="*/ 187 w 1446"/>
                  <a:gd name="T77" fmla="*/ 400 h 705"/>
                  <a:gd name="T78" fmla="*/ 226 w 1446"/>
                  <a:gd name="T79" fmla="*/ 412 h 705"/>
                  <a:gd name="T80" fmla="*/ 268 w 1446"/>
                  <a:gd name="T81" fmla="*/ 423 h 705"/>
                  <a:gd name="T82" fmla="*/ 312 w 1446"/>
                  <a:gd name="T83" fmla="*/ 430 h 705"/>
                  <a:gd name="T84" fmla="*/ 357 w 1446"/>
                  <a:gd name="T85" fmla="*/ 435 h 705"/>
                  <a:gd name="T86" fmla="*/ 406 w 1446"/>
                  <a:gd name="T87" fmla="*/ 442 h 705"/>
                  <a:gd name="T88" fmla="*/ 450 w 1446"/>
                  <a:gd name="T89" fmla="*/ 442 h 705"/>
                  <a:gd name="T90" fmla="*/ 499 w 1446"/>
                  <a:gd name="T91" fmla="*/ 442 h 705"/>
                  <a:gd name="T92" fmla="*/ 546 w 1446"/>
                  <a:gd name="T93" fmla="*/ 438 h 705"/>
                  <a:gd name="T94" fmla="*/ 592 w 1446"/>
                  <a:gd name="T95" fmla="*/ 433 h 705"/>
                  <a:gd name="T96" fmla="*/ 635 w 1446"/>
                  <a:gd name="T97" fmla="*/ 423 h 705"/>
                  <a:gd name="T98" fmla="*/ 677 w 1446"/>
                  <a:gd name="T99" fmla="*/ 412 h 705"/>
                  <a:gd name="T100" fmla="*/ 717 w 1446"/>
                  <a:gd name="T101" fmla="*/ 400 h 705"/>
                  <a:gd name="T102" fmla="*/ 753 w 1446"/>
                  <a:gd name="T103" fmla="*/ 385 h 705"/>
                  <a:gd name="T104" fmla="*/ 788 w 1446"/>
                  <a:gd name="T105" fmla="*/ 369 h 705"/>
                  <a:gd name="T106" fmla="*/ 818 w 1446"/>
                  <a:gd name="T107" fmla="*/ 351 h 705"/>
                  <a:gd name="T108" fmla="*/ 843 w 1446"/>
                  <a:gd name="T109" fmla="*/ 333 h 705"/>
                  <a:gd name="T110" fmla="*/ 864 w 1446"/>
                  <a:gd name="T111" fmla="*/ 311 h 705"/>
                  <a:gd name="T112" fmla="*/ 881 w 1446"/>
                  <a:gd name="T113" fmla="*/ 291 h 705"/>
                  <a:gd name="T114" fmla="*/ 893 w 1446"/>
                  <a:gd name="T115" fmla="*/ 267 h 705"/>
                  <a:gd name="T116" fmla="*/ 903 w 1446"/>
                  <a:gd name="T117" fmla="*/ 246 h 705"/>
                  <a:gd name="T118" fmla="*/ 903 w 1446"/>
                  <a:gd name="T119" fmla="*/ 222 h 70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446"/>
                  <a:gd name="T181" fmla="*/ 0 h 705"/>
                  <a:gd name="T182" fmla="*/ 1446 w 1446"/>
                  <a:gd name="T183" fmla="*/ 705 h 70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446" h="705">
                    <a:moveTo>
                      <a:pt x="1446" y="355"/>
                    </a:moveTo>
                    <a:lnTo>
                      <a:pt x="1446" y="350"/>
                    </a:lnTo>
                    <a:lnTo>
                      <a:pt x="1446" y="340"/>
                    </a:lnTo>
                    <a:lnTo>
                      <a:pt x="1446" y="336"/>
                    </a:lnTo>
                    <a:lnTo>
                      <a:pt x="1446" y="331"/>
                    </a:lnTo>
                    <a:lnTo>
                      <a:pt x="1446" y="321"/>
                    </a:lnTo>
                    <a:lnTo>
                      <a:pt x="1446" y="316"/>
                    </a:lnTo>
                    <a:lnTo>
                      <a:pt x="1441" y="312"/>
                    </a:lnTo>
                    <a:lnTo>
                      <a:pt x="1441" y="307"/>
                    </a:lnTo>
                    <a:lnTo>
                      <a:pt x="1441" y="297"/>
                    </a:lnTo>
                    <a:lnTo>
                      <a:pt x="1436" y="292"/>
                    </a:lnTo>
                    <a:lnTo>
                      <a:pt x="1436" y="288"/>
                    </a:lnTo>
                    <a:lnTo>
                      <a:pt x="1431" y="283"/>
                    </a:lnTo>
                    <a:lnTo>
                      <a:pt x="1431" y="273"/>
                    </a:lnTo>
                    <a:lnTo>
                      <a:pt x="1427" y="268"/>
                    </a:lnTo>
                    <a:lnTo>
                      <a:pt x="1422" y="264"/>
                    </a:lnTo>
                    <a:lnTo>
                      <a:pt x="1422" y="259"/>
                    </a:lnTo>
                    <a:lnTo>
                      <a:pt x="1417" y="249"/>
                    </a:lnTo>
                    <a:lnTo>
                      <a:pt x="1412" y="244"/>
                    </a:lnTo>
                    <a:lnTo>
                      <a:pt x="1407" y="240"/>
                    </a:lnTo>
                    <a:lnTo>
                      <a:pt x="1403" y="235"/>
                    </a:lnTo>
                    <a:lnTo>
                      <a:pt x="1398" y="225"/>
                    </a:lnTo>
                    <a:lnTo>
                      <a:pt x="1393" y="220"/>
                    </a:lnTo>
                    <a:lnTo>
                      <a:pt x="1388" y="216"/>
                    </a:lnTo>
                    <a:lnTo>
                      <a:pt x="1383" y="211"/>
                    </a:lnTo>
                    <a:lnTo>
                      <a:pt x="1379" y="206"/>
                    </a:lnTo>
                    <a:lnTo>
                      <a:pt x="1374" y="201"/>
                    </a:lnTo>
                    <a:lnTo>
                      <a:pt x="1369" y="192"/>
                    </a:lnTo>
                    <a:lnTo>
                      <a:pt x="1364" y="187"/>
                    </a:lnTo>
                    <a:lnTo>
                      <a:pt x="1359" y="182"/>
                    </a:lnTo>
                    <a:lnTo>
                      <a:pt x="1350" y="177"/>
                    </a:lnTo>
                    <a:lnTo>
                      <a:pt x="1345" y="172"/>
                    </a:lnTo>
                    <a:lnTo>
                      <a:pt x="1340" y="168"/>
                    </a:lnTo>
                    <a:lnTo>
                      <a:pt x="1331" y="163"/>
                    </a:lnTo>
                    <a:lnTo>
                      <a:pt x="1326" y="158"/>
                    </a:lnTo>
                    <a:lnTo>
                      <a:pt x="1316" y="153"/>
                    </a:lnTo>
                    <a:lnTo>
                      <a:pt x="1311" y="149"/>
                    </a:lnTo>
                    <a:lnTo>
                      <a:pt x="1302" y="144"/>
                    </a:lnTo>
                    <a:lnTo>
                      <a:pt x="1292" y="139"/>
                    </a:lnTo>
                    <a:lnTo>
                      <a:pt x="1287" y="134"/>
                    </a:lnTo>
                    <a:lnTo>
                      <a:pt x="1278" y="129"/>
                    </a:lnTo>
                    <a:lnTo>
                      <a:pt x="1268" y="125"/>
                    </a:lnTo>
                    <a:lnTo>
                      <a:pt x="1263" y="120"/>
                    </a:lnTo>
                    <a:lnTo>
                      <a:pt x="1254" y="115"/>
                    </a:lnTo>
                    <a:lnTo>
                      <a:pt x="1244" y="110"/>
                    </a:lnTo>
                    <a:lnTo>
                      <a:pt x="1235" y="105"/>
                    </a:lnTo>
                    <a:lnTo>
                      <a:pt x="1225" y="101"/>
                    </a:lnTo>
                    <a:lnTo>
                      <a:pt x="1215" y="96"/>
                    </a:lnTo>
                    <a:lnTo>
                      <a:pt x="1206" y="91"/>
                    </a:lnTo>
                    <a:lnTo>
                      <a:pt x="1201" y="86"/>
                    </a:lnTo>
                    <a:lnTo>
                      <a:pt x="1186" y="86"/>
                    </a:lnTo>
                    <a:lnTo>
                      <a:pt x="1177" y="81"/>
                    </a:lnTo>
                    <a:lnTo>
                      <a:pt x="1167" y="77"/>
                    </a:lnTo>
                    <a:lnTo>
                      <a:pt x="1158" y="72"/>
                    </a:lnTo>
                    <a:lnTo>
                      <a:pt x="1148" y="67"/>
                    </a:lnTo>
                    <a:lnTo>
                      <a:pt x="1138" y="67"/>
                    </a:lnTo>
                    <a:lnTo>
                      <a:pt x="1129" y="62"/>
                    </a:lnTo>
                    <a:lnTo>
                      <a:pt x="1119" y="57"/>
                    </a:lnTo>
                    <a:lnTo>
                      <a:pt x="1105" y="57"/>
                    </a:lnTo>
                    <a:lnTo>
                      <a:pt x="1095" y="53"/>
                    </a:lnTo>
                    <a:lnTo>
                      <a:pt x="1086" y="48"/>
                    </a:lnTo>
                    <a:lnTo>
                      <a:pt x="1076" y="48"/>
                    </a:lnTo>
                    <a:lnTo>
                      <a:pt x="1062" y="43"/>
                    </a:lnTo>
                    <a:lnTo>
                      <a:pt x="1052" y="38"/>
                    </a:lnTo>
                    <a:lnTo>
                      <a:pt x="1038" y="38"/>
                    </a:lnTo>
                    <a:lnTo>
                      <a:pt x="1028" y="33"/>
                    </a:lnTo>
                    <a:lnTo>
                      <a:pt x="1018" y="33"/>
                    </a:lnTo>
                    <a:lnTo>
                      <a:pt x="1004" y="29"/>
                    </a:lnTo>
                    <a:lnTo>
                      <a:pt x="994" y="29"/>
                    </a:lnTo>
                    <a:lnTo>
                      <a:pt x="985" y="24"/>
                    </a:lnTo>
                    <a:lnTo>
                      <a:pt x="970" y="24"/>
                    </a:lnTo>
                    <a:lnTo>
                      <a:pt x="961" y="19"/>
                    </a:lnTo>
                    <a:lnTo>
                      <a:pt x="946" y="19"/>
                    </a:lnTo>
                    <a:lnTo>
                      <a:pt x="932" y="19"/>
                    </a:lnTo>
                    <a:lnTo>
                      <a:pt x="922" y="14"/>
                    </a:lnTo>
                    <a:lnTo>
                      <a:pt x="908" y="14"/>
                    </a:lnTo>
                    <a:lnTo>
                      <a:pt x="898" y="14"/>
                    </a:lnTo>
                    <a:lnTo>
                      <a:pt x="884" y="9"/>
                    </a:lnTo>
                    <a:lnTo>
                      <a:pt x="874" y="9"/>
                    </a:lnTo>
                    <a:lnTo>
                      <a:pt x="860" y="9"/>
                    </a:lnTo>
                    <a:lnTo>
                      <a:pt x="850" y="5"/>
                    </a:lnTo>
                    <a:lnTo>
                      <a:pt x="836" y="5"/>
                    </a:lnTo>
                    <a:lnTo>
                      <a:pt x="822" y="5"/>
                    </a:lnTo>
                    <a:lnTo>
                      <a:pt x="812" y="5"/>
                    </a:lnTo>
                    <a:lnTo>
                      <a:pt x="798" y="5"/>
                    </a:lnTo>
                    <a:lnTo>
                      <a:pt x="783" y="5"/>
                    </a:lnTo>
                    <a:lnTo>
                      <a:pt x="774" y="5"/>
                    </a:lnTo>
                    <a:lnTo>
                      <a:pt x="759" y="5"/>
                    </a:lnTo>
                    <a:lnTo>
                      <a:pt x="750" y="5"/>
                    </a:lnTo>
                    <a:lnTo>
                      <a:pt x="735" y="0"/>
                    </a:lnTo>
                    <a:lnTo>
                      <a:pt x="721" y="0"/>
                    </a:lnTo>
                    <a:lnTo>
                      <a:pt x="711" y="0"/>
                    </a:lnTo>
                    <a:lnTo>
                      <a:pt x="697" y="5"/>
                    </a:lnTo>
                    <a:lnTo>
                      <a:pt x="682" y="5"/>
                    </a:lnTo>
                    <a:lnTo>
                      <a:pt x="673" y="5"/>
                    </a:lnTo>
                    <a:lnTo>
                      <a:pt x="658" y="5"/>
                    </a:lnTo>
                    <a:lnTo>
                      <a:pt x="649" y="5"/>
                    </a:lnTo>
                    <a:lnTo>
                      <a:pt x="634" y="5"/>
                    </a:lnTo>
                    <a:lnTo>
                      <a:pt x="620" y="5"/>
                    </a:lnTo>
                    <a:lnTo>
                      <a:pt x="610" y="5"/>
                    </a:lnTo>
                    <a:lnTo>
                      <a:pt x="596" y="9"/>
                    </a:lnTo>
                    <a:lnTo>
                      <a:pt x="586" y="9"/>
                    </a:lnTo>
                    <a:lnTo>
                      <a:pt x="572" y="9"/>
                    </a:lnTo>
                    <a:lnTo>
                      <a:pt x="557" y="9"/>
                    </a:lnTo>
                    <a:lnTo>
                      <a:pt x="548" y="14"/>
                    </a:lnTo>
                    <a:lnTo>
                      <a:pt x="533" y="14"/>
                    </a:lnTo>
                    <a:lnTo>
                      <a:pt x="524" y="14"/>
                    </a:lnTo>
                    <a:lnTo>
                      <a:pt x="509" y="19"/>
                    </a:lnTo>
                    <a:lnTo>
                      <a:pt x="500" y="19"/>
                    </a:lnTo>
                    <a:lnTo>
                      <a:pt x="485" y="24"/>
                    </a:lnTo>
                    <a:lnTo>
                      <a:pt x="476" y="24"/>
                    </a:lnTo>
                    <a:lnTo>
                      <a:pt x="461" y="24"/>
                    </a:lnTo>
                    <a:lnTo>
                      <a:pt x="452" y="29"/>
                    </a:lnTo>
                    <a:lnTo>
                      <a:pt x="442" y="29"/>
                    </a:lnTo>
                    <a:lnTo>
                      <a:pt x="428" y="33"/>
                    </a:lnTo>
                    <a:lnTo>
                      <a:pt x="418" y="33"/>
                    </a:lnTo>
                    <a:lnTo>
                      <a:pt x="404" y="38"/>
                    </a:lnTo>
                    <a:lnTo>
                      <a:pt x="394" y="43"/>
                    </a:lnTo>
                    <a:lnTo>
                      <a:pt x="385" y="43"/>
                    </a:lnTo>
                    <a:lnTo>
                      <a:pt x="370" y="48"/>
                    </a:lnTo>
                    <a:lnTo>
                      <a:pt x="361" y="53"/>
                    </a:lnTo>
                    <a:lnTo>
                      <a:pt x="351" y="53"/>
                    </a:lnTo>
                    <a:lnTo>
                      <a:pt x="341" y="57"/>
                    </a:lnTo>
                    <a:lnTo>
                      <a:pt x="327" y="62"/>
                    </a:lnTo>
                    <a:lnTo>
                      <a:pt x="317" y="62"/>
                    </a:lnTo>
                    <a:lnTo>
                      <a:pt x="308" y="67"/>
                    </a:lnTo>
                    <a:lnTo>
                      <a:pt x="298" y="72"/>
                    </a:lnTo>
                    <a:lnTo>
                      <a:pt x="289" y="77"/>
                    </a:lnTo>
                    <a:lnTo>
                      <a:pt x="279" y="77"/>
                    </a:lnTo>
                    <a:lnTo>
                      <a:pt x="269" y="81"/>
                    </a:lnTo>
                    <a:lnTo>
                      <a:pt x="260" y="86"/>
                    </a:lnTo>
                    <a:lnTo>
                      <a:pt x="250" y="91"/>
                    </a:lnTo>
                    <a:lnTo>
                      <a:pt x="240" y="96"/>
                    </a:lnTo>
                    <a:lnTo>
                      <a:pt x="231" y="96"/>
                    </a:lnTo>
                    <a:lnTo>
                      <a:pt x="221" y="101"/>
                    </a:lnTo>
                    <a:lnTo>
                      <a:pt x="212" y="105"/>
                    </a:lnTo>
                    <a:lnTo>
                      <a:pt x="202" y="110"/>
                    </a:lnTo>
                    <a:lnTo>
                      <a:pt x="192" y="115"/>
                    </a:lnTo>
                    <a:lnTo>
                      <a:pt x="183" y="120"/>
                    </a:lnTo>
                    <a:lnTo>
                      <a:pt x="178" y="125"/>
                    </a:lnTo>
                    <a:lnTo>
                      <a:pt x="168" y="129"/>
                    </a:lnTo>
                    <a:lnTo>
                      <a:pt x="159" y="134"/>
                    </a:lnTo>
                    <a:lnTo>
                      <a:pt x="154" y="139"/>
                    </a:lnTo>
                    <a:lnTo>
                      <a:pt x="144" y="144"/>
                    </a:lnTo>
                    <a:lnTo>
                      <a:pt x="140" y="149"/>
                    </a:lnTo>
                    <a:lnTo>
                      <a:pt x="130" y="153"/>
                    </a:lnTo>
                    <a:lnTo>
                      <a:pt x="125" y="158"/>
                    </a:lnTo>
                    <a:lnTo>
                      <a:pt x="116" y="163"/>
                    </a:lnTo>
                    <a:lnTo>
                      <a:pt x="111" y="168"/>
                    </a:lnTo>
                    <a:lnTo>
                      <a:pt x="101" y="172"/>
                    </a:lnTo>
                    <a:lnTo>
                      <a:pt x="96" y="182"/>
                    </a:lnTo>
                    <a:lnTo>
                      <a:pt x="92" y="187"/>
                    </a:lnTo>
                    <a:lnTo>
                      <a:pt x="87" y="192"/>
                    </a:lnTo>
                    <a:lnTo>
                      <a:pt x="77" y="196"/>
                    </a:lnTo>
                    <a:lnTo>
                      <a:pt x="72" y="201"/>
                    </a:lnTo>
                    <a:lnTo>
                      <a:pt x="68" y="206"/>
                    </a:lnTo>
                    <a:lnTo>
                      <a:pt x="63" y="216"/>
                    </a:lnTo>
                    <a:lnTo>
                      <a:pt x="58" y="220"/>
                    </a:lnTo>
                    <a:lnTo>
                      <a:pt x="53" y="225"/>
                    </a:lnTo>
                    <a:lnTo>
                      <a:pt x="48" y="230"/>
                    </a:lnTo>
                    <a:lnTo>
                      <a:pt x="44" y="235"/>
                    </a:lnTo>
                    <a:lnTo>
                      <a:pt x="39" y="240"/>
                    </a:lnTo>
                    <a:lnTo>
                      <a:pt x="34" y="249"/>
                    </a:lnTo>
                    <a:lnTo>
                      <a:pt x="34" y="254"/>
                    </a:lnTo>
                    <a:lnTo>
                      <a:pt x="29" y="259"/>
                    </a:lnTo>
                    <a:lnTo>
                      <a:pt x="24" y="264"/>
                    </a:lnTo>
                    <a:lnTo>
                      <a:pt x="24" y="273"/>
                    </a:lnTo>
                    <a:lnTo>
                      <a:pt x="20" y="278"/>
                    </a:lnTo>
                    <a:lnTo>
                      <a:pt x="20" y="283"/>
                    </a:lnTo>
                    <a:lnTo>
                      <a:pt x="15" y="288"/>
                    </a:lnTo>
                    <a:lnTo>
                      <a:pt x="15" y="297"/>
                    </a:lnTo>
                    <a:lnTo>
                      <a:pt x="10" y="302"/>
                    </a:lnTo>
                    <a:lnTo>
                      <a:pt x="10" y="307"/>
                    </a:lnTo>
                    <a:lnTo>
                      <a:pt x="5" y="316"/>
                    </a:lnTo>
                    <a:lnTo>
                      <a:pt x="5" y="321"/>
                    </a:lnTo>
                    <a:lnTo>
                      <a:pt x="5" y="326"/>
                    </a:lnTo>
                    <a:lnTo>
                      <a:pt x="5" y="331"/>
                    </a:lnTo>
                    <a:lnTo>
                      <a:pt x="5" y="340"/>
                    </a:lnTo>
                    <a:lnTo>
                      <a:pt x="5" y="345"/>
                    </a:lnTo>
                    <a:lnTo>
                      <a:pt x="0" y="350"/>
                    </a:lnTo>
                    <a:lnTo>
                      <a:pt x="0" y="355"/>
                    </a:lnTo>
                    <a:lnTo>
                      <a:pt x="5" y="364"/>
                    </a:lnTo>
                    <a:lnTo>
                      <a:pt x="5" y="369"/>
                    </a:lnTo>
                    <a:lnTo>
                      <a:pt x="5" y="374"/>
                    </a:lnTo>
                    <a:lnTo>
                      <a:pt x="5" y="384"/>
                    </a:lnTo>
                    <a:lnTo>
                      <a:pt x="5" y="388"/>
                    </a:lnTo>
                    <a:lnTo>
                      <a:pt x="5" y="393"/>
                    </a:lnTo>
                    <a:lnTo>
                      <a:pt x="10" y="398"/>
                    </a:lnTo>
                    <a:lnTo>
                      <a:pt x="10" y="408"/>
                    </a:lnTo>
                    <a:lnTo>
                      <a:pt x="15" y="412"/>
                    </a:lnTo>
                    <a:lnTo>
                      <a:pt x="15" y="417"/>
                    </a:lnTo>
                    <a:lnTo>
                      <a:pt x="20" y="422"/>
                    </a:lnTo>
                    <a:lnTo>
                      <a:pt x="20" y="432"/>
                    </a:lnTo>
                    <a:lnTo>
                      <a:pt x="24" y="436"/>
                    </a:lnTo>
                    <a:lnTo>
                      <a:pt x="24" y="441"/>
                    </a:lnTo>
                    <a:lnTo>
                      <a:pt x="29" y="446"/>
                    </a:lnTo>
                    <a:lnTo>
                      <a:pt x="34" y="456"/>
                    </a:lnTo>
                    <a:lnTo>
                      <a:pt x="34" y="460"/>
                    </a:lnTo>
                    <a:lnTo>
                      <a:pt x="39" y="465"/>
                    </a:lnTo>
                    <a:lnTo>
                      <a:pt x="44" y="470"/>
                    </a:lnTo>
                    <a:lnTo>
                      <a:pt x="48" y="480"/>
                    </a:lnTo>
                    <a:lnTo>
                      <a:pt x="53" y="484"/>
                    </a:lnTo>
                    <a:lnTo>
                      <a:pt x="58" y="489"/>
                    </a:lnTo>
                    <a:lnTo>
                      <a:pt x="63" y="494"/>
                    </a:lnTo>
                    <a:lnTo>
                      <a:pt x="68" y="499"/>
                    </a:lnTo>
                    <a:lnTo>
                      <a:pt x="72" y="508"/>
                    </a:lnTo>
                    <a:lnTo>
                      <a:pt x="77" y="513"/>
                    </a:lnTo>
                    <a:lnTo>
                      <a:pt x="87" y="518"/>
                    </a:lnTo>
                    <a:lnTo>
                      <a:pt x="92" y="523"/>
                    </a:lnTo>
                    <a:lnTo>
                      <a:pt x="96" y="528"/>
                    </a:lnTo>
                    <a:lnTo>
                      <a:pt x="101" y="532"/>
                    </a:lnTo>
                    <a:lnTo>
                      <a:pt x="111" y="537"/>
                    </a:lnTo>
                    <a:lnTo>
                      <a:pt x="116" y="542"/>
                    </a:lnTo>
                    <a:lnTo>
                      <a:pt x="125" y="547"/>
                    </a:lnTo>
                    <a:lnTo>
                      <a:pt x="130" y="552"/>
                    </a:lnTo>
                    <a:lnTo>
                      <a:pt x="140" y="561"/>
                    </a:lnTo>
                    <a:lnTo>
                      <a:pt x="144" y="561"/>
                    </a:lnTo>
                    <a:lnTo>
                      <a:pt x="154" y="571"/>
                    </a:lnTo>
                    <a:lnTo>
                      <a:pt x="159" y="575"/>
                    </a:lnTo>
                    <a:lnTo>
                      <a:pt x="168" y="580"/>
                    </a:lnTo>
                    <a:lnTo>
                      <a:pt x="178" y="585"/>
                    </a:lnTo>
                    <a:lnTo>
                      <a:pt x="183" y="585"/>
                    </a:lnTo>
                    <a:lnTo>
                      <a:pt x="192" y="590"/>
                    </a:lnTo>
                    <a:lnTo>
                      <a:pt x="202" y="595"/>
                    </a:lnTo>
                    <a:lnTo>
                      <a:pt x="212" y="599"/>
                    </a:lnTo>
                    <a:lnTo>
                      <a:pt x="221" y="604"/>
                    </a:lnTo>
                    <a:lnTo>
                      <a:pt x="231" y="609"/>
                    </a:lnTo>
                    <a:lnTo>
                      <a:pt x="240" y="614"/>
                    </a:lnTo>
                    <a:lnTo>
                      <a:pt x="250" y="619"/>
                    </a:lnTo>
                    <a:lnTo>
                      <a:pt x="260" y="623"/>
                    </a:lnTo>
                    <a:lnTo>
                      <a:pt x="269" y="628"/>
                    </a:lnTo>
                    <a:lnTo>
                      <a:pt x="279" y="628"/>
                    </a:lnTo>
                    <a:lnTo>
                      <a:pt x="289" y="633"/>
                    </a:lnTo>
                    <a:lnTo>
                      <a:pt x="298" y="638"/>
                    </a:lnTo>
                    <a:lnTo>
                      <a:pt x="308" y="643"/>
                    </a:lnTo>
                    <a:lnTo>
                      <a:pt x="317" y="643"/>
                    </a:lnTo>
                    <a:lnTo>
                      <a:pt x="327" y="647"/>
                    </a:lnTo>
                    <a:lnTo>
                      <a:pt x="341" y="652"/>
                    </a:lnTo>
                    <a:lnTo>
                      <a:pt x="351" y="652"/>
                    </a:lnTo>
                    <a:lnTo>
                      <a:pt x="361" y="657"/>
                    </a:lnTo>
                    <a:lnTo>
                      <a:pt x="370" y="662"/>
                    </a:lnTo>
                    <a:lnTo>
                      <a:pt x="385" y="662"/>
                    </a:lnTo>
                    <a:lnTo>
                      <a:pt x="394" y="667"/>
                    </a:lnTo>
                    <a:lnTo>
                      <a:pt x="404" y="671"/>
                    </a:lnTo>
                    <a:lnTo>
                      <a:pt x="418" y="671"/>
                    </a:lnTo>
                    <a:lnTo>
                      <a:pt x="428" y="676"/>
                    </a:lnTo>
                    <a:lnTo>
                      <a:pt x="442" y="676"/>
                    </a:lnTo>
                    <a:lnTo>
                      <a:pt x="452" y="681"/>
                    </a:lnTo>
                    <a:lnTo>
                      <a:pt x="461" y="681"/>
                    </a:lnTo>
                    <a:lnTo>
                      <a:pt x="476" y="686"/>
                    </a:lnTo>
                    <a:lnTo>
                      <a:pt x="485" y="686"/>
                    </a:lnTo>
                    <a:lnTo>
                      <a:pt x="500" y="686"/>
                    </a:lnTo>
                    <a:lnTo>
                      <a:pt x="509" y="691"/>
                    </a:lnTo>
                    <a:lnTo>
                      <a:pt x="524" y="691"/>
                    </a:lnTo>
                    <a:lnTo>
                      <a:pt x="533" y="695"/>
                    </a:lnTo>
                    <a:lnTo>
                      <a:pt x="548" y="695"/>
                    </a:lnTo>
                    <a:lnTo>
                      <a:pt x="557" y="695"/>
                    </a:lnTo>
                    <a:lnTo>
                      <a:pt x="572" y="695"/>
                    </a:lnTo>
                    <a:lnTo>
                      <a:pt x="586" y="700"/>
                    </a:lnTo>
                    <a:lnTo>
                      <a:pt x="596" y="700"/>
                    </a:lnTo>
                    <a:lnTo>
                      <a:pt x="610" y="700"/>
                    </a:lnTo>
                    <a:lnTo>
                      <a:pt x="620" y="700"/>
                    </a:lnTo>
                    <a:lnTo>
                      <a:pt x="634" y="705"/>
                    </a:lnTo>
                    <a:lnTo>
                      <a:pt x="649" y="705"/>
                    </a:lnTo>
                    <a:lnTo>
                      <a:pt x="658" y="705"/>
                    </a:lnTo>
                    <a:lnTo>
                      <a:pt x="673" y="705"/>
                    </a:lnTo>
                    <a:lnTo>
                      <a:pt x="682" y="705"/>
                    </a:lnTo>
                    <a:lnTo>
                      <a:pt x="697" y="705"/>
                    </a:lnTo>
                    <a:lnTo>
                      <a:pt x="711" y="705"/>
                    </a:lnTo>
                    <a:lnTo>
                      <a:pt x="721" y="705"/>
                    </a:lnTo>
                    <a:lnTo>
                      <a:pt x="735" y="705"/>
                    </a:lnTo>
                    <a:lnTo>
                      <a:pt x="750" y="705"/>
                    </a:lnTo>
                    <a:lnTo>
                      <a:pt x="759" y="705"/>
                    </a:lnTo>
                    <a:lnTo>
                      <a:pt x="774" y="705"/>
                    </a:lnTo>
                    <a:lnTo>
                      <a:pt x="783" y="705"/>
                    </a:lnTo>
                    <a:lnTo>
                      <a:pt x="798" y="705"/>
                    </a:lnTo>
                    <a:lnTo>
                      <a:pt x="812" y="705"/>
                    </a:lnTo>
                    <a:lnTo>
                      <a:pt x="822" y="700"/>
                    </a:lnTo>
                    <a:lnTo>
                      <a:pt x="836" y="700"/>
                    </a:lnTo>
                    <a:lnTo>
                      <a:pt x="850" y="700"/>
                    </a:lnTo>
                    <a:lnTo>
                      <a:pt x="860" y="700"/>
                    </a:lnTo>
                    <a:lnTo>
                      <a:pt x="874" y="700"/>
                    </a:lnTo>
                    <a:lnTo>
                      <a:pt x="884" y="695"/>
                    </a:lnTo>
                    <a:lnTo>
                      <a:pt x="898" y="695"/>
                    </a:lnTo>
                    <a:lnTo>
                      <a:pt x="908" y="695"/>
                    </a:lnTo>
                    <a:lnTo>
                      <a:pt x="922" y="691"/>
                    </a:lnTo>
                    <a:lnTo>
                      <a:pt x="932" y="691"/>
                    </a:lnTo>
                    <a:lnTo>
                      <a:pt x="946" y="691"/>
                    </a:lnTo>
                    <a:lnTo>
                      <a:pt x="961" y="686"/>
                    </a:lnTo>
                    <a:lnTo>
                      <a:pt x="970" y="686"/>
                    </a:lnTo>
                    <a:lnTo>
                      <a:pt x="985" y="681"/>
                    </a:lnTo>
                    <a:lnTo>
                      <a:pt x="994" y="681"/>
                    </a:lnTo>
                    <a:lnTo>
                      <a:pt x="1004" y="676"/>
                    </a:lnTo>
                    <a:lnTo>
                      <a:pt x="1018" y="676"/>
                    </a:lnTo>
                    <a:lnTo>
                      <a:pt x="1028" y="671"/>
                    </a:lnTo>
                    <a:lnTo>
                      <a:pt x="1038" y="671"/>
                    </a:lnTo>
                    <a:lnTo>
                      <a:pt x="1052" y="667"/>
                    </a:lnTo>
                    <a:lnTo>
                      <a:pt x="1062" y="667"/>
                    </a:lnTo>
                    <a:lnTo>
                      <a:pt x="1076" y="662"/>
                    </a:lnTo>
                    <a:lnTo>
                      <a:pt x="1086" y="657"/>
                    </a:lnTo>
                    <a:lnTo>
                      <a:pt x="1095" y="657"/>
                    </a:lnTo>
                    <a:lnTo>
                      <a:pt x="1105" y="652"/>
                    </a:lnTo>
                    <a:lnTo>
                      <a:pt x="1119" y="647"/>
                    </a:lnTo>
                    <a:lnTo>
                      <a:pt x="1129" y="647"/>
                    </a:lnTo>
                    <a:lnTo>
                      <a:pt x="1138" y="643"/>
                    </a:lnTo>
                    <a:lnTo>
                      <a:pt x="1148" y="638"/>
                    </a:lnTo>
                    <a:lnTo>
                      <a:pt x="1158" y="638"/>
                    </a:lnTo>
                    <a:lnTo>
                      <a:pt x="1167" y="633"/>
                    </a:lnTo>
                    <a:lnTo>
                      <a:pt x="1177" y="628"/>
                    </a:lnTo>
                    <a:lnTo>
                      <a:pt x="1186" y="623"/>
                    </a:lnTo>
                    <a:lnTo>
                      <a:pt x="1201" y="619"/>
                    </a:lnTo>
                    <a:lnTo>
                      <a:pt x="1206" y="614"/>
                    </a:lnTo>
                    <a:lnTo>
                      <a:pt x="1215" y="614"/>
                    </a:lnTo>
                    <a:lnTo>
                      <a:pt x="1225" y="609"/>
                    </a:lnTo>
                    <a:lnTo>
                      <a:pt x="1235" y="604"/>
                    </a:lnTo>
                    <a:lnTo>
                      <a:pt x="1244" y="599"/>
                    </a:lnTo>
                    <a:lnTo>
                      <a:pt x="1254" y="595"/>
                    </a:lnTo>
                    <a:lnTo>
                      <a:pt x="1263" y="590"/>
                    </a:lnTo>
                    <a:lnTo>
                      <a:pt x="1268" y="585"/>
                    </a:lnTo>
                    <a:lnTo>
                      <a:pt x="1278" y="580"/>
                    </a:lnTo>
                    <a:lnTo>
                      <a:pt x="1287" y="575"/>
                    </a:lnTo>
                    <a:lnTo>
                      <a:pt x="1292" y="571"/>
                    </a:lnTo>
                    <a:lnTo>
                      <a:pt x="1302" y="566"/>
                    </a:lnTo>
                    <a:lnTo>
                      <a:pt x="1311" y="561"/>
                    </a:lnTo>
                    <a:lnTo>
                      <a:pt x="1316" y="556"/>
                    </a:lnTo>
                    <a:lnTo>
                      <a:pt x="1326" y="552"/>
                    </a:lnTo>
                    <a:lnTo>
                      <a:pt x="1331" y="547"/>
                    </a:lnTo>
                    <a:lnTo>
                      <a:pt x="1340" y="542"/>
                    </a:lnTo>
                    <a:lnTo>
                      <a:pt x="1345" y="537"/>
                    </a:lnTo>
                    <a:lnTo>
                      <a:pt x="1350" y="532"/>
                    </a:lnTo>
                    <a:lnTo>
                      <a:pt x="1359" y="523"/>
                    </a:lnTo>
                    <a:lnTo>
                      <a:pt x="1364" y="518"/>
                    </a:lnTo>
                    <a:lnTo>
                      <a:pt x="1369" y="513"/>
                    </a:lnTo>
                    <a:lnTo>
                      <a:pt x="1374" y="508"/>
                    </a:lnTo>
                    <a:lnTo>
                      <a:pt x="1379" y="504"/>
                    </a:lnTo>
                    <a:lnTo>
                      <a:pt x="1383" y="499"/>
                    </a:lnTo>
                    <a:lnTo>
                      <a:pt x="1388" y="494"/>
                    </a:lnTo>
                    <a:lnTo>
                      <a:pt x="1393" y="484"/>
                    </a:lnTo>
                    <a:lnTo>
                      <a:pt x="1398" y="480"/>
                    </a:lnTo>
                    <a:lnTo>
                      <a:pt x="1403" y="475"/>
                    </a:lnTo>
                    <a:lnTo>
                      <a:pt x="1407" y="470"/>
                    </a:lnTo>
                    <a:lnTo>
                      <a:pt x="1412" y="465"/>
                    </a:lnTo>
                    <a:lnTo>
                      <a:pt x="1417" y="456"/>
                    </a:lnTo>
                    <a:lnTo>
                      <a:pt x="1422" y="451"/>
                    </a:lnTo>
                    <a:lnTo>
                      <a:pt x="1422" y="446"/>
                    </a:lnTo>
                    <a:lnTo>
                      <a:pt x="1427" y="441"/>
                    </a:lnTo>
                    <a:lnTo>
                      <a:pt x="1431" y="432"/>
                    </a:lnTo>
                    <a:lnTo>
                      <a:pt x="1431" y="427"/>
                    </a:lnTo>
                    <a:lnTo>
                      <a:pt x="1436" y="422"/>
                    </a:lnTo>
                    <a:lnTo>
                      <a:pt x="1436" y="417"/>
                    </a:lnTo>
                    <a:lnTo>
                      <a:pt x="1441" y="408"/>
                    </a:lnTo>
                    <a:lnTo>
                      <a:pt x="1441" y="403"/>
                    </a:lnTo>
                    <a:lnTo>
                      <a:pt x="1441" y="398"/>
                    </a:lnTo>
                    <a:lnTo>
                      <a:pt x="1446" y="393"/>
                    </a:lnTo>
                    <a:lnTo>
                      <a:pt x="1446" y="384"/>
                    </a:lnTo>
                    <a:lnTo>
                      <a:pt x="1446" y="379"/>
                    </a:lnTo>
                    <a:lnTo>
                      <a:pt x="1446" y="374"/>
                    </a:lnTo>
                    <a:lnTo>
                      <a:pt x="1446" y="364"/>
                    </a:lnTo>
                    <a:lnTo>
                      <a:pt x="1446" y="360"/>
                    </a:lnTo>
                    <a:lnTo>
                      <a:pt x="1446" y="355"/>
                    </a:lnTo>
                    <a:close/>
                  </a:path>
                </a:pathLst>
              </a:custGeom>
              <a:solidFill>
                <a:srgbClr val="033A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13" name="Group 43"/>
          <p:cNvGrpSpPr>
            <a:grpSpLocks/>
          </p:cNvGrpSpPr>
          <p:nvPr/>
        </p:nvGrpSpPr>
        <p:grpSpPr bwMode="auto">
          <a:xfrm>
            <a:off x="165100" y="4076700"/>
            <a:ext cx="8675688" cy="909638"/>
            <a:chOff x="271" y="2510"/>
            <a:chExt cx="5238" cy="573"/>
          </a:xfrm>
        </p:grpSpPr>
        <p:sp>
          <p:nvSpPr>
            <p:cNvPr id="190494" name="Text Box 44"/>
            <p:cNvSpPr txBox="1">
              <a:spLocks noChangeArrowheads="1"/>
            </p:cNvSpPr>
            <p:nvPr/>
          </p:nvSpPr>
          <p:spPr bwMode="auto">
            <a:xfrm>
              <a:off x="1449" y="2510"/>
              <a:ext cx="40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381000" indent="-38100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ts val="3000"/>
                </a:lnSpc>
                <a:spcAft>
                  <a:spcPts val="2400"/>
                </a:spcAft>
                <a:buSzPct val="90000"/>
                <a:buFontTx/>
                <a:buChar char="•"/>
              </a:pPr>
              <a:r>
                <a:rPr lang="hu-HU" sz="2000" b="1">
                  <a:latin typeface="Verdana" pitchFamily="34" charset="0"/>
                </a:rPr>
                <a:t>A közvetett hozzájáruló tényezők időben és térben távolabb vannak az eseménytől</a:t>
              </a:r>
            </a:p>
          </p:txBody>
        </p:sp>
        <p:grpSp>
          <p:nvGrpSpPr>
            <p:cNvPr id="190495" name="Group 45"/>
            <p:cNvGrpSpPr>
              <a:grpSpLocks/>
            </p:cNvGrpSpPr>
            <p:nvPr/>
          </p:nvGrpSpPr>
          <p:grpSpPr bwMode="auto">
            <a:xfrm>
              <a:off x="271" y="2581"/>
              <a:ext cx="1110" cy="502"/>
              <a:chOff x="271" y="2581"/>
              <a:chExt cx="1110" cy="502"/>
            </a:xfrm>
          </p:grpSpPr>
          <p:grpSp>
            <p:nvGrpSpPr>
              <p:cNvPr id="190496" name="Group 46"/>
              <p:cNvGrpSpPr>
                <a:grpSpLocks/>
              </p:cNvGrpSpPr>
              <p:nvPr/>
            </p:nvGrpSpPr>
            <p:grpSpPr bwMode="auto">
              <a:xfrm>
                <a:off x="271" y="2581"/>
                <a:ext cx="466" cy="502"/>
                <a:chOff x="449" y="2485"/>
                <a:chExt cx="678" cy="598"/>
              </a:xfrm>
            </p:grpSpPr>
            <p:grpSp>
              <p:nvGrpSpPr>
                <p:cNvPr id="190498" name="Group 47"/>
                <p:cNvGrpSpPr>
                  <a:grpSpLocks/>
                </p:cNvGrpSpPr>
                <p:nvPr/>
              </p:nvGrpSpPr>
              <p:grpSpPr bwMode="auto">
                <a:xfrm>
                  <a:off x="449" y="2485"/>
                  <a:ext cx="270" cy="598"/>
                  <a:chOff x="385" y="3006"/>
                  <a:chExt cx="402" cy="850"/>
                </a:xfrm>
              </p:grpSpPr>
              <p:sp>
                <p:nvSpPr>
                  <p:cNvPr id="190507" name="Freeform 48"/>
                  <p:cNvSpPr>
                    <a:spLocks/>
                  </p:cNvSpPr>
                  <p:nvPr/>
                </p:nvSpPr>
                <p:spPr bwMode="auto">
                  <a:xfrm>
                    <a:off x="385" y="3006"/>
                    <a:ext cx="402" cy="850"/>
                  </a:xfrm>
                  <a:custGeom>
                    <a:avLst/>
                    <a:gdLst>
                      <a:gd name="T0" fmla="*/ 0 w 1552"/>
                      <a:gd name="T1" fmla="*/ 3 h 2592"/>
                      <a:gd name="T2" fmla="*/ 0 w 1552"/>
                      <a:gd name="T3" fmla="*/ 10 h 2592"/>
                      <a:gd name="T4" fmla="*/ 2 w 1552"/>
                      <a:gd name="T5" fmla="*/ 7 h 2592"/>
                      <a:gd name="T6" fmla="*/ 2 w 1552"/>
                      <a:gd name="T7" fmla="*/ 0 h 2592"/>
                      <a:gd name="T8" fmla="*/ 0 w 1552"/>
                      <a:gd name="T9" fmla="*/ 3 h 25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52"/>
                      <a:gd name="T16" fmla="*/ 0 h 2592"/>
                      <a:gd name="T17" fmla="*/ 1552 w 1552"/>
                      <a:gd name="T18" fmla="*/ 2592 h 259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52" h="2592">
                        <a:moveTo>
                          <a:pt x="0" y="696"/>
                        </a:moveTo>
                        <a:lnTo>
                          <a:pt x="0" y="2592"/>
                        </a:lnTo>
                        <a:lnTo>
                          <a:pt x="1552" y="1800"/>
                        </a:lnTo>
                        <a:lnTo>
                          <a:pt x="1552" y="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90508" name="Oval 49"/>
                  <p:cNvSpPr>
                    <a:spLocks noChangeAspect="1" noChangeArrowheads="1"/>
                  </p:cNvSpPr>
                  <p:nvPr/>
                </p:nvSpPr>
                <p:spPr bwMode="auto">
                  <a:xfrm rot="976781">
                    <a:off x="466" y="3215"/>
                    <a:ext cx="87" cy="19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90509" name="Oval 50"/>
                  <p:cNvSpPr>
                    <a:spLocks noChangeArrowheads="1"/>
                  </p:cNvSpPr>
                  <p:nvPr/>
                </p:nvSpPr>
                <p:spPr bwMode="auto">
                  <a:xfrm rot="972242">
                    <a:off x="480" y="3442"/>
                    <a:ext cx="76" cy="14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90499" name="Group 51"/>
                <p:cNvGrpSpPr>
                  <a:grpSpLocks/>
                </p:cNvGrpSpPr>
                <p:nvPr/>
              </p:nvGrpSpPr>
              <p:grpSpPr bwMode="auto">
                <a:xfrm>
                  <a:off x="645" y="2485"/>
                  <a:ext cx="270" cy="598"/>
                  <a:chOff x="581" y="3006"/>
                  <a:chExt cx="402" cy="850"/>
                </a:xfrm>
              </p:grpSpPr>
              <p:sp>
                <p:nvSpPr>
                  <p:cNvPr id="190504" name="Freeform 52"/>
                  <p:cNvSpPr>
                    <a:spLocks/>
                  </p:cNvSpPr>
                  <p:nvPr/>
                </p:nvSpPr>
                <p:spPr bwMode="auto">
                  <a:xfrm>
                    <a:off x="581" y="3006"/>
                    <a:ext cx="402" cy="850"/>
                  </a:xfrm>
                  <a:custGeom>
                    <a:avLst/>
                    <a:gdLst>
                      <a:gd name="T0" fmla="*/ 0 w 1552"/>
                      <a:gd name="T1" fmla="*/ 3 h 2592"/>
                      <a:gd name="T2" fmla="*/ 0 w 1552"/>
                      <a:gd name="T3" fmla="*/ 10 h 2592"/>
                      <a:gd name="T4" fmla="*/ 2 w 1552"/>
                      <a:gd name="T5" fmla="*/ 7 h 2592"/>
                      <a:gd name="T6" fmla="*/ 2 w 1552"/>
                      <a:gd name="T7" fmla="*/ 0 h 2592"/>
                      <a:gd name="T8" fmla="*/ 0 w 1552"/>
                      <a:gd name="T9" fmla="*/ 3 h 25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52"/>
                      <a:gd name="T16" fmla="*/ 0 h 2592"/>
                      <a:gd name="T17" fmla="*/ 1552 w 1552"/>
                      <a:gd name="T18" fmla="*/ 2592 h 259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52" h="2592">
                        <a:moveTo>
                          <a:pt x="0" y="696"/>
                        </a:moveTo>
                        <a:lnTo>
                          <a:pt x="0" y="2592"/>
                        </a:lnTo>
                        <a:lnTo>
                          <a:pt x="1552" y="1800"/>
                        </a:lnTo>
                        <a:lnTo>
                          <a:pt x="1552" y="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90505" name="Oval 53"/>
                  <p:cNvSpPr>
                    <a:spLocks noChangeArrowheads="1"/>
                  </p:cNvSpPr>
                  <p:nvPr/>
                </p:nvSpPr>
                <p:spPr bwMode="auto">
                  <a:xfrm rot="979213">
                    <a:off x="691" y="3564"/>
                    <a:ext cx="42" cy="93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90506" name="Oval 54"/>
                  <p:cNvSpPr>
                    <a:spLocks noChangeAspect="1" noChangeArrowheads="1"/>
                  </p:cNvSpPr>
                  <p:nvPr/>
                </p:nvSpPr>
                <p:spPr bwMode="auto">
                  <a:xfrm rot="969187">
                    <a:off x="648" y="3300"/>
                    <a:ext cx="104" cy="212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90500" name="Group 55"/>
                <p:cNvGrpSpPr>
                  <a:grpSpLocks/>
                </p:cNvGrpSpPr>
                <p:nvPr/>
              </p:nvGrpSpPr>
              <p:grpSpPr bwMode="auto">
                <a:xfrm>
                  <a:off x="856" y="2485"/>
                  <a:ext cx="271" cy="598"/>
                  <a:chOff x="792" y="3006"/>
                  <a:chExt cx="403" cy="850"/>
                </a:xfrm>
              </p:grpSpPr>
              <p:sp>
                <p:nvSpPr>
                  <p:cNvPr id="190501" name="Freeform 56"/>
                  <p:cNvSpPr>
                    <a:spLocks/>
                  </p:cNvSpPr>
                  <p:nvPr/>
                </p:nvSpPr>
                <p:spPr bwMode="auto">
                  <a:xfrm>
                    <a:off x="792" y="3006"/>
                    <a:ext cx="403" cy="850"/>
                  </a:xfrm>
                  <a:custGeom>
                    <a:avLst/>
                    <a:gdLst>
                      <a:gd name="T0" fmla="*/ 0 w 1552"/>
                      <a:gd name="T1" fmla="*/ 3 h 2592"/>
                      <a:gd name="T2" fmla="*/ 0 w 1552"/>
                      <a:gd name="T3" fmla="*/ 10 h 2592"/>
                      <a:gd name="T4" fmla="*/ 2 w 1552"/>
                      <a:gd name="T5" fmla="*/ 7 h 2592"/>
                      <a:gd name="T6" fmla="*/ 2 w 1552"/>
                      <a:gd name="T7" fmla="*/ 0 h 2592"/>
                      <a:gd name="T8" fmla="*/ 0 w 1552"/>
                      <a:gd name="T9" fmla="*/ 3 h 25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52"/>
                      <a:gd name="T16" fmla="*/ 0 h 2592"/>
                      <a:gd name="T17" fmla="*/ 1552 w 1552"/>
                      <a:gd name="T18" fmla="*/ 2592 h 259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52" h="2592">
                        <a:moveTo>
                          <a:pt x="0" y="696"/>
                        </a:moveTo>
                        <a:lnTo>
                          <a:pt x="0" y="2592"/>
                        </a:lnTo>
                        <a:lnTo>
                          <a:pt x="1552" y="1800"/>
                        </a:lnTo>
                        <a:lnTo>
                          <a:pt x="1552" y="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90502" name="Oval 57"/>
                  <p:cNvSpPr>
                    <a:spLocks noChangeAspect="1" noChangeArrowheads="1"/>
                  </p:cNvSpPr>
                  <p:nvPr/>
                </p:nvSpPr>
                <p:spPr bwMode="auto">
                  <a:xfrm rot="975612">
                    <a:off x="871" y="3287"/>
                    <a:ext cx="83" cy="17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90503" name="Oval 58"/>
                  <p:cNvSpPr>
                    <a:spLocks noChangeArrowheads="1"/>
                  </p:cNvSpPr>
                  <p:nvPr/>
                </p:nvSpPr>
                <p:spPr bwMode="auto">
                  <a:xfrm rot="979501">
                    <a:off x="845" y="3524"/>
                    <a:ext cx="75" cy="175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190497" name="AutoShape 59"/>
              <p:cNvSpPr>
                <a:spLocks noChangeArrowheads="1"/>
              </p:cNvSpPr>
              <p:nvPr/>
            </p:nvSpPr>
            <p:spPr bwMode="auto">
              <a:xfrm>
                <a:off x="1078" y="2684"/>
                <a:ext cx="303" cy="240"/>
              </a:xfrm>
              <a:prstGeom prst="irregularSeal1">
                <a:avLst/>
              </a:prstGeom>
              <a:solidFill>
                <a:srgbClr val="FF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2295" tIns="21147" rIns="42295" bIns="21147">
                <a:spAutoFit/>
              </a:bodyPr>
              <a:lstStyle/>
              <a:p>
                <a:endParaRPr lang="hu-HU"/>
              </a:p>
            </p:txBody>
          </p:sp>
        </p:grpSp>
      </p:grpSp>
      <p:grpSp>
        <p:nvGrpSpPr>
          <p:cNvPr id="190471" name="Group 60"/>
          <p:cNvGrpSpPr>
            <a:grpSpLocks/>
          </p:cNvGrpSpPr>
          <p:nvPr/>
        </p:nvGrpSpPr>
        <p:grpSpPr bwMode="auto">
          <a:xfrm>
            <a:off x="400050" y="1443038"/>
            <a:ext cx="8697913" cy="762000"/>
            <a:chOff x="473" y="745"/>
            <a:chExt cx="5036" cy="480"/>
          </a:xfrm>
        </p:grpSpPr>
        <p:sp>
          <p:nvSpPr>
            <p:cNvPr id="190485" name="Text Box 61"/>
            <p:cNvSpPr txBox="1">
              <a:spLocks noChangeArrowheads="1"/>
            </p:cNvSpPr>
            <p:nvPr/>
          </p:nvSpPr>
          <p:spPr bwMode="auto">
            <a:xfrm>
              <a:off x="1449" y="745"/>
              <a:ext cx="40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381000" indent="-38100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ts val="3000"/>
                </a:lnSpc>
                <a:spcAft>
                  <a:spcPts val="2400"/>
                </a:spcAft>
                <a:buSzPct val="90000"/>
                <a:buFontTx/>
                <a:buChar char="•"/>
              </a:pPr>
              <a:r>
                <a:rPr lang="hu-HU" sz="2000" b="1">
                  <a:solidFill>
                    <a:schemeClr val="bg1"/>
                  </a:solidFill>
                  <a:latin typeface="Verdana" pitchFamily="34" charset="0"/>
                </a:rPr>
                <a:t>Az események elemi események láncolataként írhatók le</a:t>
              </a:r>
              <a:r>
                <a:rPr lang="hu-HU" sz="200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de-DE" sz="20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grpSp>
          <p:nvGrpSpPr>
            <p:cNvPr id="190486" name="Group 62"/>
            <p:cNvGrpSpPr>
              <a:grpSpLocks/>
            </p:cNvGrpSpPr>
            <p:nvPr/>
          </p:nvGrpSpPr>
          <p:grpSpPr bwMode="auto">
            <a:xfrm>
              <a:off x="473" y="777"/>
              <a:ext cx="842" cy="247"/>
              <a:chOff x="473" y="777"/>
              <a:chExt cx="842" cy="247"/>
            </a:xfrm>
          </p:grpSpPr>
          <p:sp>
            <p:nvSpPr>
              <p:cNvPr id="190487" name="Oval 63"/>
              <p:cNvSpPr>
                <a:spLocks noChangeAspect="1" noChangeArrowheads="1"/>
              </p:cNvSpPr>
              <p:nvPr/>
            </p:nvSpPr>
            <p:spPr bwMode="auto">
              <a:xfrm rot="978525">
                <a:off x="807" y="834"/>
                <a:ext cx="66" cy="97"/>
              </a:xfrm>
              <a:prstGeom prst="ellipse">
                <a:avLst/>
              </a:prstGeom>
              <a:solidFill>
                <a:srgbClr val="DDEE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90488" name="Oval 64"/>
              <p:cNvSpPr>
                <a:spLocks noChangeAspect="1" noChangeArrowheads="1"/>
              </p:cNvSpPr>
              <p:nvPr/>
            </p:nvSpPr>
            <p:spPr bwMode="auto">
              <a:xfrm rot="975612">
                <a:off x="651" y="831"/>
                <a:ext cx="60" cy="103"/>
              </a:xfrm>
              <a:prstGeom prst="ellipse">
                <a:avLst/>
              </a:prstGeom>
              <a:solidFill>
                <a:srgbClr val="DDEE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90489" name="Oval 65"/>
              <p:cNvSpPr>
                <a:spLocks noChangeAspect="1" noChangeArrowheads="1"/>
              </p:cNvSpPr>
              <p:nvPr/>
            </p:nvSpPr>
            <p:spPr bwMode="auto">
              <a:xfrm rot="969187">
                <a:off x="473" y="820"/>
                <a:ext cx="69" cy="113"/>
              </a:xfrm>
              <a:prstGeom prst="ellipse">
                <a:avLst/>
              </a:prstGeom>
              <a:solidFill>
                <a:srgbClr val="DDEE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90490" name="Line 66"/>
              <p:cNvSpPr>
                <a:spLocks noChangeAspect="1" noChangeShapeType="1"/>
              </p:cNvSpPr>
              <p:nvPr/>
            </p:nvSpPr>
            <p:spPr bwMode="auto">
              <a:xfrm rot="-707417">
                <a:off x="480" y="839"/>
                <a:ext cx="406" cy="85"/>
              </a:xfrm>
              <a:prstGeom prst="line">
                <a:avLst/>
              </a:prstGeom>
              <a:noFill/>
              <a:ln w="19050">
                <a:solidFill>
                  <a:srgbClr val="FF313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90491" name="Line 67"/>
              <p:cNvSpPr>
                <a:spLocks noChangeAspect="1" noChangeShapeType="1"/>
              </p:cNvSpPr>
              <p:nvPr/>
            </p:nvSpPr>
            <p:spPr bwMode="auto">
              <a:xfrm rot="-707417">
                <a:off x="658" y="869"/>
                <a:ext cx="129" cy="26"/>
              </a:xfrm>
              <a:prstGeom prst="line">
                <a:avLst/>
              </a:prstGeom>
              <a:noFill/>
              <a:ln w="19050">
                <a:solidFill>
                  <a:srgbClr val="FF313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90492" name="Line 68"/>
              <p:cNvSpPr>
                <a:spLocks noChangeAspect="1" noChangeShapeType="1"/>
              </p:cNvSpPr>
              <p:nvPr/>
            </p:nvSpPr>
            <p:spPr bwMode="auto">
              <a:xfrm rot="-707417">
                <a:off x="816" y="862"/>
                <a:ext cx="185" cy="39"/>
              </a:xfrm>
              <a:prstGeom prst="line">
                <a:avLst/>
              </a:prstGeom>
              <a:noFill/>
              <a:ln w="19050">
                <a:solidFill>
                  <a:srgbClr val="FF313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90493" name="AutoShape 69"/>
              <p:cNvSpPr>
                <a:spLocks noChangeAspect="1" noChangeArrowheads="1"/>
              </p:cNvSpPr>
              <p:nvPr/>
            </p:nvSpPr>
            <p:spPr bwMode="auto">
              <a:xfrm>
                <a:off x="1026" y="777"/>
                <a:ext cx="289" cy="247"/>
              </a:xfrm>
              <a:prstGeom prst="irregularSeal1">
                <a:avLst/>
              </a:prstGeom>
              <a:solidFill>
                <a:srgbClr val="FF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2295" tIns="21147" rIns="42295" bIns="21147">
                <a:spAutoFit/>
              </a:bodyPr>
              <a:lstStyle/>
              <a:p>
                <a:endParaRPr lang="hu-HU"/>
              </a:p>
            </p:txBody>
          </p:sp>
        </p:grpSp>
      </p:grpSp>
      <p:sp>
        <p:nvSpPr>
          <p:cNvPr id="573510" name="Rectangle 70"/>
          <p:cNvSpPr>
            <a:spLocks noChangeArrowheads="1"/>
          </p:cNvSpPr>
          <p:nvPr/>
        </p:nvSpPr>
        <p:spPr bwMode="auto">
          <a:xfrm>
            <a:off x="468313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hu-H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Az esemény kialakulásának folyamata 2.</a:t>
            </a:r>
          </a:p>
        </p:txBody>
      </p:sp>
      <p:grpSp>
        <p:nvGrpSpPr>
          <p:cNvPr id="21" name="Group 71"/>
          <p:cNvGrpSpPr>
            <a:grpSpLocks/>
          </p:cNvGrpSpPr>
          <p:nvPr/>
        </p:nvGrpSpPr>
        <p:grpSpPr bwMode="auto">
          <a:xfrm>
            <a:off x="827088" y="3068638"/>
            <a:ext cx="8101012" cy="941387"/>
            <a:chOff x="714" y="1787"/>
            <a:chExt cx="4795" cy="593"/>
          </a:xfrm>
        </p:grpSpPr>
        <p:sp>
          <p:nvSpPr>
            <p:cNvPr id="190477" name="Text Box 72"/>
            <p:cNvSpPr txBox="1">
              <a:spLocks noChangeArrowheads="1"/>
            </p:cNvSpPr>
            <p:nvPr/>
          </p:nvSpPr>
          <p:spPr bwMode="auto">
            <a:xfrm>
              <a:off x="1449" y="1842"/>
              <a:ext cx="40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381000" indent="-38100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3810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ts val="3000"/>
                </a:lnSpc>
                <a:spcAft>
                  <a:spcPts val="2400"/>
                </a:spcAft>
                <a:buSzPct val="90000"/>
                <a:buFontTx/>
                <a:buChar char="•"/>
              </a:pPr>
              <a:r>
                <a:rPr lang="hu-HU" sz="2000" b="1">
                  <a:latin typeface="Verdana" pitchFamily="34" charset="0"/>
                </a:rPr>
                <a:t>A közvetlen hozzájáruló tényezők közvetlen kapcsolatban vannak az eseménnyel</a:t>
              </a:r>
            </a:p>
          </p:txBody>
        </p:sp>
        <p:grpSp>
          <p:nvGrpSpPr>
            <p:cNvPr id="190478" name="Group 73"/>
            <p:cNvGrpSpPr>
              <a:grpSpLocks/>
            </p:cNvGrpSpPr>
            <p:nvPr/>
          </p:nvGrpSpPr>
          <p:grpSpPr bwMode="auto">
            <a:xfrm>
              <a:off x="714" y="1787"/>
              <a:ext cx="521" cy="593"/>
              <a:chOff x="714" y="1787"/>
              <a:chExt cx="521" cy="593"/>
            </a:xfrm>
          </p:grpSpPr>
          <p:sp>
            <p:nvSpPr>
              <p:cNvPr id="190479" name="AutoShape 74"/>
              <p:cNvSpPr>
                <a:spLocks noChangeArrowheads="1"/>
              </p:cNvSpPr>
              <p:nvPr/>
            </p:nvSpPr>
            <p:spPr bwMode="auto">
              <a:xfrm>
                <a:off x="932" y="1902"/>
                <a:ext cx="303" cy="240"/>
              </a:xfrm>
              <a:prstGeom prst="irregularSeal1">
                <a:avLst/>
              </a:prstGeom>
              <a:solidFill>
                <a:srgbClr val="FF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2295" tIns="21147" rIns="42295" bIns="21147">
                <a:spAutoFit/>
              </a:bodyPr>
              <a:lstStyle/>
              <a:p>
                <a:endParaRPr lang="hu-HU"/>
              </a:p>
            </p:txBody>
          </p:sp>
          <p:grpSp>
            <p:nvGrpSpPr>
              <p:cNvPr id="190480" name="Group 75"/>
              <p:cNvGrpSpPr>
                <a:grpSpLocks/>
              </p:cNvGrpSpPr>
              <p:nvPr/>
            </p:nvGrpSpPr>
            <p:grpSpPr bwMode="auto">
              <a:xfrm>
                <a:off x="714" y="1787"/>
                <a:ext cx="278" cy="593"/>
                <a:chOff x="1004" y="3006"/>
                <a:chExt cx="402" cy="850"/>
              </a:xfrm>
            </p:grpSpPr>
            <p:sp>
              <p:nvSpPr>
                <p:cNvPr id="190481" name="Freeform 76"/>
                <p:cNvSpPr>
                  <a:spLocks/>
                </p:cNvSpPr>
                <p:nvPr/>
              </p:nvSpPr>
              <p:spPr bwMode="auto">
                <a:xfrm>
                  <a:off x="1004" y="3006"/>
                  <a:ext cx="402" cy="850"/>
                </a:xfrm>
                <a:custGeom>
                  <a:avLst/>
                  <a:gdLst>
                    <a:gd name="T0" fmla="*/ 0 w 1552"/>
                    <a:gd name="T1" fmla="*/ 3 h 2592"/>
                    <a:gd name="T2" fmla="*/ 0 w 1552"/>
                    <a:gd name="T3" fmla="*/ 10 h 2592"/>
                    <a:gd name="T4" fmla="*/ 2 w 1552"/>
                    <a:gd name="T5" fmla="*/ 7 h 2592"/>
                    <a:gd name="T6" fmla="*/ 2 w 1552"/>
                    <a:gd name="T7" fmla="*/ 0 h 2592"/>
                    <a:gd name="T8" fmla="*/ 0 w 1552"/>
                    <a:gd name="T9" fmla="*/ 3 h 25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52"/>
                    <a:gd name="T16" fmla="*/ 0 h 2592"/>
                    <a:gd name="T17" fmla="*/ 1552 w 1552"/>
                    <a:gd name="T18" fmla="*/ 2592 h 25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52" h="2592">
                      <a:moveTo>
                        <a:pt x="0" y="696"/>
                      </a:moveTo>
                      <a:lnTo>
                        <a:pt x="0" y="2592"/>
                      </a:lnTo>
                      <a:lnTo>
                        <a:pt x="1552" y="1800"/>
                      </a:lnTo>
                      <a:lnTo>
                        <a:pt x="1552" y="0"/>
                      </a:lnTo>
                      <a:lnTo>
                        <a:pt x="0" y="69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90482" name="Oval 77"/>
                <p:cNvSpPr>
                  <a:spLocks noChangeArrowheads="1"/>
                </p:cNvSpPr>
                <p:nvPr/>
              </p:nvSpPr>
              <p:spPr bwMode="auto">
                <a:xfrm rot="978525">
                  <a:off x="1090" y="3302"/>
                  <a:ext cx="64" cy="117"/>
                </a:xfrm>
                <a:prstGeom prst="ellipse">
                  <a:avLst/>
                </a:prstGeom>
                <a:solidFill>
                  <a:srgbClr val="DD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90483" name="Oval 78"/>
                <p:cNvSpPr>
                  <a:spLocks noChangeArrowheads="1"/>
                </p:cNvSpPr>
                <p:nvPr/>
              </p:nvSpPr>
              <p:spPr bwMode="auto">
                <a:xfrm rot="972242">
                  <a:off x="1254" y="3120"/>
                  <a:ext cx="88" cy="147"/>
                </a:xfrm>
                <a:prstGeom prst="ellipse">
                  <a:avLst/>
                </a:prstGeom>
                <a:solidFill>
                  <a:srgbClr val="DD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90484" name="Oval 79"/>
                <p:cNvSpPr>
                  <a:spLocks noChangeArrowheads="1"/>
                </p:cNvSpPr>
                <p:nvPr/>
              </p:nvSpPr>
              <p:spPr bwMode="auto">
                <a:xfrm rot="958729">
                  <a:off x="1086" y="3552"/>
                  <a:ext cx="81" cy="157"/>
                </a:xfrm>
                <a:prstGeom prst="ellipse">
                  <a:avLst/>
                </a:prstGeom>
                <a:solidFill>
                  <a:srgbClr val="DD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</p:grpSp>
      <p:sp>
        <p:nvSpPr>
          <p:cNvPr id="80" name="Dátum helye 79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C3AA173C-18EC-4E2E-95D2-8D471468C25E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2" name="Élőláb helye 8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81" name="Dia számának helye 80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6DC36360-277A-4BD6-A1A6-8556BD019980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181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8A09D55-3C27-4102-9502-784426DD1357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2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10AAA4-A753-4934-8C6F-82F5F40DDC7A}" type="slidenum">
              <a:rPr lang="hu-HU"/>
              <a:pPr>
                <a:defRPr/>
              </a:pPr>
              <a:t>182</a:t>
            </a:fld>
            <a:endParaRPr lang="hu-HU"/>
          </a:p>
        </p:txBody>
      </p:sp>
      <p:pic>
        <p:nvPicPr>
          <p:cNvPr id="191492" name="Picture 2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1484313"/>
            <a:ext cx="334645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5491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274638"/>
            <a:ext cx="8362950" cy="1143000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200" dirty="0">
                <a:solidFill>
                  <a:schemeClr val="tx2">
                    <a:lumMod val="75000"/>
                  </a:schemeClr>
                </a:solidFill>
              </a:rPr>
              <a:t>A balesetekhez vezető történések</a:t>
            </a:r>
            <a:r>
              <a:rPr lang="hu-HU" sz="3600" dirty="0">
                <a:solidFill>
                  <a:schemeClr val="tx2">
                    <a:lumMod val="75000"/>
                  </a:schemeClr>
                </a:solidFill>
              </a:rPr>
              <a:t>  A „jéghegy” modell</a:t>
            </a:r>
          </a:p>
        </p:txBody>
      </p:sp>
      <p:sp>
        <p:nvSpPr>
          <p:cNvPr id="25" name="Dátum helye 2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AC50C1E1-B0AC-4039-8387-C22185952EB1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7" name="Élőláb helye 2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26" name="Dia számának helye 2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BF144C31-ED0E-4049-9A29-63563465148F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182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91497" name="Line 4"/>
          <p:cNvSpPr>
            <a:spLocks noChangeShapeType="1"/>
          </p:cNvSpPr>
          <p:nvPr/>
        </p:nvSpPr>
        <p:spPr bwMode="auto">
          <a:xfrm>
            <a:off x="971550" y="2924175"/>
            <a:ext cx="770413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1498" name="Line 5"/>
          <p:cNvSpPr>
            <a:spLocks noChangeShapeType="1"/>
          </p:cNvSpPr>
          <p:nvPr/>
        </p:nvSpPr>
        <p:spPr bwMode="auto">
          <a:xfrm>
            <a:off x="971550" y="3933825"/>
            <a:ext cx="7632700" cy="0"/>
          </a:xfrm>
          <a:prstGeom prst="line">
            <a:avLst/>
          </a:prstGeom>
          <a:noFill/>
          <a:ln w="79375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1499" name="Line 6"/>
          <p:cNvSpPr>
            <a:spLocks noChangeShapeType="1"/>
          </p:cNvSpPr>
          <p:nvPr/>
        </p:nvSpPr>
        <p:spPr bwMode="auto">
          <a:xfrm>
            <a:off x="971550" y="5949950"/>
            <a:ext cx="7561263" cy="0"/>
          </a:xfrm>
          <a:prstGeom prst="line">
            <a:avLst/>
          </a:prstGeom>
          <a:noFill/>
          <a:ln w="76200" cmpd="tri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1500" name="Text Box 7"/>
          <p:cNvSpPr txBox="1">
            <a:spLocks noChangeArrowheads="1"/>
          </p:cNvSpPr>
          <p:nvPr/>
        </p:nvSpPr>
        <p:spPr bwMode="auto">
          <a:xfrm>
            <a:off x="2627313" y="4365625"/>
            <a:ext cx="15128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b="1">
                <a:solidFill>
                  <a:schemeClr val="bg1"/>
                </a:solidFill>
              </a:rPr>
              <a:t>Mindennapi hibázások</a:t>
            </a:r>
          </a:p>
        </p:txBody>
      </p:sp>
      <p:sp>
        <p:nvSpPr>
          <p:cNvPr id="191501" name="Text Box 8"/>
          <p:cNvSpPr txBox="1">
            <a:spLocks noChangeArrowheads="1"/>
          </p:cNvSpPr>
          <p:nvPr/>
        </p:nvSpPr>
        <p:spPr bwMode="auto">
          <a:xfrm>
            <a:off x="2484438" y="3141663"/>
            <a:ext cx="16557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b="1">
                <a:solidFill>
                  <a:schemeClr val="bg1"/>
                </a:solidFill>
              </a:rPr>
              <a:t>„Majdnem” balesetek</a:t>
            </a:r>
          </a:p>
        </p:txBody>
      </p:sp>
      <p:sp>
        <p:nvSpPr>
          <p:cNvPr id="191502" name="Text Box 9"/>
          <p:cNvSpPr txBox="1">
            <a:spLocks noChangeArrowheads="1"/>
          </p:cNvSpPr>
          <p:nvPr/>
        </p:nvSpPr>
        <p:spPr bwMode="auto">
          <a:xfrm>
            <a:off x="2700338" y="2276475"/>
            <a:ext cx="1800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>
                <a:solidFill>
                  <a:srgbClr val="FF3300"/>
                </a:solidFill>
              </a:rPr>
              <a:t>Balesetek</a:t>
            </a:r>
          </a:p>
        </p:txBody>
      </p:sp>
      <p:sp>
        <p:nvSpPr>
          <p:cNvPr id="191503" name="Line 10"/>
          <p:cNvSpPr>
            <a:spLocks noChangeShapeType="1"/>
          </p:cNvSpPr>
          <p:nvPr/>
        </p:nvSpPr>
        <p:spPr bwMode="auto">
          <a:xfrm>
            <a:off x="4932363" y="2781300"/>
            <a:ext cx="1511300" cy="0"/>
          </a:xfrm>
          <a:prstGeom prst="line">
            <a:avLst/>
          </a:prstGeom>
          <a:noFill/>
          <a:ln w="76200" cmpd="tri">
            <a:solidFill>
              <a:srgbClr val="033AB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1504" name="Text Box 11"/>
          <p:cNvSpPr txBox="1">
            <a:spLocks noChangeArrowheads="1"/>
          </p:cNvSpPr>
          <p:nvPr/>
        </p:nvSpPr>
        <p:spPr bwMode="auto">
          <a:xfrm>
            <a:off x="6443663" y="2565400"/>
            <a:ext cx="12239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Sérülések</a:t>
            </a:r>
          </a:p>
        </p:txBody>
      </p:sp>
      <p:sp>
        <p:nvSpPr>
          <p:cNvPr id="191505" name="Line 12"/>
          <p:cNvSpPr>
            <a:spLocks noChangeShapeType="1"/>
          </p:cNvSpPr>
          <p:nvPr/>
        </p:nvSpPr>
        <p:spPr bwMode="auto">
          <a:xfrm>
            <a:off x="4427538" y="2492375"/>
            <a:ext cx="2016125" cy="0"/>
          </a:xfrm>
          <a:prstGeom prst="line">
            <a:avLst/>
          </a:prstGeom>
          <a:noFill/>
          <a:ln w="76200" cmpd="tri">
            <a:solidFill>
              <a:srgbClr val="033AB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1506" name="Text Box 13"/>
          <p:cNvSpPr txBox="1">
            <a:spLocks noChangeArrowheads="1"/>
          </p:cNvSpPr>
          <p:nvPr/>
        </p:nvSpPr>
        <p:spPr bwMode="auto">
          <a:xfrm>
            <a:off x="6443663" y="2276475"/>
            <a:ext cx="2700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Súlyos munkabalesetek</a:t>
            </a:r>
          </a:p>
        </p:txBody>
      </p:sp>
      <p:sp>
        <p:nvSpPr>
          <p:cNvPr id="191507" name="Line 14"/>
          <p:cNvSpPr>
            <a:spLocks noChangeShapeType="1"/>
          </p:cNvSpPr>
          <p:nvPr/>
        </p:nvSpPr>
        <p:spPr bwMode="auto">
          <a:xfrm flipV="1">
            <a:off x="4211638" y="2205038"/>
            <a:ext cx="2232025" cy="0"/>
          </a:xfrm>
          <a:prstGeom prst="line">
            <a:avLst/>
          </a:prstGeom>
          <a:noFill/>
          <a:ln w="76200" cmpd="tri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1508" name="Text Box 15"/>
          <p:cNvSpPr txBox="1">
            <a:spLocks noChangeArrowheads="1"/>
          </p:cNvSpPr>
          <p:nvPr/>
        </p:nvSpPr>
        <p:spPr bwMode="auto">
          <a:xfrm>
            <a:off x="6443663" y="1916113"/>
            <a:ext cx="27003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>
                <a:solidFill>
                  <a:srgbClr val="FF3300"/>
                </a:solidFill>
              </a:rPr>
              <a:t>Halálos munkabalesetek</a:t>
            </a:r>
          </a:p>
        </p:txBody>
      </p:sp>
      <p:sp>
        <p:nvSpPr>
          <p:cNvPr id="191509" name="Line 16"/>
          <p:cNvSpPr>
            <a:spLocks noChangeShapeType="1"/>
          </p:cNvSpPr>
          <p:nvPr/>
        </p:nvSpPr>
        <p:spPr bwMode="auto">
          <a:xfrm flipV="1">
            <a:off x="611188" y="2205038"/>
            <a:ext cx="0" cy="4176712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1510" name="Text Box 17"/>
          <p:cNvSpPr txBox="1">
            <a:spLocks noChangeArrowheads="1"/>
          </p:cNvSpPr>
          <p:nvPr/>
        </p:nvSpPr>
        <p:spPr bwMode="auto">
          <a:xfrm rot="-5400000">
            <a:off x="-1819276" y="3324226"/>
            <a:ext cx="2030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láthatóság</a:t>
            </a:r>
          </a:p>
        </p:txBody>
      </p:sp>
      <p:sp>
        <p:nvSpPr>
          <p:cNvPr id="191511" name="Text Box 18"/>
          <p:cNvSpPr txBox="1">
            <a:spLocks noChangeArrowheads="1"/>
          </p:cNvSpPr>
          <p:nvPr/>
        </p:nvSpPr>
        <p:spPr bwMode="auto">
          <a:xfrm rot="-5400000">
            <a:off x="-393700" y="3714751"/>
            <a:ext cx="15128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/>
              <a:t>láthatóság</a:t>
            </a:r>
          </a:p>
        </p:txBody>
      </p:sp>
      <p:sp>
        <p:nvSpPr>
          <p:cNvPr id="191512" name="Line 19"/>
          <p:cNvSpPr>
            <a:spLocks noChangeShapeType="1"/>
          </p:cNvSpPr>
          <p:nvPr/>
        </p:nvSpPr>
        <p:spPr bwMode="auto">
          <a:xfrm flipV="1">
            <a:off x="1187450" y="2205038"/>
            <a:ext cx="0" cy="4176712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1513" name="Text Box 20"/>
          <p:cNvSpPr txBox="1">
            <a:spLocks noChangeArrowheads="1"/>
          </p:cNvSpPr>
          <p:nvPr/>
        </p:nvSpPr>
        <p:spPr bwMode="auto">
          <a:xfrm rot="-5400000">
            <a:off x="261938" y="3778250"/>
            <a:ext cx="13541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/>
              <a:t>terjedés</a:t>
            </a:r>
          </a:p>
        </p:txBody>
      </p:sp>
      <p:sp>
        <p:nvSpPr>
          <p:cNvPr id="191514" name="Line 21"/>
          <p:cNvSpPr>
            <a:spLocks noChangeShapeType="1"/>
          </p:cNvSpPr>
          <p:nvPr/>
        </p:nvSpPr>
        <p:spPr bwMode="auto">
          <a:xfrm>
            <a:off x="1763713" y="2276475"/>
            <a:ext cx="0" cy="410527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1515" name="Line 22"/>
          <p:cNvSpPr>
            <a:spLocks noChangeShapeType="1"/>
          </p:cNvSpPr>
          <p:nvPr/>
        </p:nvSpPr>
        <p:spPr bwMode="auto">
          <a:xfrm>
            <a:off x="2411413" y="2276475"/>
            <a:ext cx="0" cy="40322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1516" name="Text Box 23"/>
          <p:cNvSpPr txBox="1">
            <a:spLocks noChangeArrowheads="1"/>
          </p:cNvSpPr>
          <p:nvPr/>
        </p:nvSpPr>
        <p:spPr bwMode="auto">
          <a:xfrm rot="-5400000">
            <a:off x="903288" y="3713163"/>
            <a:ext cx="12239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rgbClr val="FF3300"/>
                </a:solidFill>
              </a:rPr>
              <a:t>elemzés</a:t>
            </a:r>
          </a:p>
        </p:txBody>
      </p:sp>
      <p:sp>
        <p:nvSpPr>
          <p:cNvPr id="191517" name="Text Box 24"/>
          <p:cNvSpPr txBox="1">
            <a:spLocks noChangeArrowheads="1"/>
          </p:cNvSpPr>
          <p:nvPr/>
        </p:nvSpPr>
        <p:spPr bwMode="auto">
          <a:xfrm rot="-5400000">
            <a:off x="1336676" y="3713162"/>
            <a:ext cx="16557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rgbClr val="FF3300"/>
                </a:solidFill>
              </a:rPr>
              <a:t>gyakoriság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049729D-26F7-4AAD-B229-E3A77F38B0BC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D721F3-A9BF-45F5-A3CB-113E63C7C592}" type="slidenum">
              <a:rPr lang="hu-HU"/>
              <a:pPr>
                <a:defRPr/>
              </a:pPr>
              <a:t>183</a:t>
            </a:fld>
            <a:endParaRPr lang="hu-HU"/>
          </a:p>
        </p:txBody>
      </p:sp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0" y="10858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18434" name="Object 3"/>
          <p:cNvGraphicFramePr>
            <a:graphicFrameLocks noChangeAspect="1"/>
          </p:cNvGraphicFramePr>
          <p:nvPr/>
        </p:nvGraphicFramePr>
        <p:xfrm>
          <a:off x="1476375" y="188913"/>
          <a:ext cx="6048375" cy="647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Visio" r:id="rId3" imgW="3562731" imgH="5650611" progId="Visio.Drawing.11">
                  <p:embed/>
                </p:oleObj>
              </mc:Choice>
              <mc:Fallback>
                <p:oleObj name="Visio" r:id="rId3" imgW="3562731" imgH="5650611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88913"/>
                        <a:ext cx="6048375" cy="6472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CBA69286-811F-4616-80B8-3C2FB2F1DA02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125ABFB1-A368-4217-A1E0-42D1D847248B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183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D78B077-1524-43FB-8867-20A3E6CA315F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1F573-3F7A-4AA0-B6C3-E957B9F434D9}" type="slidenum">
              <a:rPr lang="hu-HU"/>
              <a:pPr>
                <a:defRPr/>
              </a:pPr>
              <a:t>184</a:t>
            </a:fld>
            <a:endParaRPr lang="hu-HU"/>
          </a:p>
        </p:txBody>
      </p:sp>
      <p:sp>
        <p:nvSpPr>
          <p:cNvPr id="5785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04800"/>
            <a:ext cx="8299450" cy="914400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28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munkabalesetek kivizsgálását követő intézkedések hatékonyságát növelése</a:t>
            </a:r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B455A568-C8F9-4C68-B40F-11EFC2352642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18469881-DB9B-4088-9DDE-F054B8132242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184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925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268413"/>
            <a:ext cx="6192838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2AD1A2D-3150-4BAB-88C1-73A92BCF533B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5D9FBE-901C-49AA-8B62-C2D936B6084D}" type="slidenum">
              <a:rPr lang="hu-HU"/>
              <a:pPr>
                <a:defRPr/>
              </a:pPr>
              <a:t>185</a:t>
            </a:fld>
            <a:endParaRPr lang="hu-HU"/>
          </a:p>
        </p:txBody>
      </p:sp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85750"/>
            <a:ext cx="8229600" cy="823913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Ellenőrzés V.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371600"/>
            <a:ext cx="8370887" cy="472440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4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Ha a helyesbítő és a megelőző tevékenység új, illetve megváltozott veszélyeket tár fel vagy új, vagy megváltozott szabályozás szükségességét, az eljárás követelje meg, hogy a javasolt intézkedések kockázatértékelését a bevezetés előtt elvégezzék.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4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Bármely, a bekövetkezett és a lehetséges </a:t>
            </a:r>
            <a:r>
              <a:rPr lang="hu-HU" sz="2400" i="1" u="sng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nemmegfelelőségek</a:t>
            </a:r>
            <a:r>
              <a:rPr lang="hu-HU" sz="24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okainak kiküszöbölésére hozott helyesbítő és a megelőző tevékenység feleljen meg az illető probléma jelentőségének és legyen arányos a felmerült MEB kockázatokkal.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4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szervezet biztosítsa, hogy a helyesbítő és a megelőző tevékenységekből eredő minden szükséges módosítást végrehajtsanak a MEBIR dokumentációjában.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935379D3-9177-4D70-8B28-A5D9D104A48D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89F01ACB-577C-4178-ACDC-4CA74719E448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185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93545" name="Picture 4" descr="MCj0359487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124450"/>
            <a:ext cx="23399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55B51AA-E095-437F-AE75-2F7DF26B4BF5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2351AD-4413-419B-846E-E536AAFBDEDB}" type="slidenum">
              <a:rPr lang="hu-HU"/>
              <a:pPr>
                <a:defRPr/>
              </a:pPr>
              <a:t>186</a:t>
            </a:fld>
            <a:endParaRPr lang="hu-HU"/>
          </a:p>
        </p:txBody>
      </p:sp>
      <p:sp>
        <p:nvSpPr>
          <p:cNvPr id="580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357188"/>
            <a:ext cx="8229600" cy="752475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Ellenőrzés VI.</a:t>
            </a:r>
          </a:p>
        </p:txBody>
      </p:sp>
      <p:sp>
        <p:nvSpPr>
          <p:cNvPr id="194565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371600"/>
            <a:ext cx="8299450" cy="47244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800" smtClean="0"/>
              <a:t>A szervezet szükség szerint hozzon létre és őrizzen meg feljegyzéseket a MEBIR és ezen szabvány követelményei teljesülésének igazolására és az elért eredmények bemutatására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800" smtClean="0"/>
              <a:t>A szervezet hozzon létre, vezessen be és tartson fenn eljárásokat a feljegyzések azonosítására, tárolására, védelmére, visszakeresésére, megőrzésére és megsemmisítésére.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2800" smtClean="0"/>
              <a:t>A feljegyzések legyenek és maradjanak olvashatók, azonosíthatók és nyomon követhetők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38922B61-D40C-4CDD-8603-2B903144CD3B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F4786CF2-06CE-4B16-AE83-EDAFAE7FB263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186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94569" name="Picture 4" descr="MCj0408000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5143500"/>
            <a:ext cx="18478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1FC4DAA-61FF-488F-9A17-65F56B574DAD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8C6D0-4FD8-4729-AEF3-533EA6B3502C}" type="slidenum">
              <a:rPr lang="hu-HU"/>
              <a:pPr>
                <a:defRPr/>
              </a:pPr>
              <a:t>187</a:t>
            </a:fld>
            <a:endParaRPr lang="hu-HU"/>
          </a:p>
        </p:txBody>
      </p:sp>
      <p:sp>
        <p:nvSpPr>
          <p:cNvPr id="581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88"/>
            <a:ext cx="8229600" cy="85725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Ellenőrzés VII.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371600"/>
            <a:ext cx="8370887" cy="472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Belső audit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sz="2000" dirty="0" smtClean="0"/>
              <a:t>A szervezet biztosítsa MEB irányítási rendszere auditjának tervezett időközönkénti elvégzését, azért, hogy 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/>
              <a:t>Megállapítsa, vajon a MEB irányítási rendszer</a:t>
            </a:r>
          </a:p>
          <a:p>
            <a:pPr lvl="3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sz="1600" dirty="0" smtClean="0"/>
              <a:t>Megfelel-e a MEB irányítás tervezett intézkedéseinek, beleértve ezen szabvány követelményeit</a:t>
            </a:r>
          </a:p>
          <a:p>
            <a:pPr lvl="3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sz="1600" dirty="0" smtClean="0"/>
              <a:t>Bevezetése és fenntartása megfelelő-e</a:t>
            </a:r>
          </a:p>
          <a:p>
            <a:pPr lvl="3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sz="1600" dirty="0" smtClean="0"/>
              <a:t>Eredményesen valósítja-e meg a szervezet politikáját és céljait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/>
              <a:t>Információt szolgáltasson a vezetőségnek az audit eredményeiről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sz="2000" dirty="0" smtClean="0"/>
              <a:t>A szervezet tervezzen meg, hozzon létre, vezessen be és tartson fenn auditprogramokat, amelynek a szervezet tevékenységével kapcsolatos kockázatértékelés és a korábbi auditok eredményein kell alapulnia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96BB2087-A371-4D09-998F-1B194161E223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B2356D4-4E1A-4F0C-8F3A-BC391A4F0815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187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95593" name="Picture 4" descr="MCj0238059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5013325"/>
            <a:ext cx="158591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54A4B34-5A3B-4B45-A7E3-3A1B06E6C1E3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768B5F-1D8F-4EC7-ADAB-9378BE77363B}" type="slidenum">
              <a:rPr lang="hu-HU"/>
              <a:pPr>
                <a:defRPr/>
              </a:pPr>
              <a:t>188</a:t>
            </a:fld>
            <a:endParaRPr lang="hu-HU"/>
          </a:p>
        </p:txBody>
      </p:sp>
      <p:sp>
        <p:nvSpPr>
          <p:cNvPr id="582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88"/>
            <a:ext cx="8229600" cy="785812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Ellenőrzés VIII.</a:t>
            </a:r>
          </a:p>
        </p:txBody>
      </p:sp>
      <p:sp>
        <p:nvSpPr>
          <p:cNvPr id="582659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371600"/>
            <a:ext cx="8228012" cy="472440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800" dirty="0"/>
              <a:t>Hozzanak létre, vezessen be és tartson fenn auditeljárásokat, amelyek tartalmazzák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400" dirty="0"/>
              <a:t>Az audit tervezésével és végrehajtásával, az eredmények jelentésével és az audithoz tartozó feljegyzések megőrzésével kapcsolatos felelősségeket, készségeket és követelményeket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400" dirty="0"/>
              <a:t>Az auditkritériumoknak, az audit alkalmazási területének, gyakoriságának és módszereinek meghatározását </a:t>
            </a:r>
          </a:p>
          <a:p>
            <a:pPr marL="320040" indent="-32004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800" dirty="0"/>
              <a:t>Az </a:t>
            </a:r>
            <a:r>
              <a:rPr lang="hu-HU" sz="2800" dirty="0" err="1"/>
              <a:t>auditorok</a:t>
            </a:r>
            <a:r>
              <a:rPr lang="hu-HU" sz="2800" dirty="0"/>
              <a:t> kiválasztása és az audit végrehajtása biztosítsa az audit folyamatának </a:t>
            </a:r>
            <a:r>
              <a:rPr lang="hu-HU" sz="28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objektivitását és pártatlanságát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25218049-CB5F-49D8-B393-B55C5451CC32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9818F68D-841B-4A3B-BA33-A90431F051B1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188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96617" name="Picture 4" descr="MMj0303445000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354638"/>
            <a:ext cx="1871662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54864CB-E6CF-4C60-9C4A-A916FD5C0941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4A54FC-FCB9-4F25-A9D4-38BE61229FC0}" type="slidenum">
              <a:rPr lang="hu-HU"/>
              <a:pPr>
                <a:defRPr/>
              </a:pPr>
              <a:t>189</a:t>
            </a:fld>
            <a:endParaRPr lang="hu-HU"/>
          </a:p>
        </p:txBody>
      </p:sp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85750"/>
            <a:ext cx="8229600" cy="752475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Vezetőségi átvizsgálás</a:t>
            </a:r>
          </a:p>
        </p:txBody>
      </p:sp>
      <p:sp>
        <p:nvSpPr>
          <p:cNvPr id="583683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371600"/>
            <a:ext cx="8083550" cy="472440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400"/>
              <a:t>A vezetőségi átvizsgálás bemenő adatai tartalmazzák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 belső</a:t>
            </a:r>
            <a:r>
              <a:rPr lang="hu-HU" sz="2000"/>
              <a:t> auditok eredményeit, valamint az alkalmazandó jogszabályi követelményeknek és a szervezet által vállalt egyéb követelményeknek való megfelelés kiértékelését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 részvétel és konzultáció eredményeit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 külső érdekelt felek vonatkozó közléseit, beleértve a panaszokat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 szervezet MEB teljesítményét</a:t>
            </a:r>
            <a:r>
              <a:rPr lang="hu-HU" sz="2000"/>
              <a:t> 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 célok teljesülésének mértékét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Az események kivizsgálását, a helyesbítő és megelőző tevékenységek helyzetét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 korábbi vezetőségi átvizsgálásokból származó intézkedéseket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/>
              <a:t>A változó körülményeket, beleértve a MEB-el kapcsolatos jogszabályi és egyéb követelmények alakulását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000"/>
              <a:t>A fejlesztési javaslatokat 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404BD311-CCC2-4365-8AFD-6E3EE75FC79A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F52F5A69-5E8E-4432-9C8A-ACC0009456BD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189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97641" name="Picture 4" descr="MCj0214930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143500"/>
            <a:ext cx="176371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AA6D9B5-AE70-4BCD-BB51-8AFBAC340D22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CC2B8C-4E75-4206-98FE-B9B991891749}" type="slidenum">
              <a:rPr lang="hu-HU"/>
              <a:pPr>
                <a:defRPr/>
              </a:pPr>
              <a:t>19</a:t>
            </a:fld>
            <a:endParaRPr lang="hu-HU"/>
          </a:p>
        </p:txBody>
      </p:sp>
      <p:pic>
        <p:nvPicPr>
          <p:cNvPr id="39940" name="Picture 8" descr="MPj0315598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84313"/>
            <a:ext cx="6769100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4000" smtClean="0">
                <a:solidFill>
                  <a:srgbClr val="001DF2"/>
                </a:solidFill>
              </a:rPr>
              <a:t>Munkahelyi egészség és biztonság alapvető kérdései</a:t>
            </a:r>
          </a:p>
        </p:txBody>
      </p:sp>
      <p:sp>
        <p:nvSpPr>
          <p:cNvPr id="39942" name="Rectangle 3"/>
          <p:cNvSpPr>
            <a:spLocks noGrp="1"/>
          </p:cNvSpPr>
          <p:nvPr>
            <p:ph type="body" idx="1"/>
          </p:nvPr>
        </p:nvSpPr>
        <p:spPr>
          <a:xfrm>
            <a:off x="250825" y="1484313"/>
            <a:ext cx="8713788" cy="4641850"/>
          </a:xfrm>
        </p:spPr>
        <p:txBody>
          <a:bodyPr/>
          <a:lstStyle/>
          <a:p>
            <a:pPr eaLnBrk="1" hangingPunct="1"/>
            <a:r>
              <a:rPr lang="hu-HU" smtClean="0"/>
              <a:t>Ha a gazdasági folyamatok közepette az ember élete, egészsége és biztonsága a tét, elképzelhető-e a „megengedett hiba szint?”</a:t>
            </a:r>
          </a:p>
          <a:p>
            <a:pPr eaLnBrk="1" hangingPunct="1"/>
            <a:r>
              <a:rPr lang="hu-HU" smtClean="0"/>
              <a:t>Ha a gazdasági folyamatok közepette az  ember élete, egészsége és biztonsága a tét, elképzelhető-e egyéb, mint a „0 hiba” stratégia?</a:t>
            </a:r>
          </a:p>
        </p:txBody>
      </p:sp>
      <p:pic>
        <p:nvPicPr>
          <p:cNvPr id="39943" name="Picture 4" descr="MCj0155875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84763"/>
            <a:ext cx="1797050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5" descr="MMj0309754000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229225"/>
            <a:ext cx="147955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6" descr="MCj0155767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797425"/>
            <a:ext cx="1198562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7" descr="MPj0402003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24400"/>
            <a:ext cx="138112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ABBADBB-FB7B-4EDD-8682-BB80674678B8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BC461E-A794-4D0C-B417-2B405B95F137}" type="slidenum">
              <a:rPr lang="hu-HU"/>
              <a:pPr>
                <a:defRPr/>
              </a:pPr>
              <a:t>190</a:t>
            </a:fld>
            <a:endParaRPr lang="hu-HU"/>
          </a:p>
        </p:txBody>
      </p:sp>
      <p:pic>
        <p:nvPicPr>
          <p:cNvPr id="198660" name="Picture 2" descr="MCj0215880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3284538"/>
            <a:ext cx="203993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707" name="Rectangle 3"/>
          <p:cNvSpPr>
            <a:spLocks noGrp="1" noChangeArrowheads="1"/>
          </p:cNvSpPr>
          <p:nvPr>
            <p:ph type="title"/>
          </p:nvPr>
        </p:nvSpPr>
        <p:spPr>
          <a:xfrm>
            <a:off x="428625" y="357188"/>
            <a:ext cx="8229600" cy="785812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Vezetőségi átvizsgálás II.</a:t>
            </a:r>
          </a:p>
        </p:txBody>
      </p:sp>
      <p:sp>
        <p:nvSpPr>
          <p:cNvPr id="584708" name="Rectangle 4"/>
          <p:cNvSpPr>
            <a:spLocks noGrp="1" noChangeArrowheads="1"/>
          </p:cNvSpPr>
          <p:nvPr>
            <p:ph idx="1"/>
          </p:nvPr>
        </p:nvSpPr>
        <p:spPr>
          <a:xfrm>
            <a:off x="684213" y="1371600"/>
            <a:ext cx="8154987" cy="4724400"/>
          </a:xfrm>
        </p:spPr>
        <p:txBody>
          <a:bodyPr rtlCol="0">
            <a:normAutofit lnSpcReduction="10000"/>
          </a:bodyPr>
          <a:lstStyle/>
          <a:p>
            <a:pPr marL="320040" indent="-32004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800"/>
              <a:t>A vezetőségi átvizsgálás kimenő adatai legyenek összhangban a szervezet folyamatos fejlesztés iránti elkötelezettségével, és tartalmazzanak minden olyan döntést és intézkedést, amely a következők esetleges módosításával járhat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400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MEB teljesítmény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400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MEB politika és célok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400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Erőforrások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2400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MEBIR egyéb elemei</a:t>
            </a:r>
          </a:p>
          <a:p>
            <a:pPr marL="320040" indent="-32004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800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 vezetőségi átvizsgálás vonatkozó kimenő adatait elérhetővé kell tenni a konzultáció és kommunikáció résztvevői számára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EF42401A-D0D7-4D41-BD2C-4A75530E51C5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A4B25220-D371-4BF3-843D-54BEA7FB4D40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190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2192F4B-6D7A-4B02-A6EC-699680FA843E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A858FD-992B-4B8B-B157-1CEEA26C86EF}" type="slidenum">
              <a:rPr lang="hu-HU"/>
              <a:pPr>
                <a:defRPr/>
              </a:pPr>
              <a:t>191</a:t>
            </a:fld>
            <a:endParaRPr lang="hu-HU"/>
          </a:p>
        </p:txBody>
      </p:sp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714375"/>
            <a:ext cx="8443912" cy="914400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stratégiai  munkavédelmi menedzsment rendszer 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idx="1"/>
          </p:nvPr>
        </p:nvSpPr>
        <p:spPr>
          <a:xfrm>
            <a:off x="1042988" y="1844675"/>
            <a:ext cx="7796212" cy="446405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Sikertényezők</a:t>
            </a:r>
          </a:p>
          <a:p>
            <a:pPr marL="630936" lvl="1" indent="-274320" eaLnBrk="1" fontAlgn="auto" hangingPunct="1">
              <a:spcAft>
                <a:spcPts val="0"/>
              </a:spcAft>
              <a:buFont typeface="Wingdings 2"/>
              <a:buChar char=""/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A menedzsment nagyfokú 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elkötelezettsége</a:t>
            </a:r>
          </a:p>
          <a:p>
            <a:pPr marL="630936" lvl="1" indent="-274320" eaLnBrk="1" fontAlgn="auto" hangingPunct="1">
              <a:spcAft>
                <a:spcPts val="0"/>
              </a:spcAft>
              <a:buFont typeface="Wingdings 2"/>
              <a:buChar char=""/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A munkavállalók 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bevonása</a:t>
            </a:r>
          </a:p>
          <a:p>
            <a:pPr marL="630936" lvl="1" indent="-274320" eaLnBrk="1" fontAlgn="auto" hangingPunct="1">
              <a:spcAft>
                <a:spcPts val="0"/>
              </a:spcAft>
              <a:buFont typeface="Wingdings 2"/>
              <a:buChar char=""/>
              <a:defRPr/>
            </a:pP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Jól strukturált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menedzsment rendszer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97FB0577-58D3-4924-87EA-470ED556041E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29E6B823-D669-4292-A582-C49EC72F0244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191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56004" name="Picture 4" descr="PE0156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91000"/>
            <a:ext cx="21701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6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6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6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6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6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3" grpId="0" build="p" bldLvl="5" autoUpdateAnimBg="0" advAuto="100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23B7505-CB33-4034-B2CE-5C214C11FE3A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F00A5-F9EE-41E2-8B52-7C7D14E07904}" type="slidenum">
              <a:rPr lang="hu-HU"/>
              <a:pPr>
                <a:defRPr/>
              </a:pPr>
              <a:t>192</a:t>
            </a:fld>
            <a:endParaRPr lang="hu-HU"/>
          </a:p>
        </p:txBody>
      </p:sp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88"/>
            <a:ext cx="8229600" cy="1500187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szükséges változások érdekében elkerülendő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2071688"/>
            <a:ext cx="7854950" cy="4352925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Önteltség.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</a:rPr>
              <a:t>(Ne higgyük, hogy a szükséges változásokhoz elegendő egy-két személy elkötelezettsége és akarata. Dolgozni kell azért, hogy ugyanez a szándék kifejlődjön az érintett partnerek döntő hányadánál)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0323187F-BD43-410D-961B-761212E952FF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8E1326E1-E186-46D2-8E4E-8AA5846ECC02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192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57028" name="Picture 4" descr="amid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00400"/>
            <a:ext cx="10953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7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57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57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27" grpId="0" build="p" autoUpdateAnimBg="0" advAuto="100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E171829-9A64-42AE-9BE3-7D5278B3E87F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977F9B-6ADB-4B66-B94B-9EA092845E70}" type="slidenum">
              <a:rPr lang="hu-HU"/>
              <a:pPr>
                <a:defRPr/>
              </a:pPr>
              <a:t>193</a:t>
            </a:fld>
            <a:endParaRPr lang="hu-HU"/>
          </a:p>
        </p:txBody>
      </p:sp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88"/>
            <a:ext cx="8229600" cy="1285875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szükséges változások érdekében elkerülendő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916113"/>
            <a:ext cx="7796213" cy="472440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r>
              <a:rPr lang="hu-H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Kellő befolyással bíró irányítócsoport létrehozásának elmulasztása</a:t>
            </a:r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</a:rPr>
              <a:t> (Ne higgyük, hogy az első számú emberek elkötelezettsége elegendő lesz a szükséges változások eléréséhez. Magányos törekvés sohasem rendelkezhet a szükséges, valamennyi erőforrással. Így pedig a hagyományok, megszokások ellen reménytelen a harcot felvenni.)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endParaRPr lang="hu-HU" dirty="0" smtClean="0">
              <a:solidFill>
                <a:srgbClr val="FFFF99"/>
              </a:solidFill>
            </a:endParaRP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8687D1AD-B2D3-48A9-B06E-FCB55B5058CF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B6594EA0-5ADD-412C-AEA7-46509CF0A6D2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193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01737" name="Picture 4" descr="BD07006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91000"/>
            <a:ext cx="1158875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BE6512A-33BD-4C16-AA03-9B9F50E9FF96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43DA9-17D4-4B63-8144-D3569EBFB21D}" type="slidenum">
              <a:rPr lang="hu-HU"/>
              <a:pPr>
                <a:defRPr/>
              </a:pPr>
              <a:t>194</a:t>
            </a:fld>
            <a:endParaRPr lang="hu-HU"/>
          </a:p>
        </p:txBody>
      </p:sp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357188"/>
            <a:ext cx="8229600" cy="1181100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szükséges változások érdekében elkerülendő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idx="1"/>
          </p:nvPr>
        </p:nvSpPr>
        <p:spPr>
          <a:xfrm>
            <a:off x="900113" y="2133600"/>
            <a:ext cx="7867650" cy="472440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r>
              <a:rPr lang="hu-H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jövőkép erejének alábecsülése</a:t>
            </a:r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</a:rPr>
              <a:t>(Ne higgyük, hogy a változáshoz elegendő a „sürgősen tenni kell valamit” szükségességének belátása. Tudnunk kell, hogy az a bizonyos „valami” hová fog minket eljuttatni. A jövőkép egyszerre sok embernek ad világos útmutatást, segíti az alkalmazkodást, cselekvésre ösztönöz. A jövőkép megléte és hatékony kommunikálása a változási folyamat rendkívül fontos mozzanata) </a:t>
            </a:r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endParaRPr lang="hu-HU" dirty="0" smtClean="0"/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60030412-5B8E-4195-8F5D-BBECFE882FD2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83FD9019-3180-40D3-B683-C76825AEC82D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194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59076" name="Picture 4" descr="amconf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4648200"/>
            <a:ext cx="936625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9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59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59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75" grpId="0" build="p" autoUpdateAnimBg="0" advAuto="100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FCFC723-0CE0-4CC0-962B-46A4A054C814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54B2CE-0B35-43AF-B6CA-A27B1BDA564D}" type="slidenum">
              <a:rPr lang="hu-HU"/>
              <a:pPr>
                <a:defRPr/>
              </a:pPr>
              <a:t>195</a:t>
            </a:fld>
            <a:endParaRPr lang="hu-HU"/>
          </a:p>
        </p:txBody>
      </p:sp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88"/>
            <a:ext cx="8229600" cy="1285875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szükséges változások érdekében elkerülendő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idx="1"/>
          </p:nvPr>
        </p:nvSpPr>
        <p:spPr>
          <a:xfrm>
            <a:off x="773113" y="1773238"/>
            <a:ext cx="8370887" cy="4579937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Beletörődés az jövőkép blokkolásába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</a:rPr>
              <a:t>(Ne higgyük, hogy a változási folyamat mint olajozott jégen a teflon fog siklani előre. Lesznek problémák, nehézségek, amelyek elbizonytalaníthatják az embereket. Ilyenek lehetnek pl. a meglévő intézmények, azok megszokott „hagyományos” működési folyamatai. Ezen gátló tényezők a mélyben fejtik ki blokkoló hatásukat, mire láthatóvá válnak, már alapjaiban megtörték a változási folyamatot)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EBDD3544-308A-43DD-93D2-81A551F03690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72DEAAA1-F635-473A-B338-E71831D1CA5D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195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60100" name="Picture 4" descr="ampro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572000"/>
            <a:ext cx="211137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0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build="p" autoUpdateAnimBg="0" advAuto="1000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9D9DED7-3779-43DB-B6B3-EC4445DE58DF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2C187-9B0C-4CB9-8D38-0D7B04C5FEC4}" type="slidenum">
              <a:rPr lang="hu-HU"/>
              <a:pPr>
                <a:defRPr/>
              </a:pPr>
              <a:t>196</a:t>
            </a:fld>
            <a:endParaRPr lang="hu-HU"/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88"/>
            <a:ext cx="8229600" cy="1428750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szükséges változások érdekében elkerülendő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916113"/>
            <a:ext cx="8228012" cy="472440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r>
              <a:rPr lang="hu-H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rövid távú eredmények hasznosításának elmulasztása</a:t>
            </a:r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</a:rPr>
              <a:t>(Ne higgyük, hogy a folyamat értékelésére csak a projekt lezárásakor kell időt szakítanunk. A közbenső mérföldkövek –pl. egy sikeres konferencia megrendezése- lehetőséget adnak az időszak értékelésére, a partnerek felé pozitív üzenetek küldésére, a vízió ismételt megerősítésére, a változási folyamat identitásának hangsúlyozására. 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endParaRPr lang="hu-HU" dirty="0" smtClean="0">
              <a:solidFill>
                <a:srgbClr val="FFFF99"/>
              </a:solidFill>
            </a:endParaRP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BA03C7AA-9EAA-45D7-89CC-C531D83AC666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0A75037D-B9DD-4B20-951E-BC4C5D2CA074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196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61124" name="Picture 4" descr="amhap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267200"/>
            <a:ext cx="2466975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3" grpId="0" build="p" autoUpdateAnimBg="0" advAuto="100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DA5025F-99D9-471A-95CC-ED4773C9042D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21B04-91B3-40D2-9592-925FF0F4AC8A}" type="slidenum">
              <a:rPr lang="hu-HU"/>
              <a:pPr>
                <a:defRPr/>
              </a:pPr>
              <a:t>197</a:t>
            </a:fld>
            <a:endParaRPr lang="hu-HU"/>
          </a:p>
        </p:txBody>
      </p:sp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357188"/>
            <a:ext cx="8229600" cy="1323975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szükséges változások érdekében elkerülendő</a:t>
            </a:r>
          </a:p>
        </p:txBody>
      </p:sp>
      <p:sp>
        <p:nvSpPr>
          <p:cNvPr id="262147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1773238"/>
            <a:ext cx="7815262" cy="472440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r>
              <a:rPr lang="hu-H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győzelem túl korai kihirdetése</a:t>
            </a:r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</a:rPr>
              <a:t>(Ne higgyük, hogy a változási folyamatnak akkor van végre, amikor a projektet hivatalosan is lezártuk. A győzelem idő előtti kihirdetése elvonja a tényleges befejezéshez szükséges energiákat, így az elvárt, új minőség nem fejtheti ki az elvárt hatást)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endParaRPr lang="hu-HU" sz="2800" dirty="0" smtClean="0">
              <a:solidFill>
                <a:srgbClr val="FFFF99"/>
              </a:solidFill>
            </a:endParaRP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B96E4502-6D92-40C9-894D-DD49A1E6A52A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0E9F8BB6-7568-4080-BFC7-5A4BED3327E4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197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62148" name="Picture 4" descr="amw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86200"/>
            <a:ext cx="260985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7" grpId="0" build="p" autoUpdateAnimBg="0" advAuto="1000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32143F0-7A8A-4D55-881D-89C6E3B3887D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5B4FD8-C7D5-4A69-9831-EA85DEF47426}" type="slidenum">
              <a:rPr lang="hu-HU"/>
              <a:pPr>
                <a:defRPr/>
              </a:pPr>
              <a:t>198</a:t>
            </a:fld>
            <a:endParaRPr lang="hu-HU"/>
          </a:p>
        </p:txBody>
      </p:sp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28625"/>
            <a:ext cx="8229600" cy="1285875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szükséges változások érdekében elkerülendő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916113"/>
            <a:ext cx="8686800" cy="411480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 2"/>
              <a:buChar char=""/>
              <a:defRPr/>
            </a:pPr>
            <a:r>
              <a:rPr lang="hu-H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változások nem épülnek be a döntés előkészítő, és döntéshozó kultúrájába</a:t>
            </a:r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</a:rPr>
              <a:t>(Ne higgyük, hogy egy projekt lezárásakor a automatikusan így fognak szólni a munkavállalók, a kollégák: „Itt a dolgokat természetesen így kell intézni.” Mindaddig, amíg az új viselkedési módok nem gyökereznek be a szociális normákba és közösen vallott értékekbe, mindig ki lesznek téve a fokozatos visszarendeződés, leépülés veszélyének)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3D34B1C4-2C63-45E4-91DA-2248BF7CEB01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2B11D68D-C394-4C93-B7A7-A8CFB02EA3AA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198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63172" name="Picture 4" descr="amorga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495800"/>
            <a:ext cx="153352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3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63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63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1" grpId="0" build="p" autoUpdateAnimBg="0" advAuto="100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D6DF877-1B87-43B8-AC29-2AC50885E8B4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D870A0-5043-44C0-A180-F606AE69F234}" type="slidenum">
              <a:rPr lang="hu-HU"/>
              <a:pPr>
                <a:defRPr/>
              </a:pPr>
              <a:t>199</a:t>
            </a:fld>
            <a:endParaRPr lang="hu-HU"/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71217FB9-1EBA-4F16-983D-BC75581DE270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23742E55-9B2D-482B-B6C6-3923A951E0C6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199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12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410575" cy="914400"/>
          </a:xfrm>
          <a:ln>
            <a:miter lim="800000"/>
            <a:headEnd/>
            <a:tailEnd/>
          </a:ln>
        </p:spPr>
        <p:txBody>
          <a:bodyPr rtlCol="0" anchor="t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kumimoji="1" lang="hu-HU" dirty="0">
                <a:ln/>
                <a:gradFill>
                  <a:gsLst>
                    <a:gs pos="0">
                      <a:schemeClr val="tx2">
                        <a:lumMod val="90000"/>
                      </a:schemeClr>
                    </a:gs>
                    <a:gs pos="50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25000"/>
                      </a:schemeClr>
                    </a:gs>
                  </a:gsLst>
                  <a:lin ang="5400000" scaled="0"/>
                </a:gradFill>
              </a:rPr>
              <a:t>A hatékony MEBIR alapjai</a:t>
            </a:r>
          </a:p>
        </p:txBody>
      </p:sp>
      <p:sp>
        <p:nvSpPr>
          <p:cNvPr id="2078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57313"/>
            <a:ext cx="7858125" cy="1928812"/>
          </a:xfrm>
        </p:spPr>
        <p:txBody>
          <a:bodyPr/>
          <a:lstStyle/>
          <a:p>
            <a:pPr marL="411163" algn="ctr" eaLnBrk="1" hangingPunct="1"/>
            <a:r>
              <a:rPr lang="hu-HU" smtClean="0"/>
              <a:t>Közös értékek</a:t>
            </a:r>
            <a:endParaRPr lang="hu-HU" sz="2200" b="1" smtClean="0"/>
          </a:p>
        </p:txBody>
      </p:sp>
      <p:pic>
        <p:nvPicPr>
          <p:cNvPr id="207881" name="Picture 4" descr="workp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965325"/>
            <a:ext cx="68580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11803C6-C82D-4FB8-9F86-8188F34288F7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8004A6-7F40-4895-B3F9-07FBF6131A3C}" type="slidenum">
              <a:rPr lang="hu-HU"/>
              <a:pPr>
                <a:defRPr/>
              </a:pPr>
              <a:t>2</a:t>
            </a:fld>
            <a:endParaRPr lang="hu-HU"/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A20FE3DC-7250-4F0E-98E2-BCFDCE400EDB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18A5BD24-6964-4AD0-9A81-EB35DA4A899D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0278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11188" y="115888"/>
            <a:ext cx="7988300" cy="1470025"/>
          </a:xfrm>
        </p:spPr>
        <p:txBody>
          <a:bodyPr rtlCol="0">
            <a:normAutofit/>
          </a:bodyPr>
          <a:lstStyle/>
          <a:p>
            <a:pPr marL="54864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hu-HU" sz="24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munkahelyi egészségvédelem és biztonság irányítási rendszerének alapgondolata</a:t>
            </a:r>
          </a:p>
        </p:txBody>
      </p:sp>
      <p:sp>
        <p:nvSpPr>
          <p:cNvPr id="245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268538" y="5734050"/>
            <a:ext cx="6400800" cy="719138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hu-HU" sz="2400" smtClean="0"/>
              <a:t>„A hibák oka a jobb nem ismerése”</a:t>
            </a:r>
          </a:p>
          <a:p>
            <a:pPr marL="0" indent="0" algn="r" eaLnBrk="1" hangingPunct="1">
              <a:buFontTx/>
              <a:buNone/>
            </a:pPr>
            <a:r>
              <a:rPr lang="hu-HU" sz="1800" smtClean="0"/>
              <a:t>Démokritosz</a:t>
            </a:r>
            <a:endParaRPr lang="hu-HU" sz="2400" smtClean="0"/>
          </a:p>
        </p:txBody>
      </p:sp>
      <p:pic>
        <p:nvPicPr>
          <p:cNvPr id="24584" name="Picture 7" descr="firsta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628775"/>
            <a:ext cx="5545138" cy="416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5198A0B-B0C5-46D2-9987-7780A1D34C84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F41897-B096-48BE-A582-D5080536AFD1}" type="slidenum">
              <a:rPr lang="hu-HU"/>
              <a:pPr>
                <a:defRPr/>
              </a:pPr>
              <a:t>20</a:t>
            </a:fld>
            <a:endParaRPr lang="hu-HU"/>
          </a:p>
        </p:txBody>
      </p:sp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Munkahelyi egészség és biztonság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276475"/>
            <a:ext cx="5040312" cy="3311525"/>
          </a:xfrm>
        </p:spPr>
        <p:txBody>
          <a:bodyPr/>
          <a:lstStyle/>
          <a:p>
            <a:pPr marL="457200" indent="-457200" eaLnBrk="1" hangingPunct="1"/>
            <a:r>
              <a:rPr lang="hu-HU" sz="2800" smtClean="0"/>
              <a:t>„Ahhoz, hogy valamit jól csináljunk meg, nem szükséges több idő, mint ahhoz, hogy azt rosszul csináljuk meg.”</a:t>
            </a:r>
          </a:p>
          <a:p>
            <a:pPr marL="457200" indent="-457200" algn="r" eaLnBrk="1" hangingPunct="1">
              <a:buFontTx/>
              <a:buNone/>
            </a:pPr>
            <a:r>
              <a:rPr lang="hu-HU" sz="1000" smtClean="0"/>
              <a:t>/ Johann Jakob Sulzer 8-/</a:t>
            </a:r>
            <a:endParaRPr lang="hu-HU" sz="2800" smtClean="0"/>
          </a:p>
        </p:txBody>
      </p:sp>
      <p:graphicFrame>
        <p:nvGraphicFramePr>
          <p:cNvPr id="210948" name="Object 4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5291138" y="2443163"/>
          <a:ext cx="3548062" cy="257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Klip" r:id="rId5" imgW="4663440" imgH="3390840" progId="">
                  <p:embed/>
                </p:oleObj>
              </mc:Choice>
              <mc:Fallback>
                <p:oleObj name="Klip" r:id="rId5" imgW="4663440" imgH="339084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1138" y="2443163"/>
                        <a:ext cx="3548062" cy="2579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75438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CAA2EE41-EF8B-4C18-AD8A-F040A853958A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20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7" grpId="0" build="p" bldLvl="2" autoUpdateAnimBg="0" advAuto="100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9BBD857-642D-4BD9-85C6-E0783A4ED9CA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936146-AFD2-4203-83F0-B3CEF30479D0}" type="slidenum">
              <a:rPr lang="hu-HU"/>
              <a:pPr>
                <a:defRPr/>
              </a:pPr>
              <a:t>200</a:t>
            </a:fld>
            <a:endParaRPr lang="hu-HU"/>
          </a:p>
        </p:txBody>
      </p:sp>
      <p:sp>
        <p:nvSpPr>
          <p:cNvPr id="208900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981075"/>
            <a:ext cx="7867650" cy="647700"/>
          </a:xfrm>
        </p:spPr>
        <p:txBody>
          <a:bodyPr/>
          <a:lstStyle/>
          <a:p>
            <a:pPr eaLnBrk="1" hangingPunct="1"/>
            <a:r>
              <a:rPr lang="hu-HU" smtClean="0"/>
              <a:t>Fogalmak azonos értelmezése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A823F75A-8B01-41A3-9F61-A7959161AFEA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FB033BE-A006-4A21-BE49-7F95DE7472DB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200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23235" name="Rectangle 2"/>
          <p:cNvPicPr>
            <a:picLocks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0"/>
            <a:ext cx="8650288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0261" name="Picture 5" descr="autospihe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628775"/>
            <a:ext cx="4232275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8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8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C35D993-3B16-43B7-8923-164BF55AC3D1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F9664-6417-44C4-BDA8-7979D99366C7}" type="slidenum">
              <a:rPr lang="hu-HU"/>
              <a:pPr>
                <a:defRPr/>
              </a:pPr>
              <a:t>201</a:t>
            </a:fld>
            <a:endParaRPr lang="hu-HU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0"/>
            <a:ext cx="8229600" cy="85725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hatékony MEBIR alapjai</a:t>
            </a:r>
          </a:p>
        </p:txBody>
      </p:sp>
      <p:sp>
        <p:nvSpPr>
          <p:cNvPr id="209925" name="Rectangle 3"/>
          <p:cNvSpPr>
            <a:spLocks noGrp="1" noChangeArrowheads="1"/>
          </p:cNvSpPr>
          <p:nvPr>
            <p:ph idx="1"/>
          </p:nvPr>
        </p:nvSpPr>
        <p:spPr>
          <a:xfrm>
            <a:off x="1116013" y="1125538"/>
            <a:ext cx="7239000" cy="688975"/>
          </a:xfrm>
        </p:spPr>
        <p:txBody>
          <a:bodyPr/>
          <a:lstStyle/>
          <a:p>
            <a:pPr eaLnBrk="1" hangingPunct="1"/>
            <a:r>
              <a:rPr lang="hu-HU" smtClean="0"/>
              <a:t>Folyamatos fejlesztés, előretekintés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E839B4CD-5216-4558-AE26-4261B885B9AF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6F64DF5E-C8C1-4EE1-A447-1B58F2F90A09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201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480265" name="Picture 9" descr="Egypt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63725"/>
            <a:ext cx="6659563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80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80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D1714DA-061A-444E-A9DC-F87B6DCB8FAC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3A2B54-701E-418D-A285-298DDFCD72B3}" type="slidenum">
              <a:rPr lang="hu-HU"/>
              <a:pPr>
                <a:defRPr/>
              </a:pPr>
              <a:t>202</a:t>
            </a:fld>
            <a:endParaRPr lang="hu-HU"/>
          </a:p>
        </p:txBody>
      </p:sp>
      <p:sp>
        <p:nvSpPr>
          <p:cNvPr id="610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14313"/>
            <a:ext cx="8229600" cy="823912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hatékony MEBIR alapjai</a:t>
            </a:r>
          </a:p>
        </p:txBody>
      </p:sp>
      <p:sp>
        <p:nvSpPr>
          <p:cNvPr id="210949" name="Rectangle 3"/>
          <p:cNvSpPr>
            <a:spLocks noGrp="1" noChangeArrowheads="1"/>
          </p:cNvSpPr>
          <p:nvPr>
            <p:ph idx="1"/>
          </p:nvPr>
        </p:nvSpPr>
        <p:spPr>
          <a:xfrm>
            <a:off x="1600200" y="1371600"/>
            <a:ext cx="7239000" cy="617538"/>
          </a:xfrm>
        </p:spPr>
        <p:txBody>
          <a:bodyPr/>
          <a:lstStyle/>
          <a:p>
            <a:pPr eaLnBrk="1" hangingPunct="1"/>
            <a:r>
              <a:rPr lang="hu-HU" smtClean="0"/>
              <a:t>Elővigyázatosság elve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6E097E9E-AE87-4FA4-A139-1BFA8A3DED8B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5D2CEBA9-9093-4971-BEAD-F53E9B4CE2AF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202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480278" name="Picture 22" descr="Kép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989138"/>
            <a:ext cx="6156325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80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80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33F5E9B-5E50-4B81-BCE7-BE3700591392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D1B82B-CD3C-41BF-A5F7-7D683180E14A}" type="slidenum">
              <a:rPr lang="hu-HU"/>
              <a:pPr>
                <a:defRPr/>
              </a:pPr>
              <a:t>203</a:t>
            </a:fld>
            <a:endParaRPr lang="hu-HU"/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DF0EC3F9-6626-4225-8113-E28248C1FC89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7CD7CF5E-AA7E-4593-800F-3FA8EB434516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203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14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0"/>
            <a:ext cx="7543800" cy="1431925"/>
          </a:xfrm>
          <a:ln>
            <a:miter lim="800000"/>
            <a:headEnd/>
            <a:tailEnd/>
          </a:ln>
        </p:spPr>
        <p:txBody>
          <a:bodyPr rtlCol="0" anchor="t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kumimoji="1" lang="hu-HU">
                <a:ln/>
                <a:gradFill>
                  <a:gsLst>
                    <a:gs pos="0">
                      <a:schemeClr val="tx2">
                        <a:lumMod val="90000"/>
                      </a:schemeClr>
                    </a:gs>
                    <a:gs pos="50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25000"/>
                      </a:schemeClr>
                    </a:gs>
                  </a:gsLst>
                  <a:lin ang="5400000" scaled="0"/>
                </a:gradFill>
              </a:rPr>
              <a:t>A hatékony MEBIR alapjai</a:t>
            </a:r>
          </a:p>
        </p:txBody>
      </p:sp>
      <p:sp>
        <p:nvSpPr>
          <p:cNvPr id="21197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68413"/>
            <a:ext cx="9144000" cy="4724400"/>
          </a:xfrm>
        </p:spPr>
        <p:txBody>
          <a:bodyPr/>
          <a:lstStyle/>
          <a:p>
            <a:pPr marL="411163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hu-HU" b="1" smtClean="0"/>
              <a:t>Partnerség a munkahelyi egészségvédelmi és biztonságirányítási rendszer szereplői között. </a:t>
            </a:r>
          </a:p>
        </p:txBody>
      </p:sp>
      <p:pic>
        <p:nvPicPr>
          <p:cNvPr id="211977" name="Picture 4" descr="pic157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643188"/>
            <a:ext cx="7229475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CEF8EE2-D471-4E6C-845F-7074BAED119A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293839-F8BB-4BF2-92AB-0AB38DDA0D4C}" type="slidenum">
              <a:rPr lang="hu-HU"/>
              <a:pPr>
                <a:defRPr/>
              </a:pPr>
              <a:t>204</a:t>
            </a:fld>
            <a:endParaRPr lang="hu-HU"/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04C1C7F0-19C5-4513-B526-2669E2DC8BDF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B14355A8-2791-45EB-9284-ACC80332AA5B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204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16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715375" cy="914400"/>
          </a:xfrm>
          <a:ln>
            <a:miter lim="800000"/>
            <a:headEnd/>
            <a:tailEnd/>
          </a:ln>
        </p:spPr>
        <p:txBody>
          <a:bodyPr rtlCol="0" anchor="t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kumimoji="1" lang="hu-HU">
                <a:ln/>
                <a:gradFill>
                  <a:gsLst>
                    <a:gs pos="0">
                      <a:schemeClr val="tx2">
                        <a:lumMod val="90000"/>
                      </a:schemeClr>
                    </a:gs>
                    <a:gs pos="50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25000"/>
                      </a:schemeClr>
                    </a:gs>
                  </a:gsLst>
                  <a:lin ang="5400000" scaled="0"/>
                </a:gradFill>
              </a:rPr>
              <a:t>A hatékony MEBIR alapjai</a:t>
            </a:r>
          </a:p>
        </p:txBody>
      </p:sp>
      <p:sp>
        <p:nvSpPr>
          <p:cNvPr id="2130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81075"/>
            <a:ext cx="8588375" cy="5226050"/>
          </a:xfrm>
        </p:spPr>
        <p:txBody>
          <a:bodyPr/>
          <a:lstStyle/>
          <a:p>
            <a:pPr marL="609600" indent="-609600" algn="ctr" eaLnBrk="1" hangingPunct="1">
              <a:buFont typeface="Wingdings" pitchFamily="2" charset="2"/>
              <a:buNone/>
            </a:pPr>
            <a:r>
              <a:rPr lang="hu-HU" sz="3700" b="1" smtClean="0"/>
              <a:t>A célok, az alapelvek, a programok minden szereplőre vonatkoznak.</a:t>
            </a:r>
            <a:endParaRPr lang="hu-HU" sz="2200" b="1" smtClean="0"/>
          </a:p>
        </p:txBody>
      </p:sp>
      <p:pic>
        <p:nvPicPr>
          <p:cNvPr id="213001" name="Picture 4" descr="SafetyOfficer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2214563"/>
            <a:ext cx="6715125" cy="44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B3209D5-38EC-4784-AABF-88CAE2D49234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F79C74-F53F-4D11-97A8-F79E4D12A185}" type="slidenum">
              <a:rPr lang="hu-HU"/>
              <a:pPr>
                <a:defRPr/>
              </a:pPr>
              <a:t>205</a:t>
            </a:fld>
            <a:endParaRPr lang="hu-HU"/>
          </a:p>
        </p:txBody>
      </p:sp>
      <p:sp>
        <p:nvSpPr>
          <p:cNvPr id="6113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85750"/>
            <a:ext cx="8229600" cy="752475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hatékony MEBIR alapjai</a:t>
            </a:r>
          </a:p>
        </p:txBody>
      </p:sp>
      <p:sp>
        <p:nvSpPr>
          <p:cNvPr id="214021" name="Rectangle 3"/>
          <p:cNvSpPr>
            <a:spLocks noGrp="1" noChangeArrowheads="1"/>
          </p:cNvSpPr>
          <p:nvPr>
            <p:ph idx="1"/>
          </p:nvPr>
        </p:nvSpPr>
        <p:spPr>
          <a:xfrm>
            <a:off x="142875" y="1285875"/>
            <a:ext cx="8515350" cy="6889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 2" pitchFamily="18" charset="2"/>
              <a:buChar char=""/>
            </a:pPr>
            <a:r>
              <a:rPr lang="hu-HU" smtClean="0"/>
              <a:t>A felelősség és feladat „nem ismer kivételt”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D470396F-CE31-4D14-A86B-C13A3A5733D0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F7D223E5-91A3-48AF-8890-25648A8BC697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205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14025" name="Picture 4" descr="Balkanbo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205038"/>
            <a:ext cx="6264275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2252AFE-E25B-4B7C-A2AB-7B676C9027FC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79E6E-008A-4EE0-B66E-64B14EA7D2C2}" type="slidenum">
              <a:rPr lang="hu-HU"/>
              <a:pPr>
                <a:defRPr/>
              </a:pPr>
              <a:t>206</a:t>
            </a:fld>
            <a:endParaRPr lang="hu-HU"/>
          </a:p>
        </p:txBody>
      </p:sp>
      <p:sp>
        <p:nvSpPr>
          <p:cNvPr id="10" name="Dátum helye 9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A2A3776C-D58C-4EC8-B949-4E3BEF1B6D4E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11" name="Dia számának helye 10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60A77890-776F-4BCB-8431-DAD720E71883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206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18466" name="Cím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8553450" cy="914400"/>
          </a:xfrm>
          <a:ln>
            <a:miter lim="800000"/>
            <a:headEnd/>
            <a:tailEnd/>
          </a:ln>
        </p:spPr>
        <p:txBody>
          <a:bodyPr rtlCol="0" anchor="t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kumimoji="1" lang="hu-HU">
                <a:ln/>
                <a:gradFill>
                  <a:gsLst>
                    <a:gs pos="0">
                      <a:schemeClr val="tx2">
                        <a:lumMod val="90000"/>
                      </a:schemeClr>
                    </a:gs>
                    <a:gs pos="50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25000"/>
                      </a:schemeClr>
                    </a:gs>
                  </a:gsLst>
                  <a:lin ang="5400000" scaled="0"/>
                </a:gradFill>
              </a:rPr>
              <a:t>A hatékony MEBIR alapjai</a:t>
            </a:r>
          </a:p>
        </p:txBody>
      </p:sp>
      <p:sp>
        <p:nvSpPr>
          <p:cNvPr id="215048" name="AutoShape 4" descr="CID:%7b847D2A3A-152E-48FE-90BF-43DEBB947FC7%7d/keletimunkavedelem.jpg"/>
          <p:cNvSpPr>
            <a:spLocks noChangeAspect="1" noChangeArrowheads="1"/>
          </p:cNvSpPr>
          <p:nvPr/>
        </p:nvSpPr>
        <p:spPr bwMode="auto">
          <a:xfrm>
            <a:off x="4572000" y="-4603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215049" name="Kép 5" descr="keletimunkavedele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6763"/>
            <a:ext cx="3500438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50" name="Kép 6" descr="keletimunkavedelem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71688"/>
            <a:ext cx="428625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51" name="Kép 7" descr="keletimunkavedelem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914775"/>
            <a:ext cx="3998913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52" name="Kép 9" descr="pic3398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411288"/>
            <a:ext cx="3214687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53" name="Szövegdoboz 10"/>
          <p:cNvSpPr txBox="1">
            <a:spLocks noChangeArrowheads="1"/>
          </p:cNvSpPr>
          <p:nvPr/>
        </p:nvSpPr>
        <p:spPr bwMode="auto">
          <a:xfrm>
            <a:off x="0" y="1143000"/>
            <a:ext cx="62865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sz="2000" b="1"/>
              <a:t>A vállalatnak az alvállalkozókkal szemben ugyanazt  a követelményeket kell, hogy támassza, mint  amit saját munkavállalóitól megkövetel!</a:t>
            </a:r>
          </a:p>
        </p:txBody>
      </p:sp>
      <p:pic>
        <p:nvPicPr>
          <p:cNvPr id="215054" name="Picture 5" descr="Kép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65675"/>
            <a:ext cx="19177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00005215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214438"/>
            <a:ext cx="8143875" cy="5262562"/>
          </a:xfrm>
        </p:spPr>
      </p:pic>
      <p:sp>
        <p:nvSpPr>
          <p:cNvPr id="3" name="Cím 2"/>
          <p:cNvSpPr>
            <a:spLocks noGrp="1"/>
          </p:cNvSpPr>
          <p:nvPr>
            <p:ph type="title" idx="4294967295"/>
          </p:nvPr>
        </p:nvSpPr>
        <p:spPr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hu-HU" sz="41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Elmélet és gyakorlat</a:t>
            </a:r>
            <a:endParaRPr lang="hu-HU" sz="4100" b="1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5" name="Kép 4" descr="000056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14438"/>
            <a:ext cx="8143875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 descr="0000565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14438"/>
            <a:ext cx="8143875" cy="524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 descr="0002654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14438"/>
            <a:ext cx="8143875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 descr="0002696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14438"/>
            <a:ext cx="81438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8" descr="0003104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14438"/>
            <a:ext cx="81438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ép 9" descr="2007021906545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14438"/>
            <a:ext cx="8143875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ép 10" descr="Bom-boem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14438"/>
            <a:ext cx="81438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11" descr="DSC0519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14438"/>
            <a:ext cx="81438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Kép 12" descr="DSC05212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14438"/>
            <a:ext cx="81438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Kép 13" descr="DSC05363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43000"/>
            <a:ext cx="8072438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Kép 14" descr="Koordináció 013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43000"/>
            <a:ext cx="8143875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Kép 15" descr="Fejmunkavedelem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43000"/>
            <a:ext cx="81438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Kép 16" descr="Hegesztés biztonsága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43000"/>
            <a:ext cx="81438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Kép 17" descr="Kép2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43000"/>
            <a:ext cx="81438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Kép 18" descr="Kép1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9" b="10117"/>
          <a:stretch>
            <a:fillRect/>
          </a:stretch>
        </p:blipFill>
        <p:spPr bwMode="auto">
          <a:xfrm>
            <a:off x="285750" y="1143000"/>
            <a:ext cx="81438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Kép 19" descr="Kép5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43000"/>
            <a:ext cx="81438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Kép 20" descr="Kép6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43000"/>
            <a:ext cx="81438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Kép 21" descr="Koordináció 001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43000"/>
            <a:ext cx="81438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Kép 22" descr="Koordináció 004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43000"/>
            <a:ext cx="81438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Kép 23" descr="Koordináció 006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43000"/>
            <a:ext cx="81438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Kép 24" descr="Koordináció 008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43000"/>
            <a:ext cx="81438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Kép 25" descr="Koordináció 012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43000"/>
            <a:ext cx="81438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Kép 26" descr="Koordináció  002.jp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43000"/>
            <a:ext cx="81438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Kép 27" descr="Koordináció  008.jpg"/>
          <p:cNvPicPr>
            <a:picLocks noChangeAspect="1"/>
          </p:cNvPicPr>
          <p:nvPr/>
        </p:nvPicPr>
        <p:blipFill>
          <a:blip r:embed="rId26">
            <a:lum bright="40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43000"/>
            <a:ext cx="81438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Kép 28" descr="Légzés védelem.jp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00188"/>
            <a:ext cx="8143875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Kép 29" descr="SafetyOfficer04.jp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00188"/>
            <a:ext cx="2728913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Kép 30" descr="pic37753.jp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500188"/>
            <a:ext cx="2928938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Kép 31" descr="SafetyOfficer05.jp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500188"/>
            <a:ext cx="257175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Kép 32" descr="SafetyOfficer06.jp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14438"/>
            <a:ext cx="8429625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Kép 33" descr="SafetyOfficer07.jp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14438"/>
            <a:ext cx="3978275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Kép 34" descr="womendriving.jp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214438"/>
            <a:ext cx="4500562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Kép 35" descr="Wallis_3.jp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14438"/>
            <a:ext cx="8429625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Kép 36" descr="wallis_4.jp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214438"/>
            <a:ext cx="8358187" cy="53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2947C4-05B4-41E7-9291-020BAB4E65F8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64745C-50AD-43E4-8D5B-20563ADEEACF}" type="slidenum">
              <a:rPr lang="hu-HU"/>
              <a:pPr>
                <a:defRPr/>
              </a:pPr>
              <a:t>208</a:t>
            </a:fld>
            <a:endParaRPr lang="hu-HU"/>
          </a:p>
        </p:txBody>
      </p:sp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1309688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54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Kié a felelősség?</a:t>
            </a:r>
          </a:p>
        </p:txBody>
      </p:sp>
      <p:sp>
        <p:nvSpPr>
          <p:cNvPr id="585731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989138"/>
            <a:ext cx="8229600" cy="4530725"/>
          </a:xfrm>
        </p:spPr>
        <p:txBody>
          <a:bodyPr/>
          <a:lstStyle/>
          <a:p>
            <a:pPr algn="ctr" eaLnBrk="1" hangingPunct="1"/>
            <a:endParaRPr lang="hu-HU" smtClean="0"/>
          </a:p>
          <a:p>
            <a:pPr algn="ctr" eaLnBrk="1" hangingPunct="1"/>
            <a:r>
              <a:rPr lang="hu-HU" smtClean="0"/>
              <a:t>„Nem a nyíl a hibás, ha nem talál célba.”</a:t>
            </a:r>
          </a:p>
          <a:p>
            <a:pPr algn="r" eaLnBrk="1" hangingPunct="1">
              <a:buFontTx/>
              <a:buNone/>
            </a:pPr>
            <a:r>
              <a:rPr lang="hu-HU" sz="2000" smtClean="0"/>
              <a:t>Oscar Wilde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A715B4CB-6243-4AB2-828E-25E03D14A67D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B90ADED1-9856-4455-B55A-D239AD07E310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208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85732" name="Picture 4" descr="MCj0297171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716338"/>
            <a:ext cx="4321175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585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585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585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585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585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585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58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3000"/>
                                        <p:tgtEl>
                                          <p:spTgt spid="58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31" grpId="0" build="p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4625F2A-908A-4AB3-95C3-48D41BBFA3AA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8EBA2D-B1EB-40FB-BA58-5BCD1ECF6769}" type="slidenum">
              <a:rPr lang="hu-HU"/>
              <a:pPr>
                <a:defRPr/>
              </a:pPr>
              <a:t>209</a:t>
            </a:fld>
            <a:endParaRPr lang="hu-HU"/>
          </a:p>
        </p:txBody>
      </p:sp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90500"/>
            <a:ext cx="8305800" cy="809625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MEBIR építés folyamata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52575"/>
            <a:ext cx="8305800" cy="10985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hu-HU" sz="2400" dirty="0" smtClean="0">
                <a:solidFill>
                  <a:schemeClr val="accent1">
                    <a:lumMod val="75000"/>
                  </a:schemeClr>
                </a:solidFill>
              </a:rPr>
              <a:t>„</a:t>
            </a:r>
            <a:r>
              <a:rPr lang="hu-HU" sz="2400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Egy szokás nem hajítható ki az ablakon, fokról-fokra kell letessékelni a lépcsőn, kitessékelni az ajtón. </a:t>
            </a:r>
            <a:r>
              <a:rPr lang="hu-HU" sz="2400" dirty="0" smtClean="0">
                <a:solidFill>
                  <a:schemeClr val="accent1">
                    <a:lumMod val="75000"/>
                  </a:schemeClr>
                </a:solidFill>
              </a:rPr>
              <a:t>”</a:t>
            </a:r>
          </a:p>
          <a:p>
            <a:pPr algn="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</a:rPr>
              <a:t>/Mark Twain/</a:t>
            </a:r>
            <a:endParaRPr lang="hu-HU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46050763-450F-45F7-96CD-0FA727699EA5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5C8C9F51-A2E7-48C8-9D3F-4FEB5E3F7A1F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209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64196" name="Picture 4" descr="Brueghel-vakok"/>
          <p:cNvPicPr>
            <a:picLocks noChangeAspect="1" noChangeArrowheads="1"/>
          </p:cNvPicPr>
          <p:nvPr/>
        </p:nvPicPr>
        <p:blipFill>
          <a:blip r:embed="rId3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0"/>
            <a:ext cx="62484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4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4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0" presetID="19" presetClass="entr" presetSubtype="1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4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4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15" presetID="7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64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64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195" grpId="0" build="p" bldLvl="5" autoUpdateAnimBg="0" advAuto="100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7308252-5E39-4D73-944B-32A181F61917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DFCFC1-6886-4B38-A251-9CCC69A25A0F}" type="slidenum">
              <a:rPr lang="hu-HU"/>
              <a:pPr>
                <a:defRPr/>
              </a:pPr>
              <a:t>21</a:t>
            </a:fld>
            <a:endParaRPr lang="hu-HU"/>
          </a:p>
        </p:txBody>
      </p:sp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84163"/>
            <a:ext cx="8153400" cy="858837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Total </a:t>
            </a:r>
            <a:r>
              <a:rPr lang="en-US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Quality</a:t>
            </a:r>
            <a:r>
              <a:rPr lang="hu-HU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 Management (TQM)</a:t>
            </a:r>
            <a:endParaRPr lang="en-GB" sz="32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4096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371600"/>
            <a:ext cx="8370887" cy="4724400"/>
          </a:xfrm>
        </p:spPr>
        <p:txBody>
          <a:bodyPr/>
          <a:lstStyle/>
          <a:p>
            <a:pPr eaLnBrk="1" hangingPunct="1"/>
            <a:r>
              <a:rPr lang="hu-HU" sz="2400" smtClean="0"/>
              <a:t>A válaszhoz szükséges, hogy a szervezet kiterjessze a minőség fogalmát.</a:t>
            </a:r>
          </a:p>
          <a:p>
            <a:pPr eaLnBrk="1" hangingPunct="1"/>
            <a:r>
              <a:rPr lang="hu-HU" sz="2400" smtClean="0"/>
              <a:t>A minőség magába foglalja mindazt az utat, amellyel egy szervezet kielégíti nemcsak a vevői igényeit nyereséges működés mellett, hanem dolgozóinak és közvetlen illetve közvetett társadalmi környezetének igényeit is.</a:t>
            </a:r>
            <a:endParaRPr lang="en-GB" sz="2400" smtClean="0"/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FB883867-79B1-4BC0-976A-6D158D219063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6F72AAF9-16C4-487A-858D-14881F6B1B05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21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40968" name="Picture 4" descr="MPj0316317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933825"/>
            <a:ext cx="36576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2263DCE-3F3A-4B5D-97A6-0EE597C40E3D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99005B-79A4-431A-9606-9AD14CB75429}" type="slidenum">
              <a:rPr lang="hu-HU"/>
              <a:pPr>
                <a:defRPr/>
              </a:pPr>
              <a:t>210</a:t>
            </a:fld>
            <a:endParaRPr lang="hu-HU"/>
          </a:p>
        </p:txBody>
      </p:sp>
      <p:pic>
        <p:nvPicPr>
          <p:cNvPr id="219140" name="Picture 2" descr="00026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6911975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474BFF76-43E9-461B-9981-54CA4B8D346C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B92A40B1-0966-48F8-8AAE-ED65326E5032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210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123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75"/>
            <a:ext cx="7239000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Köszönöm a figyelmet!</a:t>
            </a:r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849938"/>
            <a:ext cx="4608513" cy="1008062"/>
          </a:xfrm>
        </p:spPr>
        <p:txBody>
          <a:bodyPr/>
          <a:lstStyle/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hu-HU" sz="1800" smtClean="0"/>
              <a:t>„A biztonsági öv még mindig nem korlátoz annyira a mozgásban, mint a tolószék”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51" grpId="0" build="p" autoUpdateAnimBg="0" advAuto="200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804BE2F-780F-4957-B301-CBFBAB5E94CF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699E1-BFB5-46F6-9FF0-981B0C64D167}" type="slidenum">
              <a:rPr lang="hu-HU"/>
              <a:pPr>
                <a:defRPr/>
              </a:pPr>
              <a:t>22</a:t>
            </a:fld>
            <a:endParaRPr lang="hu-HU"/>
          </a:p>
        </p:txBody>
      </p:sp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304800"/>
            <a:ext cx="9036050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Munkahelyi egészség és biztonság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349500"/>
            <a:ext cx="4464050" cy="3746500"/>
          </a:xfrm>
        </p:spPr>
        <p:txBody>
          <a:bodyPr/>
          <a:lstStyle/>
          <a:p>
            <a:pPr marL="457200" indent="-457200" algn="ctr" eaLnBrk="1" hangingPunct="1">
              <a:lnSpc>
                <a:spcPct val="90000"/>
              </a:lnSpc>
            </a:pPr>
            <a:r>
              <a:rPr lang="hu-HU" sz="4800" b="1" smtClean="0"/>
              <a:t>„Hogyan lehetünk jobbak holnap, mint ma?”</a:t>
            </a:r>
            <a:endParaRPr lang="hu-HU" sz="2800" smtClean="0"/>
          </a:p>
        </p:txBody>
      </p:sp>
      <p:graphicFrame>
        <p:nvGraphicFramePr>
          <p:cNvPr id="211972" name="Object 4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6107113" y="2420938"/>
          <a:ext cx="1417637" cy="309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Klip" r:id="rId4" imgW="2765160" imgH="6043320" progId="">
                  <p:embed/>
                </p:oleObj>
              </mc:Choice>
              <mc:Fallback>
                <p:oleObj name="Klip" r:id="rId4" imgW="2765160" imgH="604332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7113" y="2420938"/>
                        <a:ext cx="1417637" cy="309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75438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8C42AC8B-2232-4058-A474-2B9464DEE2CC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22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build="p" bldLvl="2" autoUpdateAnimBg="0" advAuto="100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D1069C8-D589-403D-8AD8-CCAB3D6285E0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E6AA10-7D6F-4CDA-B5D0-0CE94138DC85}" type="slidenum">
              <a:rPr lang="hu-HU"/>
              <a:pPr>
                <a:defRPr/>
              </a:pPr>
              <a:t>23</a:t>
            </a:fld>
            <a:endParaRPr lang="hu-HU"/>
          </a:p>
        </p:txBody>
      </p:sp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304800"/>
            <a:ext cx="8786812" cy="914400"/>
          </a:xfrm>
        </p:spPr>
        <p:txBody>
          <a:bodyPr rtlCol="0">
            <a:no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Munkahelyi egészség és biztonság minősége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68413"/>
            <a:ext cx="5976938" cy="3527425"/>
          </a:xfrm>
        </p:spPr>
        <p:txBody>
          <a:bodyPr/>
          <a:lstStyle/>
          <a:p>
            <a:pPr marL="457200" indent="-457200" algn="ctr" eaLnBrk="1" hangingPunct="1">
              <a:lnSpc>
                <a:spcPct val="80000"/>
              </a:lnSpc>
            </a:pPr>
            <a:endParaRPr lang="hu-HU" sz="2400" smtClean="0"/>
          </a:p>
          <a:p>
            <a:pPr marL="457200" indent="-457200" algn="ctr" eaLnBrk="1" hangingPunct="1">
              <a:lnSpc>
                <a:spcPct val="80000"/>
              </a:lnSpc>
            </a:pPr>
            <a:endParaRPr lang="hu-HU" sz="2400" smtClean="0"/>
          </a:p>
          <a:p>
            <a:pPr marL="457200" indent="-457200" algn="ctr" eaLnBrk="1" hangingPunct="1">
              <a:lnSpc>
                <a:spcPct val="80000"/>
              </a:lnSpc>
            </a:pPr>
            <a:r>
              <a:rPr lang="hu-HU" sz="3600" smtClean="0"/>
              <a:t>„Minőségről akkor beszélhetünk, ha pontosan azt kapjuk, amit vártunk”</a:t>
            </a:r>
          </a:p>
          <a:p>
            <a:pPr marL="457200" indent="-457200" algn="ctr" eaLnBrk="1" hangingPunct="1">
              <a:lnSpc>
                <a:spcPct val="80000"/>
              </a:lnSpc>
            </a:pPr>
            <a:endParaRPr lang="hu-HU" sz="3600" smtClean="0"/>
          </a:p>
          <a:p>
            <a:pPr marL="457200" indent="-457200" algn="r" eaLnBrk="1" hangingPunct="1">
              <a:lnSpc>
                <a:spcPct val="80000"/>
              </a:lnSpc>
              <a:buFontTx/>
              <a:buNone/>
            </a:pPr>
            <a:r>
              <a:rPr lang="hu-HU" sz="1600" smtClean="0"/>
              <a:t>/ Deming /</a:t>
            </a:r>
            <a:endParaRPr lang="hu-HU" sz="3600" smtClean="0"/>
          </a:p>
        </p:txBody>
      </p:sp>
      <p:graphicFrame>
        <p:nvGraphicFramePr>
          <p:cNvPr id="212996" name="Object 4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5595938" y="2924175"/>
          <a:ext cx="3548062" cy="330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Klip" r:id="rId5" imgW="4824000" imgH="4495680" progId="">
                  <p:embed/>
                </p:oleObj>
              </mc:Choice>
              <mc:Fallback>
                <p:oleObj name="Klip" r:id="rId5" imgW="4824000" imgH="449568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938" y="2924175"/>
                        <a:ext cx="3548062" cy="3306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75438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5556B001-AE18-4457-9B0D-A975E85A9505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23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128" name="Picture 10" descr="milánói_sertésbor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573463"/>
            <a:ext cx="36718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12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12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212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212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29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5" grpId="0" build="p" bldLvl="3" autoUpdateAnimBg="0" advAuto="100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40F3AD0-577F-4C53-BDCB-FC0157704E1E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BE3284-A829-45F5-8F85-A7C50D23049C}" type="slidenum">
              <a:rPr lang="hu-HU"/>
              <a:pPr>
                <a:defRPr/>
              </a:pPr>
              <a:t>24</a:t>
            </a:fld>
            <a:endParaRPr lang="hu-HU"/>
          </a:p>
        </p:txBody>
      </p:sp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66788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Mi a valódi érték?</a:t>
            </a:r>
          </a:p>
        </p:txBody>
      </p:sp>
      <p:sp>
        <p:nvSpPr>
          <p:cNvPr id="41989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2060575"/>
            <a:ext cx="8515350" cy="4035425"/>
          </a:xfrm>
        </p:spPr>
        <p:txBody>
          <a:bodyPr/>
          <a:lstStyle/>
          <a:p>
            <a:pPr eaLnBrk="1" hangingPunct="1"/>
            <a:r>
              <a:rPr lang="hu-HU" smtClean="0"/>
              <a:t>A hiba az érték!</a:t>
            </a:r>
          </a:p>
          <a:p>
            <a:pPr eaLnBrk="1" hangingPunct="1"/>
            <a:r>
              <a:rPr lang="hu-HU" smtClean="0"/>
              <a:t>Ha kijavítom, holnap jobb lehetek, mint ma!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85C76595-D9CE-44E3-8941-FB3706D272C0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A3A7B765-1E4A-4A82-988A-51E1C73DAF49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24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41992" name="Picture 4" descr="MCj0311806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573463"/>
            <a:ext cx="2201862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8030C82-BCB9-48DB-ABC5-05B02994A6CE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5FD11D-ED9A-4C4B-AA2E-91ED60C2923C}" type="slidenum">
              <a:rPr lang="hu-HU"/>
              <a:pPr>
                <a:defRPr/>
              </a:pPr>
              <a:t>25</a:t>
            </a:fld>
            <a:endParaRPr lang="hu-HU"/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0"/>
            <a:ext cx="7239000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Önértékelés</a:t>
            </a:r>
            <a:endParaRPr lang="en-GB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43013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908050"/>
            <a:ext cx="7704137" cy="4073525"/>
          </a:xfrm>
        </p:spPr>
        <p:txBody>
          <a:bodyPr/>
          <a:lstStyle/>
          <a:p>
            <a:pPr algn="dist" eaLnBrk="1" hangingPunct="1"/>
            <a:r>
              <a:rPr lang="hu-HU" smtClean="0"/>
              <a:t>Az üzleti életben egyre nagyobb jelentőséget tulajdonítanak az önértékelésnek, mely a stratégia és az üzleti terv meghatározásának leghatékonyabb eszköze, valamint a „pre-TQM” –nek, a TQM felé fordulásnak legalapvetőbb módszere.</a:t>
            </a:r>
            <a:endParaRPr lang="en-GB" smtClean="0"/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068B4A7D-393A-4E29-99B0-CC20F83DD3A4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E98C60CF-64D3-4DC2-89DE-FF60AF614270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25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43016" name="Picture 4" descr="MPj0403516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292600"/>
            <a:ext cx="2887662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6227763" y="4941888"/>
            <a:ext cx="23764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/>
              <a:t>Tényleg tudunk tükörbe nézni?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971550" y="5013325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hu-HU"/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468313" y="4581525"/>
            <a:ext cx="23749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/>
              <a:t>Ha a munkavállalót annyi pénzért vehetnénk, amennyit ténylegesen ér, és annyiért adhatnánk el, amennyit „ő önmagáról gondol”, pillanatok alatt meggazdagodhatnánk. (Mészáros Tamás nyomán</a:t>
            </a:r>
            <a:r>
              <a:rPr lang="hu-HU" sz="10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C5A3095-0597-433C-85E7-2088A71A7A4C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4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A1A2E8-63D6-43BA-84E1-18E4723A713F}" type="slidenum">
              <a:rPr lang="hu-HU"/>
              <a:pPr>
                <a:defRPr/>
              </a:pPr>
              <a:t>26</a:t>
            </a:fld>
            <a:endParaRPr lang="hu-HU"/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Egy önértékelési modell</a:t>
            </a:r>
            <a:br>
              <a:rPr lang="hu-HU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hu-HU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(Európai Minőségügyi díj)</a:t>
            </a:r>
            <a:endParaRPr lang="en-GB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41" name="Dátum helye 40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C40E1F0D-E968-4EE5-B5EF-6F8C82F2D7CB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2" name="Dia számának helye 4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091F4E39-5D2A-4816-B356-2524F7A3D161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26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4039" name="Rectangle 3"/>
          <p:cNvSpPr>
            <a:spLocks noChangeArrowheads="1"/>
          </p:cNvSpPr>
          <p:nvPr/>
        </p:nvSpPr>
        <p:spPr bwMode="auto">
          <a:xfrm>
            <a:off x="533400" y="2362200"/>
            <a:ext cx="1219200" cy="3276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4040" name="Rectangle 4"/>
          <p:cNvSpPr>
            <a:spLocks noChangeArrowheads="1"/>
          </p:cNvSpPr>
          <p:nvPr/>
        </p:nvSpPr>
        <p:spPr bwMode="auto">
          <a:xfrm>
            <a:off x="2133600" y="2362200"/>
            <a:ext cx="15240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4041" name="Rectangle 5"/>
          <p:cNvSpPr>
            <a:spLocks noChangeArrowheads="1"/>
          </p:cNvSpPr>
          <p:nvPr/>
        </p:nvSpPr>
        <p:spPr bwMode="auto">
          <a:xfrm>
            <a:off x="2133600" y="3505200"/>
            <a:ext cx="15240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4042" name="Rectangle 6"/>
          <p:cNvSpPr>
            <a:spLocks noChangeArrowheads="1"/>
          </p:cNvSpPr>
          <p:nvPr/>
        </p:nvSpPr>
        <p:spPr bwMode="auto">
          <a:xfrm>
            <a:off x="2133600" y="4800600"/>
            <a:ext cx="15240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4043" name="Rectangle 7"/>
          <p:cNvSpPr>
            <a:spLocks noChangeArrowheads="1"/>
          </p:cNvSpPr>
          <p:nvPr/>
        </p:nvSpPr>
        <p:spPr bwMode="auto">
          <a:xfrm>
            <a:off x="3962400" y="2362200"/>
            <a:ext cx="1219200" cy="3276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4044" name="Rectangle 8"/>
          <p:cNvSpPr>
            <a:spLocks noChangeArrowheads="1"/>
          </p:cNvSpPr>
          <p:nvPr/>
        </p:nvSpPr>
        <p:spPr bwMode="auto">
          <a:xfrm>
            <a:off x="5715000" y="2362200"/>
            <a:ext cx="13716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4045" name="Rectangle 9"/>
          <p:cNvSpPr>
            <a:spLocks noChangeArrowheads="1"/>
          </p:cNvSpPr>
          <p:nvPr/>
        </p:nvSpPr>
        <p:spPr bwMode="auto">
          <a:xfrm>
            <a:off x="5715000" y="3505200"/>
            <a:ext cx="13716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4046" name="Rectangle 10"/>
          <p:cNvSpPr>
            <a:spLocks noChangeArrowheads="1"/>
          </p:cNvSpPr>
          <p:nvPr/>
        </p:nvSpPr>
        <p:spPr bwMode="auto">
          <a:xfrm>
            <a:off x="5715000" y="4800600"/>
            <a:ext cx="13716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4047" name="Rectangle 11"/>
          <p:cNvSpPr>
            <a:spLocks noChangeArrowheads="1"/>
          </p:cNvSpPr>
          <p:nvPr/>
        </p:nvSpPr>
        <p:spPr bwMode="auto">
          <a:xfrm>
            <a:off x="7467600" y="2362200"/>
            <a:ext cx="1143000" cy="3276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4048" name="Text Box 12"/>
          <p:cNvSpPr txBox="1">
            <a:spLocks noChangeArrowheads="1"/>
          </p:cNvSpPr>
          <p:nvPr/>
        </p:nvSpPr>
        <p:spPr bwMode="auto">
          <a:xfrm>
            <a:off x="533400" y="3276600"/>
            <a:ext cx="12192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Vezetés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100 pont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10%</a:t>
            </a:r>
            <a:endParaRPr lang="en-GB" sz="1400">
              <a:latin typeface="Times New Roman" pitchFamily="18" charset="0"/>
            </a:endParaRPr>
          </a:p>
        </p:txBody>
      </p:sp>
      <p:sp>
        <p:nvSpPr>
          <p:cNvPr id="44049" name="Text Box 13"/>
          <p:cNvSpPr txBox="1">
            <a:spLocks noChangeArrowheads="1"/>
          </p:cNvSpPr>
          <p:nvPr/>
        </p:nvSpPr>
        <p:spPr bwMode="auto">
          <a:xfrm>
            <a:off x="2209800" y="2438400"/>
            <a:ext cx="1371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Alkalmazottak irányítása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90 pont (9%)</a:t>
            </a:r>
            <a:endParaRPr lang="en-GB" sz="1400">
              <a:latin typeface="Times New Roman" pitchFamily="18" charset="0"/>
            </a:endParaRPr>
          </a:p>
        </p:txBody>
      </p:sp>
      <p:sp>
        <p:nvSpPr>
          <p:cNvPr id="44050" name="Text Box 14"/>
          <p:cNvSpPr txBox="1">
            <a:spLocks noChangeArrowheads="1"/>
          </p:cNvSpPr>
          <p:nvPr/>
        </p:nvSpPr>
        <p:spPr bwMode="auto">
          <a:xfrm>
            <a:off x="2209800" y="3505200"/>
            <a:ext cx="1371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Stratégia és tervezés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80 pont (8%)</a:t>
            </a:r>
            <a:endParaRPr lang="en-GB" sz="1400">
              <a:latin typeface="Times New Roman" pitchFamily="18" charset="0"/>
            </a:endParaRPr>
          </a:p>
        </p:txBody>
      </p:sp>
      <p:sp>
        <p:nvSpPr>
          <p:cNvPr id="44051" name="Text Box 15"/>
          <p:cNvSpPr txBox="1">
            <a:spLocks noChangeArrowheads="1"/>
          </p:cNvSpPr>
          <p:nvPr/>
        </p:nvSpPr>
        <p:spPr bwMode="auto">
          <a:xfrm>
            <a:off x="2209800" y="4800600"/>
            <a:ext cx="13716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Erőforrások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90 pont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9%</a:t>
            </a:r>
            <a:endParaRPr lang="en-GB" sz="1400">
              <a:latin typeface="Times New Roman" pitchFamily="18" charset="0"/>
            </a:endParaRPr>
          </a:p>
        </p:txBody>
      </p:sp>
      <p:sp>
        <p:nvSpPr>
          <p:cNvPr id="44052" name="Text Box 16"/>
          <p:cNvSpPr txBox="1">
            <a:spLocks noChangeArrowheads="1"/>
          </p:cNvSpPr>
          <p:nvPr/>
        </p:nvSpPr>
        <p:spPr bwMode="auto">
          <a:xfrm>
            <a:off x="4038600" y="2971800"/>
            <a:ext cx="10668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Minőségügyi rendszer és a folyamatok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140 pont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14%</a:t>
            </a:r>
            <a:endParaRPr lang="en-GB" sz="1400">
              <a:latin typeface="Times New Roman" pitchFamily="18" charset="0"/>
            </a:endParaRPr>
          </a:p>
        </p:txBody>
      </p:sp>
      <p:sp>
        <p:nvSpPr>
          <p:cNvPr id="44053" name="Text Box 17"/>
          <p:cNvSpPr txBox="1">
            <a:spLocks noChangeArrowheads="1"/>
          </p:cNvSpPr>
          <p:nvPr/>
        </p:nvSpPr>
        <p:spPr bwMode="auto">
          <a:xfrm>
            <a:off x="5715000" y="2362200"/>
            <a:ext cx="1371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Alkalmazottak elégedettsége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90 pont (9%)</a:t>
            </a:r>
            <a:endParaRPr lang="en-GB" sz="1400">
              <a:latin typeface="Times New Roman" pitchFamily="18" charset="0"/>
            </a:endParaRPr>
          </a:p>
        </p:txBody>
      </p:sp>
      <p:sp>
        <p:nvSpPr>
          <p:cNvPr id="44054" name="Text Box 18"/>
          <p:cNvSpPr txBox="1">
            <a:spLocks noChangeArrowheads="1"/>
          </p:cNvSpPr>
          <p:nvPr/>
        </p:nvSpPr>
        <p:spPr bwMode="auto">
          <a:xfrm>
            <a:off x="5791200" y="3581400"/>
            <a:ext cx="12192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Vevők elégedettsége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200 pont (20%)</a:t>
            </a:r>
            <a:endParaRPr lang="en-GB" sz="1400">
              <a:latin typeface="Times New Roman" pitchFamily="18" charset="0"/>
            </a:endParaRPr>
          </a:p>
        </p:txBody>
      </p:sp>
      <p:sp>
        <p:nvSpPr>
          <p:cNvPr id="44055" name="Text Box 19"/>
          <p:cNvSpPr txBox="1">
            <a:spLocks noChangeArrowheads="1"/>
          </p:cNvSpPr>
          <p:nvPr/>
        </p:nvSpPr>
        <p:spPr bwMode="auto">
          <a:xfrm>
            <a:off x="5791200" y="4800600"/>
            <a:ext cx="121920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Társadalmi hatás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60 pont (6%)</a:t>
            </a:r>
            <a:endParaRPr lang="en-GB" sz="1400">
              <a:latin typeface="Times New Roman" pitchFamily="18" charset="0"/>
            </a:endParaRPr>
          </a:p>
        </p:txBody>
      </p:sp>
      <p:sp>
        <p:nvSpPr>
          <p:cNvPr id="44056" name="Text Box 20"/>
          <p:cNvSpPr txBox="1">
            <a:spLocks noChangeArrowheads="1"/>
          </p:cNvSpPr>
          <p:nvPr/>
        </p:nvSpPr>
        <p:spPr bwMode="auto">
          <a:xfrm>
            <a:off x="7543800" y="3124200"/>
            <a:ext cx="9906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Üzleti eredmények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150 pont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sz="1400">
                <a:latin typeface="Times New Roman" pitchFamily="18" charset="0"/>
              </a:rPr>
              <a:t>15%</a:t>
            </a:r>
            <a:endParaRPr lang="en-GB" sz="1400">
              <a:latin typeface="Times New Roman" pitchFamily="18" charset="0"/>
            </a:endParaRPr>
          </a:p>
        </p:txBody>
      </p:sp>
      <p:sp>
        <p:nvSpPr>
          <p:cNvPr id="44057" name="Line 21"/>
          <p:cNvSpPr>
            <a:spLocks noChangeShapeType="1"/>
          </p:cNvSpPr>
          <p:nvPr/>
        </p:nvSpPr>
        <p:spPr bwMode="auto">
          <a:xfrm>
            <a:off x="1752600" y="2743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44058" name="Line 22"/>
          <p:cNvSpPr>
            <a:spLocks noChangeShapeType="1"/>
          </p:cNvSpPr>
          <p:nvPr/>
        </p:nvSpPr>
        <p:spPr bwMode="auto">
          <a:xfrm>
            <a:off x="1752600" y="3886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44059" name="Line 23"/>
          <p:cNvSpPr>
            <a:spLocks noChangeShapeType="1"/>
          </p:cNvSpPr>
          <p:nvPr/>
        </p:nvSpPr>
        <p:spPr bwMode="auto">
          <a:xfrm>
            <a:off x="1752600" y="52578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44060" name="Line 24"/>
          <p:cNvSpPr>
            <a:spLocks noChangeShapeType="1"/>
          </p:cNvSpPr>
          <p:nvPr/>
        </p:nvSpPr>
        <p:spPr bwMode="auto">
          <a:xfrm>
            <a:off x="2819400" y="32004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44061" name="Line 25"/>
          <p:cNvSpPr>
            <a:spLocks noChangeShapeType="1"/>
          </p:cNvSpPr>
          <p:nvPr/>
        </p:nvSpPr>
        <p:spPr bwMode="auto">
          <a:xfrm>
            <a:off x="2819400" y="4343400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44062" name="Line 26"/>
          <p:cNvSpPr>
            <a:spLocks noChangeShapeType="1"/>
          </p:cNvSpPr>
          <p:nvPr/>
        </p:nvSpPr>
        <p:spPr bwMode="auto">
          <a:xfrm>
            <a:off x="3657600" y="2743200"/>
            <a:ext cx="304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44063" name="Line 27"/>
          <p:cNvSpPr>
            <a:spLocks noChangeShapeType="1"/>
          </p:cNvSpPr>
          <p:nvPr/>
        </p:nvSpPr>
        <p:spPr bwMode="auto">
          <a:xfrm>
            <a:off x="3657600" y="3886200"/>
            <a:ext cx="304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44064" name="Line 28"/>
          <p:cNvSpPr>
            <a:spLocks noChangeShapeType="1"/>
          </p:cNvSpPr>
          <p:nvPr/>
        </p:nvSpPr>
        <p:spPr bwMode="auto">
          <a:xfrm>
            <a:off x="3657600" y="5257800"/>
            <a:ext cx="304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44065" name="Line 29"/>
          <p:cNvSpPr>
            <a:spLocks noChangeShapeType="1"/>
          </p:cNvSpPr>
          <p:nvPr/>
        </p:nvSpPr>
        <p:spPr bwMode="auto">
          <a:xfrm>
            <a:off x="5181600" y="2667000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44066" name="Line 30"/>
          <p:cNvSpPr>
            <a:spLocks noChangeShapeType="1"/>
          </p:cNvSpPr>
          <p:nvPr/>
        </p:nvSpPr>
        <p:spPr bwMode="auto">
          <a:xfrm>
            <a:off x="5181600" y="3886200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44067" name="Line 31"/>
          <p:cNvSpPr>
            <a:spLocks noChangeShapeType="1"/>
          </p:cNvSpPr>
          <p:nvPr/>
        </p:nvSpPr>
        <p:spPr bwMode="auto">
          <a:xfrm>
            <a:off x="5181600" y="5257800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44068" name="Line 32"/>
          <p:cNvSpPr>
            <a:spLocks noChangeShapeType="1"/>
          </p:cNvSpPr>
          <p:nvPr/>
        </p:nvSpPr>
        <p:spPr bwMode="auto">
          <a:xfrm>
            <a:off x="6324600" y="31242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44069" name="Line 33"/>
          <p:cNvSpPr>
            <a:spLocks noChangeShapeType="1"/>
          </p:cNvSpPr>
          <p:nvPr/>
        </p:nvSpPr>
        <p:spPr bwMode="auto">
          <a:xfrm>
            <a:off x="6324600" y="4343400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44070" name="Line 34"/>
          <p:cNvSpPr>
            <a:spLocks noChangeShapeType="1"/>
          </p:cNvSpPr>
          <p:nvPr/>
        </p:nvSpPr>
        <p:spPr bwMode="auto">
          <a:xfrm>
            <a:off x="7086600" y="2667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44071" name="Line 35"/>
          <p:cNvSpPr>
            <a:spLocks noChangeShapeType="1"/>
          </p:cNvSpPr>
          <p:nvPr/>
        </p:nvSpPr>
        <p:spPr bwMode="auto">
          <a:xfrm>
            <a:off x="7086600" y="3810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44072" name="Line 36"/>
          <p:cNvSpPr>
            <a:spLocks noChangeShapeType="1"/>
          </p:cNvSpPr>
          <p:nvPr/>
        </p:nvSpPr>
        <p:spPr bwMode="auto">
          <a:xfrm>
            <a:off x="7086600" y="52578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44073" name="Line 37"/>
          <p:cNvSpPr>
            <a:spLocks noChangeShapeType="1"/>
          </p:cNvSpPr>
          <p:nvPr/>
        </p:nvSpPr>
        <p:spPr bwMode="auto">
          <a:xfrm>
            <a:off x="533400" y="6096000"/>
            <a:ext cx="4800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44074" name="Line 38"/>
          <p:cNvSpPr>
            <a:spLocks noChangeShapeType="1"/>
          </p:cNvSpPr>
          <p:nvPr/>
        </p:nvSpPr>
        <p:spPr bwMode="auto">
          <a:xfrm flipV="1">
            <a:off x="5486400" y="6096000"/>
            <a:ext cx="3200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44075" name="Text Box 39"/>
          <p:cNvSpPr txBox="1">
            <a:spLocks noChangeArrowheads="1"/>
          </p:cNvSpPr>
          <p:nvPr/>
        </p:nvSpPr>
        <p:spPr bwMode="auto">
          <a:xfrm>
            <a:off x="2362200" y="57150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400" b="1">
                <a:latin typeface="Times New Roman" pitchFamily="18" charset="0"/>
              </a:rPr>
              <a:t>Adottságok</a:t>
            </a:r>
            <a:endParaRPr lang="en-GB" sz="1400" b="1">
              <a:latin typeface="Times New Roman" pitchFamily="18" charset="0"/>
            </a:endParaRPr>
          </a:p>
        </p:txBody>
      </p:sp>
      <p:sp>
        <p:nvSpPr>
          <p:cNvPr id="44076" name="Text Box 40"/>
          <p:cNvSpPr txBox="1">
            <a:spLocks noChangeArrowheads="1"/>
          </p:cNvSpPr>
          <p:nvPr/>
        </p:nvSpPr>
        <p:spPr bwMode="auto">
          <a:xfrm>
            <a:off x="6477000" y="5715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400" b="1">
                <a:latin typeface="Times New Roman" pitchFamily="18" charset="0"/>
              </a:rPr>
              <a:t>Eredmények</a:t>
            </a:r>
            <a:endParaRPr lang="en-GB" sz="1400" b="1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E0788B8-0381-4799-91EB-4CF523F9BE4B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C345B-D259-440B-99BE-D22ADA835A8A}" type="slidenum">
              <a:rPr lang="hu-HU"/>
              <a:pPr>
                <a:defRPr/>
              </a:pPr>
              <a:t>27</a:t>
            </a:fld>
            <a:endParaRPr lang="hu-HU"/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357188"/>
            <a:ext cx="8229600" cy="823912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Önértékelés legfontosabb lépései</a:t>
            </a:r>
            <a:endParaRPr lang="en-GB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4506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844675"/>
            <a:ext cx="7886700" cy="45085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sz="2400" smtClean="0"/>
              <a:t>Az elkötelezettség kifejlesztése</a:t>
            </a:r>
          </a:p>
          <a:p>
            <a:pPr eaLnBrk="1" hangingPunct="1">
              <a:lnSpc>
                <a:spcPct val="90000"/>
              </a:lnSpc>
            </a:pPr>
            <a:r>
              <a:rPr lang="hu-HU" sz="2400" smtClean="0"/>
              <a:t>Az önértékelési ciklus megtervezése</a:t>
            </a:r>
          </a:p>
          <a:p>
            <a:pPr eaLnBrk="1" hangingPunct="1">
              <a:lnSpc>
                <a:spcPct val="90000"/>
              </a:lnSpc>
            </a:pPr>
            <a:r>
              <a:rPr lang="hu-HU" sz="2400" smtClean="0"/>
              <a:t>A modell és a jelentéskészítési rendszer létrehozása</a:t>
            </a:r>
          </a:p>
          <a:p>
            <a:pPr eaLnBrk="1" hangingPunct="1">
              <a:lnSpc>
                <a:spcPct val="90000"/>
              </a:lnSpc>
            </a:pPr>
            <a:r>
              <a:rPr lang="hu-HU" sz="2400" smtClean="0"/>
              <a:t>A tervek ismertetése</a:t>
            </a:r>
          </a:p>
          <a:p>
            <a:pPr eaLnBrk="1" hangingPunct="1">
              <a:lnSpc>
                <a:spcPct val="90000"/>
              </a:lnSpc>
            </a:pPr>
            <a:r>
              <a:rPr lang="hu-HU" sz="2400" smtClean="0"/>
              <a:t>A személyzet képzése</a:t>
            </a:r>
          </a:p>
          <a:p>
            <a:pPr eaLnBrk="1" hangingPunct="1">
              <a:lnSpc>
                <a:spcPct val="90000"/>
              </a:lnSpc>
            </a:pPr>
            <a:r>
              <a:rPr lang="hu-HU" sz="2400" smtClean="0"/>
              <a:t>Az önértékelés végrehajtása</a:t>
            </a:r>
          </a:p>
          <a:p>
            <a:pPr eaLnBrk="1" hangingPunct="1">
              <a:lnSpc>
                <a:spcPct val="90000"/>
              </a:lnSpc>
            </a:pPr>
            <a:r>
              <a:rPr lang="hu-HU" sz="2400" smtClean="0"/>
              <a:t>Tevékenységterv elkészítése</a:t>
            </a:r>
          </a:p>
          <a:p>
            <a:pPr eaLnBrk="1" hangingPunct="1">
              <a:lnSpc>
                <a:spcPct val="90000"/>
              </a:lnSpc>
            </a:pPr>
            <a:r>
              <a:rPr lang="hu-HU" sz="2400" smtClean="0"/>
              <a:t>A tevékenységtervben megfogalmazott feladatok megvalósítása</a:t>
            </a:r>
          </a:p>
          <a:p>
            <a:pPr eaLnBrk="1" hangingPunct="1">
              <a:lnSpc>
                <a:spcPct val="90000"/>
              </a:lnSpc>
            </a:pPr>
            <a:r>
              <a:rPr lang="hu-HU" sz="2400" smtClean="0"/>
              <a:t>A fejlődés felülvizsgálata</a:t>
            </a:r>
            <a:endParaRPr lang="en-GB" sz="2400" smtClean="0"/>
          </a:p>
        </p:txBody>
      </p:sp>
      <p:sp>
        <p:nvSpPr>
          <p:cNvPr id="7" name="Dátum helye 6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3A58DE96-EA57-4F60-B35D-978FEB7F5F45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Dia számának helye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5CBB4D7-02A6-4D80-B65D-7B7C64B8EC57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27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45064" name="Picture 4" descr="MCj0078826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068638"/>
            <a:ext cx="25908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5" descr="MCj0078825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268413"/>
            <a:ext cx="25209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6" descr="MCj0078828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084763"/>
            <a:ext cx="2771775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5038519-A780-43C6-9BD0-DA611FA9FC19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4C06B-F70D-4D77-B72C-AE0F8A1BC9A9}" type="slidenum">
              <a:rPr lang="hu-HU"/>
              <a:pPr>
                <a:defRPr/>
              </a:pPr>
              <a:t>28</a:t>
            </a:fld>
            <a:endParaRPr lang="hu-HU"/>
          </a:p>
        </p:txBody>
      </p:sp>
      <p:sp>
        <p:nvSpPr>
          <p:cNvPr id="6149" name="Rectangle 2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hu-HU" sz="4000" smtClean="0">
                <a:solidFill>
                  <a:srgbClr val="001DF2"/>
                </a:solidFill>
              </a:rPr>
              <a:t>PDCA ciklus</a:t>
            </a:r>
            <a:br>
              <a:rPr lang="hu-HU" sz="4000" smtClean="0">
                <a:solidFill>
                  <a:srgbClr val="001DF2"/>
                </a:solidFill>
              </a:rPr>
            </a:br>
            <a:r>
              <a:rPr lang="hu-HU" sz="4000" smtClean="0">
                <a:solidFill>
                  <a:srgbClr val="001DF2"/>
                </a:solidFill>
              </a:rPr>
              <a:t>(</a:t>
            </a:r>
            <a:r>
              <a:rPr lang="en-US" sz="4000" smtClean="0">
                <a:solidFill>
                  <a:srgbClr val="001DF2"/>
                </a:solidFill>
              </a:rPr>
              <a:t>Plan – Do – Check – Act</a:t>
            </a:r>
            <a:r>
              <a:rPr lang="hu-HU" sz="4000" smtClean="0">
                <a:solidFill>
                  <a:srgbClr val="001DF2"/>
                </a:solidFill>
              </a:rPr>
              <a:t>)</a:t>
            </a:r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0" y="1162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971550" y="1268413"/>
          <a:ext cx="7200900" cy="538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Dia" r:id="rId3" imgW="4571985" imgH="3428852" progId="PowerPoint.Slide.8">
                  <p:embed/>
                </p:oleObj>
              </mc:Choice>
              <mc:Fallback>
                <p:oleObj name="Dia" r:id="rId3" imgW="4571985" imgH="3428852" progId="PowerPoint.Slid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268413"/>
                        <a:ext cx="7200900" cy="5389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6C3F0E-7DE6-4FB1-BE09-00B089DF89D6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38FE2-6105-4893-BB20-DA67559EFAE1}" type="slidenum">
              <a:rPr lang="hu-HU"/>
              <a:pPr>
                <a:defRPr/>
              </a:pPr>
              <a:t>29</a:t>
            </a:fld>
            <a:endParaRPr lang="hu-HU"/>
          </a:p>
        </p:txBody>
      </p:sp>
      <p:sp>
        <p:nvSpPr>
          <p:cNvPr id="7184" name="Rectang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4000" smtClean="0">
                <a:solidFill>
                  <a:srgbClr val="001DF2"/>
                </a:solidFill>
              </a:rPr>
              <a:t>Alapkérdések, melyek felvetésre és válaszra várnak?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0" y="1412875"/>
          <a:ext cx="9144000" cy="5445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85" name="Picture 26" descr="MCj0369994000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781300"/>
            <a:ext cx="24479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73A1E4E-7FDA-4450-847E-37E6A03AB1AD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16D2D2-AEEE-4FDE-95AF-BEBC77A3F2BD}" type="slidenum">
              <a:rPr lang="hu-HU"/>
              <a:pPr>
                <a:defRPr/>
              </a:pPr>
              <a:t>3</a:t>
            </a:fld>
            <a:endParaRPr lang="hu-HU"/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85750"/>
            <a:ext cx="8229600" cy="15240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Az Európai Közösség és a környezeti problémák</a:t>
            </a:r>
            <a:endParaRPr lang="en-GB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2133600"/>
            <a:ext cx="8083550" cy="3962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hu-HU" b="1" smtClean="0">
                <a:solidFill>
                  <a:srgbClr val="FF0000"/>
                </a:solidFill>
              </a:rPr>
              <a:t>„A gazdasági fejlődés nem önmagáért való cél, …az élet minőségének, valamint az életszínvonalnak a javulását kell eredményeznie.”</a:t>
            </a:r>
            <a:endParaRPr lang="en-GB" b="1" smtClean="0">
              <a:solidFill>
                <a:srgbClr val="FF0000"/>
              </a:solidFill>
            </a:endParaRP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F5A17225-494E-4217-9F86-9C61EEA05DC3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B251173E-051A-408F-9682-295ED11A760D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3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7284" name="Picture 4" descr="natur1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437063"/>
            <a:ext cx="2590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 bldLvl="3" autoUpdateAnimBg="0" advAuto="200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B69B0FC-C99B-459F-AF44-F9BD734F1E54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E1AC00-665E-4E26-BF1A-B40C1DA3FF25}" type="slidenum">
              <a:rPr lang="hu-HU"/>
              <a:pPr>
                <a:defRPr/>
              </a:pPr>
              <a:t>30</a:t>
            </a:fld>
            <a:endParaRPr lang="hu-HU"/>
          </a:p>
        </p:txBody>
      </p:sp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142875"/>
            <a:ext cx="9001125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24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munkáltató egészség-magatartását befolyásoló tényezők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628775"/>
            <a:ext cx="8226425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smtClean="0"/>
              <a:t>Piaci pozíciók 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Stratégia</a:t>
            </a:r>
          </a:p>
          <a:p>
            <a:pPr lvl="1" eaLnBrk="1" hangingPunct="1">
              <a:lnSpc>
                <a:spcPct val="90000"/>
              </a:lnSpc>
            </a:pPr>
            <a:r>
              <a:rPr lang="hu-HU" smtClean="0"/>
              <a:t>Távlati jövőkép</a:t>
            </a:r>
          </a:p>
          <a:p>
            <a:pPr lvl="1" eaLnBrk="1" hangingPunct="1">
              <a:lnSpc>
                <a:spcPct val="90000"/>
              </a:lnSpc>
            </a:pPr>
            <a:r>
              <a:rPr lang="hu-HU" smtClean="0"/>
              <a:t>Középtávú jövőkép</a:t>
            </a:r>
          </a:p>
          <a:p>
            <a:pPr lvl="1" eaLnBrk="1" hangingPunct="1">
              <a:lnSpc>
                <a:spcPct val="90000"/>
              </a:lnSpc>
            </a:pPr>
            <a:r>
              <a:rPr lang="hu-HU" smtClean="0"/>
              <a:t>Rövidtávú jövőkép</a:t>
            </a:r>
          </a:p>
          <a:p>
            <a:pPr lvl="1" eaLnBrk="1" hangingPunct="1">
              <a:lnSpc>
                <a:spcPct val="90000"/>
              </a:lnSpc>
            </a:pPr>
            <a:r>
              <a:rPr lang="hu-HU" smtClean="0"/>
              <a:t>Túlélés</a:t>
            </a:r>
          </a:p>
          <a:p>
            <a:pPr lvl="1" eaLnBrk="1" hangingPunct="1">
              <a:lnSpc>
                <a:spcPct val="90000"/>
              </a:lnSpc>
            </a:pPr>
            <a:r>
              <a:rPr lang="hu-HU" smtClean="0"/>
              <a:t>Kényszervállalkozás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Szervezeti kultúra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Ismerethiány</a:t>
            </a:r>
          </a:p>
          <a:p>
            <a:pPr eaLnBrk="1" hangingPunct="1">
              <a:lnSpc>
                <a:spcPct val="90000"/>
              </a:lnSpc>
            </a:pPr>
            <a:endParaRPr lang="hu-HU" smtClean="0"/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E73AA572-7A46-4F86-9454-2A30046A864C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13CFA4A5-CA97-46A8-8026-348E712A2692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30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56676" name="Picture 4" descr="MCj023465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557338"/>
            <a:ext cx="45497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56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56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56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56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56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56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56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56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56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156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971D7BC-EECB-49F4-B806-8F57D6F7EA26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034765-D8AA-4FF0-8DF1-D7909A932D60}" type="slidenum">
              <a:rPr lang="hu-HU"/>
              <a:pPr>
                <a:defRPr/>
              </a:pPr>
              <a:t>31</a:t>
            </a:fld>
            <a:endParaRPr lang="hu-HU"/>
          </a:p>
        </p:txBody>
      </p:sp>
      <p:sp>
        <p:nvSpPr>
          <p:cNvPr id="47108" name="Rectangle 2"/>
          <p:cNvSpPr>
            <a:spLocks noGrp="1"/>
          </p:cNvSpPr>
          <p:nvPr>
            <p:ph type="title"/>
          </p:nvPr>
        </p:nvSpPr>
        <p:spPr>
          <a:xfrm>
            <a:off x="611188" y="404813"/>
            <a:ext cx="8229600" cy="1143000"/>
          </a:xfrm>
        </p:spPr>
        <p:txBody>
          <a:bodyPr/>
          <a:lstStyle/>
          <a:p>
            <a:pPr eaLnBrk="1" hangingPunct="1"/>
            <a:r>
              <a:rPr lang="hu-HU" sz="4000" smtClean="0"/>
              <a:t>Legyen vissza-visszatérő gondolatunk!</a:t>
            </a:r>
          </a:p>
        </p:txBody>
      </p:sp>
      <p:sp>
        <p:nvSpPr>
          <p:cNvPr id="395268" name="Rectangle 4" descr="Levélpapír"/>
          <p:cNvSpPr>
            <a:spLocks noChangeArrowheads="1"/>
          </p:cNvSpPr>
          <p:nvPr/>
        </p:nvSpPr>
        <p:spPr bwMode="auto">
          <a:xfrm>
            <a:off x="323850" y="2144713"/>
            <a:ext cx="3816350" cy="4162425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127000" cmpd="tri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cs-CZ" sz="1600" b="1">
                <a:latin typeface="Arial" pitchFamily="34" charset="0"/>
              </a:rPr>
              <a:t>A.A.Milne: Micimackó (részlet)</a:t>
            </a:r>
            <a:r>
              <a:rPr lang="cs-CZ" sz="2000">
                <a:latin typeface="Arial" pitchFamily="34" charset="0"/>
              </a:rPr>
              <a:t/>
            </a:r>
            <a:br>
              <a:rPr lang="cs-CZ" sz="2000">
                <a:latin typeface="Arial" pitchFamily="34" charset="0"/>
              </a:rPr>
            </a:br>
            <a:r>
              <a:rPr lang="cs-CZ" sz="1700">
                <a:latin typeface="Arial" pitchFamily="34" charset="0"/>
              </a:rPr>
              <a:t>„Íme, Medveczky Medve úr, amint bukdácsol lefelé a lépcsõn, kopogtatva a feje búbjával, kipp-kopp, minden lépcsõfokon egy koppanás. Elõtte Róbert Gida, az õ gazdája. Amennyire Micimackó értelme terjed, meg van gyõzõdve róla, hogy ez az egyetlen módja a lépcsõn való közlekedésnek. Néha ugyan kétség fogja el, </a:t>
            </a:r>
            <a:r>
              <a:rPr lang="cs-CZ" sz="19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mintha lehetne másképp is</a:t>
            </a:r>
            <a:r>
              <a:rPr lang="cs-CZ" sz="1900">
                <a:latin typeface="Arial" pitchFamily="34" charset="0"/>
              </a:rPr>
              <a:t>,</a:t>
            </a:r>
            <a:r>
              <a:rPr lang="cs-CZ" sz="1700">
                <a:latin typeface="Arial" pitchFamily="34" charset="0"/>
              </a:rPr>
              <a:t> de ezt csak akkor tudná megfontolni, ha egy pillanatra megállnának a lépcsõn, és módjában volna fontolgatni.“</a:t>
            </a:r>
            <a:r>
              <a:rPr lang="cs-CZ">
                <a:latin typeface="Arial" pitchFamily="34" charset="0"/>
              </a:rPr>
              <a:t> </a:t>
            </a:r>
          </a:p>
        </p:txBody>
      </p:sp>
      <p:pic>
        <p:nvPicPr>
          <p:cNvPr id="47110" name="Picture 5" descr="35359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205038"/>
            <a:ext cx="4752975" cy="4032250"/>
          </a:xfrm>
          <a:prstGeom prst="rect">
            <a:avLst/>
          </a:prstGeom>
          <a:noFill/>
          <a:ln w="127000" cmpd="tri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406607A-7E40-4C94-9E3A-A528C89A4BD7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158D99-BA25-4913-B010-4D27D0E2DE83}" type="slidenum">
              <a:rPr lang="hu-HU"/>
              <a:pPr>
                <a:defRPr/>
              </a:pPr>
              <a:t>32</a:t>
            </a:fld>
            <a:endParaRPr lang="hu-HU"/>
          </a:p>
        </p:txBody>
      </p:sp>
      <p:graphicFrame>
        <p:nvGraphicFramePr>
          <p:cNvPr id="8194" name="Object 52"/>
          <p:cNvGraphicFramePr>
            <a:graphicFrameLocks noChangeAspect="1"/>
          </p:cNvGraphicFramePr>
          <p:nvPr/>
        </p:nvGraphicFramePr>
        <p:xfrm>
          <a:off x="468313" y="422275"/>
          <a:ext cx="7991475" cy="598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Dia" r:id="rId4" imgW="4571985" imgH="3428852" progId="PowerPoint.Slide.8">
                  <p:embed/>
                </p:oleObj>
              </mc:Choice>
              <mc:Fallback>
                <p:oleObj name="Dia" r:id="rId4" imgW="4571985" imgH="3428852" progId="PowerPoint.Slide.8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22275"/>
                        <a:ext cx="7991475" cy="5984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Dátum helye 19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5D90D47B-D996-4F77-B711-F7DC92912B1F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1" name="Dia számának helye 20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80ACC604-116B-4B20-83F1-C5ECF59B19F5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32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69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1550" y="404813"/>
            <a:ext cx="7239000" cy="914400"/>
          </a:xfrm>
        </p:spPr>
        <p:txBody>
          <a:bodyPr rtlCol="0" anchor="t">
            <a:no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 dirty="0">
                <a:solidFill>
                  <a:schemeClr val="tx2">
                    <a:lumMod val="90000"/>
                  </a:schemeClr>
                </a:solidFill>
              </a:rPr>
              <a:t>Vállalati szervezeti modell I.</a:t>
            </a:r>
          </a:p>
        </p:txBody>
      </p:sp>
      <p:sp>
        <p:nvSpPr>
          <p:cNvPr id="8200" name="Text Box 3"/>
          <p:cNvSpPr txBox="1">
            <a:spLocks noChangeArrowheads="1"/>
          </p:cNvSpPr>
          <p:nvPr/>
        </p:nvSpPr>
        <p:spPr bwMode="auto">
          <a:xfrm>
            <a:off x="1979613" y="1700213"/>
            <a:ext cx="53721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sz="4400">
              <a:solidFill>
                <a:schemeClr val="bg1"/>
              </a:solidFill>
            </a:endParaRPr>
          </a:p>
        </p:txBody>
      </p:sp>
      <p:sp>
        <p:nvSpPr>
          <p:cNvPr id="8201" name="Text Box 4"/>
          <p:cNvSpPr txBox="1">
            <a:spLocks noChangeArrowheads="1"/>
          </p:cNvSpPr>
          <p:nvPr/>
        </p:nvSpPr>
        <p:spPr bwMode="auto">
          <a:xfrm>
            <a:off x="1908175" y="1844675"/>
            <a:ext cx="53721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sz="4400">
              <a:solidFill>
                <a:schemeClr val="bg1"/>
              </a:solidFill>
            </a:endParaRPr>
          </a:p>
        </p:txBody>
      </p:sp>
      <p:sp>
        <p:nvSpPr>
          <p:cNvPr id="8202" name="Rectangle 53"/>
          <p:cNvSpPr>
            <a:spLocks noChangeArrowheads="1"/>
          </p:cNvSpPr>
          <p:nvPr/>
        </p:nvSpPr>
        <p:spPr bwMode="auto">
          <a:xfrm>
            <a:off x="0" y="1228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6629DE2-904A-4B20-9FF1-D72399B7B30C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22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461CF-8C7D-48EC-A89A-12D6476FFB32}" type="slidenum">
              <a:rPr lang="hu-HU"/>
              <a:pPr>
                <a:defRPr/>
              </a:pPr>
              <a:t>33</a:t>
            </a:fld>
            <a:endParaRPr lang="hu-HU"/>
          </a:p>
        </p:txBody>
      </p:sp>
      <p:grpSp>
        <p:nvGrpSpPr>
          <p:cNvPr id="48132" name="Group 23"/>
          <p:cNvGrpSpPr>
            <a:grpSpLocks/>
          </p:cNvGrpSpPr>
          <p:nvPr/>
        </p:nvGrpSpPr>
        <p:grpSpPr bwMode="auto">
          <a:xfrm>
            <a:off x="1331913" y="1125538"/>
            <a:ext cx="6985000" cy="5111750"/>
            <a:chOff x="1251" y="834"/>
            <a:chExt cx="3168" cy="2304"/>
          </a:xfrm>
        </p:grpSpPr>
        <p:sp>
          <p:nvSpPr>
            <p:cNvPr id="48136" name="Oval 2"/>
            <p:cNvSpPr>
              <a:spLocks noChangeArrowheads="1"/>
            </p:cNvSpPr>
            <p:nvPr/>
          </p:nvSpPr>
          <p:spPr bwMode="auto">
            <a:xfrm>
              <a:off x="1755" y="1035"/>
              <a:ext cx="1872" cy="1872"/>
            </a:xfrm>
            <a:prstGeom prst="ellipse">
              <a:avLst/>
            </a:prstGeom>
            <a:solidFill>
              <a:srgbClr val="FFFFFF"/>
            </a:solidFill>
            <a:ln w="76200" cmpd="tri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8137" name="Line 3"/>
            <p:cNvSpPr>
              <a:spLocks noChangeShapeType="1"/>
            </p:cNvSpPr>
            <p:nvPr/>
          </p:nvSpPr>
          <p:spPr bwMode="auto">
            <a:xfrm>
              <a:off x="2695" y="1035"/>
              <a:ext cx="0" cy="1872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38" name="Line 4"/>
            <p:cNvSpPr>
              <a:spLocks noChangeShapeType="1"/>
            </p:cNvSpPr>
            <p:nvPr/>
          </p:nvSpPr>
          <p:spPr bwMode="auto">
            <a:xfrm>
              <a:off x="1755" y="1986"/>
              <a:ext cx="1872" cy="0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39" name="Line 5"/>
            <p:cNvSpPr>
              <a:spLocks noChangeShapeType="1"/>
            </p:cNvSpPr>
            <p:nvPr/>
          </p:nvSpPr>
          <p:spPr bwMode="auto">
            <a:xfrm flipH="1">
              <a:off x="2043" y="1338"/>
              <a:ext cx="1296" cy="1296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40" name="Line 6"/>
            <p:cNvSpPr>
              <a:spLocks noChangeShapeType="1"/>
            </p:cNvSpPr>
            <p:nvPr/>
          </p:nvSpPr>
          <p:spPr bwMode="auto">
            <a:xfrm>
              <a:off x="1971" y="1410"/>
              <a:ext cx="1440" cy="1152"/>
            </a:xfrm>
            <a:prstGeom prst="line">
              <a:avLst/>
            </a:prstGeom>
            <a:noFill/>
            <a:ln w="3175" cap="rnd">
              <a:solidFill>
                <a:srgbClr val="C0C0C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41" name="AutoShape 7"/>
            <p:cNvSpPr>
              <a:spLocks noChangeArrowheads="1"/>
            </p:cNvSpPr>
            <p:nvPr/>
          </p:nvSpPr>
          <p:spPr bwMode="auto">
            <a:xfrm>
              <a:off x="3123" y="834"/>
              <a:ext cx="720" cy="288"/>
            </a:xfrm>
            <a:prstGeom prst="wedgeRectCallout">
              <a:avLst>
                <a:gd name="adj1" fmla="val -67056"/>
                <a:gd name="adj2" fmla="val 13041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hu-HU" sz="1100">
                  <a:latin typeface="Calibri" pitchFamily="34" charset="0"/>
                </a:rPr>
                <a:t>Pénzügy</a:t>
              </a:r>
              <a:endParaRPr lang="hu-HU"/>
            </a:p>
          </p:txBody>
        </p:sp>
        <p:sp>
          <p:nvSpPr>
            <p:cNvPr id="48142" name="AutoShape 8"/>
            <p:cNvSpPr>
              <a:spLocks noChangeArrowheads="1"/>
            </p:cNvSpPr>
            <p:nvPr/>
          </p:nvSpPr>
          <p:spPr bwMode="auto">
            <a:xfrm>
              <a:off x="3483" y="1338"/>
              <a:ext cx="792" cy="288"/>
            </a:xfrm>
            <a:prstGeom prst="wedgeRectCallout">
              <a:avLst>
                <a:gd name="adj1" fmla="val -74796"/>
                <a:gd name="adj2" fmla="val 8458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hu-HU" sz="1100">
                  <a:latin typeface="Calibri" pitchFamily="34" charset="0"/>
                </a:rPr>
                <a:t>Értékesítés</a:t>
              </a:r>
              <a:endParaRPr lang="hu-HU"/>
            </a:p>
          </p:txBody>
        </p:sp>
        <p:sp>
          <p:nvSpPr>
            <p:cNvPr id="48143" name="AutoShape 9"/>
            <p:cNvSpPr>
              <a:spLocks noChangeArrowheads="1"/>
            </p:cNvSpPr>
            <p:nvPr/>
          </p:nvSpPr>
          <p:spPr bwMode="auto">
            <a:xfrm>
              <a:off x="3627" y="1842"/>
              <a:ext cx="792" cy="288"/>
            </a:xfrm>
            <a:prstGeom prst="wedgeRectCallout">
              <a:avLst>
                <a:gd name="adj1" fmla="val -96412"/>
                <a:gd name="adj2" fmla="val 941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hu-HU" sz="1100">
                  <a:latin typeface="Calibri" pitchFamily="34" charset="0"/>
                </a:rPr>
                <a:t>Beszerzés</a:t>
              </a:r>
              <a:endParaRPr lang="hu-HU"/>
            </a:p>
          </p:txBody>
        </p:sp>
        <p:sp>
          <p:nvSpPr>
            <p:cNvPr id="48144" name="AutoShape 10"/>
            <p:cNvSpPr>
              <a:spLocks noChangeArrowheads="1"/>
            </p:cNvSpPr>
            <p:nvPr/>
          </p:nvSpPr>
          <p:spPr bwMode="auto">
            <a:xfrm>
              <a:off x="1611" y="978"/>
              <a:ext cx="792" cy="288"/>
            </a:xfrm>
            <a:prstGeom prst="wedgeRectCallout">
              <a:avLst>
                <a:gd name="adj1" fmla="val 42222"/>
                <a:gd name="adj2" fmla="val 91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hu-HU" sz="1100">
                  <a:latin typeface="Calibri" pitchFamily="34" charset="0"/>
                </a:rPr>
                <a:t>Személyügy</a:t>
              </a:r>
              <a:endParaRPr lang="hu-HU"/>
            </a:p>
          </p:txBody>
        </p:sp>
        <p:sp>
          <p:nvSpPr>
            <p:cNvPr id="48145" name="AutoShape 11"/>
            <p:cNvSpPr>
              <a:spLocks noChangeArrowheads="1"/>
            </p:cNvSpPr>
            <p:nvPr/>
          </p:nvSpPr>
          <p:spPr bwMode="auto">
            <a:xfrm>
              <a:off x="1323" y="1410"/>
              <a:ext cx="792" cy="288"/>
            </a:xfrm>
            <a:prstGeom prst="wedgeRectCallout">
              <a:avLst>
                <a:gd name="adj1" fmla="val 43384"/>
                <a:gd name="adj2" fmla="val 10333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hu-HU" sz="1100">
                  <a:latin typeface="Calibri" pitchFamily="34" charset="0"/>
                </a:rPr>
                <a:t>Műszaki vezetés</a:t>
              </a:r>
              <a:endParaRPr lang="hu-HU"/>
            </a:p>
          </p:txBody>
        </p:sp>
        <p:sp>
          <p:nvSpPr>
            <p:cNvPr id="48146" name="AutoShape 12"/>
            <p:cNvSpPr>
              <a:spLocks noChangeArrowheads="1"/>
            </p:cNvSpPr>
            <p:nvPr/>
          </p:nvSpPr>
          <p:spPr bwMode="auto">
            <a:xfrm>
              <a:off x="1251" y="2202"/>
              <a:ext cx="648" cy="288"/>
            </a:xfrm>
            <a:prstGeom prst="wedgeRectCallout">
              <a:avLst>
                <a:gd name="adj1" fmla="val 89815"/>
                <a:gd name="adj2" fmla="val -3208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hu-HU" sz="1100">
                  <a:latin typeface="Calibri" pitchFamily="34" charset="0"/>
                </a:rPr>
                <a:t>Termelés</a:t>
              </a:r>
              <a:endParaRPr lang="hu-HU"/>
            </a:p>
          </p:txBody>
        </p:sp>
        <p:sp>
          <p:nvSpPr>
            <p:cNvPr id="48147" name="AutoShape 13"/>
            <p:cNvSpPr>
              <a:spLocks noChangeArrowheads="1"/>
            </p:cNvSpPr>
            <p:nvPr/>
          </p:nvSpPr>
          <p:spPr bwMode="auto">
            <a:xfrm>
              <a:off x="1611" y="2850"/>
              <a:ext cx="720" cy="288"/>
            </a:xfrm>
            <a:prstGeom prst="wedgeRectCallout">
              <a:avLst>
                <a:gd name="adj1" fmla="val 67111"/>
                <a:gd name="adj2" fmla="val -14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hu-HU" sz="1100">
                  <a:latin typeface="Calibri" pitchFamily="34" charset="0"/>
                </a:rPr>
                <a:t>Raktározás</a:t>
              </a:r>
              <a:endParaRPr lang="hu-HU"/>
            </a:p>
          </p:txBody>
        </p:sp>
        <p:sp>
          <p:nvSpPr>
            <p:cNvPr id="48148" name="AutoShape 14"/>
            <p:cNvSpPr>
              <a:spLocks noChangeArrowheads="1"/>
            </p:cNvSpPr>
            <p:nvPr/>
          </p:nvSpPr>
          <p:spPr bwMode="auto">
            <a:xfrm>
              <a:off x="3051" y="2706"/>
              <a:ext cx="648" cy="288"/>
            </a:xfrm>
            <a:prstGeom prst="wedgeRectCallout">
              <a:avLst>
                <a:gd name="adj1" fmla="val -77097"/>
                <a:gd name="adj2" fmla="val -10291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hu-HU" sz="1100">
                  <a:latin typeface="Calibri" pitchFamily="34" charset="0"/>
                </a:rPr>
                <a:t>Stb.</a:t>
              </a:r>
              <a:endParaRPr lang="hu-HU"/>
            </a:p>
          </p:txBody>
        </p:sp>
        <p:sp>
          <p:nvSpPr>
            <p:cNvPr id="48149" name="Oval 16"/>
            <p:cNvSpPr>
              <a:spLocks noChangeArrowheads="1"/>
            </p:cNvSpPr>
            <p:nvPr/>
          </p:nvSpPr>
          <p:spPr bwMode="auto">
            <a:xfrm>
              <a:off x="2158" y="1467"/>
              <a:ext cx="1080" cy="1008"/>
            </a:xfrm>
            <a:prstGeom prst="ellipse">
              <a:avLst/>
            </a:prstGeom>
            <a:noFill/>
            <a:ln w="38100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150" name="Oval 17"/>
            <p:cNvSpPr>
              <a:spLocks noChangeArrowheads="1"/>
            </p:cNvSpPr>
            <p:nvPr/>
          </p:nvSpPr>
          <p:spPr bwMode="auto">
            <a:xfrm>
              <a:off x="2302" y="1611"/>
              <a:ext cx="792" cy="720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8" name="Téglalap 17"/>
          <p:cNvSpPr/>
          <p:nvPr/>
        </p:nvSpPr>
        <p:spPr>
          <a:xfrm>
            <a:off x="142875" y="285750"/>
            <a:ext cx="8858250" cy="762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44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Vállalati szervezeti modell II.</a:t>
            </a:r>
          </a:p>
        </p:txBody>
      </p:sp>
      <p:sp>
        <p:nvSpPr>
          <p:cNvPr id="48134" name="Dátum helye 18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7661B0-10CF-4F9E-973B-03B16CE80EDC}" type="datetime1">
              <a:rPr lang="hu-HU" sz="1200"/>
              <a:pPr eaLnBrk="1" hangingPunct="1"/>
              <a:t>2011.04.22.</a:t>
            </a:fld>
            <a:endParaRPr lang="hu-HU" sz="1200"/>
          </a:p>
        </p:txBody>
      </p:sp>
      <p:sp>
        <p:nvSpPr>
          <p:cNvPr id="48135" name="Dia számának helye 19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9ABA1C1-B5DB-45BF-8D83-2053CAEC1377}" type="slidenum">
              <a:rPr lang="hu-HU" sz="1200"/>
              <a:pPr algn="r" eaLnBrk="1" hangingPunct="1"/>
              <a:t>33</a:t>
            </a:fld>
            <a:endParaRPr lang="hu-HU" sz="12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09D94A4-4748-43AD-B42A-ED97E0C3DF91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3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B628B-7A7C-4F3A-96BB-3237BAD46F34}" type="slidenum">
              <a:rPr lang="hu-HU"/>
              <a:pPr>
                <a:defRPr/>
              </a:pPr>
              <a:t>34</a:t>
            </a:fld>
            <a:endParaRPr lang="hu-HU"/>
          </a:p>
        </p:txBody>
      </p:sp>
      <p:sp>
        <p:nvSpPr>
          <p:cNvPr id="28" name="Dátum helye 27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BD059253-D512-43A5-AD76-D1AB5483B692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9" name="Dia számának helye 28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D560F62-5CC0-4012-AE9D-0847876FE73E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34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91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85813" y="214313"/>
            <a:ext cx="8358187" cy="914400"/>
          </a:xfrm>
        </p:spPr>
        <p:txBody>
          <a:bodyPr anchor="t"/>
          <a:lstStyle/>
          <a:p>
            <a:pPr marL="53975" eaLnBrk="1" hangingPunct="1"/>
            <a:r>
              <a:rPr lang="en-US" smtClean="0">
                <a:solidFill>
                  <a:schemeClr val="tx2"/>
                </a:solidFill>
              </a:rPr>
              <a:t>McKinsey</a:t>
            </a:r>
            <a:r>
              <a:rPr lang="hu-HU" smtClean="0">
                <a:solidFill>
                  <a:schemeClr val="tx2"/>
                </a:solidFill>
              </a:rPr>
              <a:t> - féle 7S modell</a:t>
            </a:r>
          </a:p>
        </p:txBody>
      </p:sp>
      <p:sp>
        <p:nvSpPr>
          <p:cNvPr id="174083" name="Oval 3"/>
          <p:cNvSpPr>
            <a:spLocks noChangeArrowheads="1"/>
          </p:cNvSpPr>
          <p:nvPr/>
        </p:nvSpPr>
        <p:spPr bwMode="auto">
          <a:xfrm>
            <a:off x="3352800" y="1676400"/>
            <a:ext cx="2590800" cy="10668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174084" name="Oval 4"/>
          <p:cNvSpPr>
            <a:spLocks noChangeArrowheads="1"/>
          </p:cNvSpPr>
          <p:nvPr/>
        </p:nvSpPr>
        <p:spPr bwMode="auto">
          <a:xfrm>
            <a:off x="914400" y="2514600"/>
            <a:ext cx="2743200" cy="12192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174085" name="Oval 5"/>
          <p:cNvSpPr>
            <a:spLocks noChangeArrowheads="1"/>
          </p:cNvSpPr>
          <p:nvPr/>
        </p:nvSpPr>
        <p:spPr bwMode="auto">
          <a:xfrm>
            <a:off x="1066800" y="4114800"/>
            <a:ext cx="2590800" cy="12192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174086" name="Oval 6"/>
          <p:cNvSpPr>
            <a:spLocks noChangeArrowheads="1"/>
          </p:cNvSpPr>
          <p:nvPr/>
        </p:nvSpPr>
        <p:spPr bwMode="auto">
          <a:xfrm>
            <a:off x="3505200" y="5105400"/>
            <a:ext cx="2514600" cy="1143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174087" name="Oval 7"/>
          <p:cNvSpPr>
            <a:spLocks noChangeArrowheads="1"/>
          </p:cNvSpPr>
          <p:nvPr/>
        </p:nvSpPr>
        <p:spPr bwMode="auto">
          <a:xfrm>
            <a:off x="5638800" y="2667000"/>
            <a:ext cx="2743200" cy="1143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174088" name="Oval 8"/>
          <p:cNvSpPr>
            <a:spLocks noChangeArrowheads="1"/>
          </p:cNvSpPr>
          <p:nvPr/>
        </p:nvSpPr>
        <p:spPr bwMode="auto">
          <a:xfrm>
            <a:off x="5715000" y="4191000"/>
            <a:ext cx="2590800" cy="1143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174089" name="Line 9"/>
          <p:cNvSpPr>
            <a:spLocks noChangeShapeType="1"/>
          </p:cNvSpPr>
          <p:nvPr/>
        </p:nvSpPr>
        <p:spPr bwMode="auto">
          <a:xfrm flipH="1">
            <a:off x="2209800" y="2133600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74090" name="Line 10"/>
          <p:cNvSpPr>
            <a:spLocks noChangeShapeType="1"/>
          </p:cNvSpPr>
          <p:nvPr/>
        </p:nvSpPr>
        <p:spPr bwMode="auto">
          <a:xfrm>
            <a:off x="5943600" y="2209800"/>
            <a:ext cx="1066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22860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74092" name="Line 12"/>
          <p:cNvSpPr>
            <a:spLocks noChangeShapeType="1"/>
          </p:cNvSpPr>
          <p:nvPr/>
        </p:nvSpPr>
        <p:spPr bwMode="auto">
          <a:xfrm>
            <a:off x="2362200" y="5334000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74093" name="Line 13"/>
          <p:cNvSpPr>
            <a:spLocks noChangeShapeType="1"/>
          </p:cNvSpPr>
          <p:nvPr/>
        </p:nvSpPr>
        <p:spPr bwMode="auto">
          <a:xfrm flipV="1">
            <a:off x="6019800" y="5334000"/>
            <a:ext cx="1066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74094" name="Line 14"/>
          <p:cNvSpPr>
            <a:spLocks noChangeShapeType="1"/>
          </p:cNvSpPr>
          <p:nvPr/>
        </p:nvSpPr>
        <p:spPr bwMode="auto">
          <a:xfrm>
            <a:off x="7086600" y="3810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74095" name="Line 15"/>
          <p:cNvSpPr>
            <a:spLocks noChangeShapeType="1"/>
          </p:cNvSpPr>
          <p:nvPr/>
        </p:nvSpPr>
        <p:spPr bwMode="auto">
          <a:xfrm>
            <a:off x="3657600" y="3200400"/>
            <a:ext cx="20574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74096" name="Line 16"/>
          <p:cNvSpPr>
            <a:spLocks noChangeShapeType="1"/>
          </p:cNvSpPr>
          <p:nvPr/>
        </p:nvSpPr>
        <p:spPr bwMode="auto">
          <a:xfrm flipH="1">
            <a:off x="3657600" y="3200400"/>
            <a:ext cx="19812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74097" name="Line 17"/>
          <p:cNvSpPr>
            <a:spLocks noChangeShapeType="1"/>
          </p:cNvSpPr>
          <p:nvPr/>
        </p:nvSpPr>
        <p:spPr bwMode="auto">
          <a:xfrm>
            <a:off x="3657600" y="32004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74098" name="Line 18"/>
          <p:cNvSpPr>
            <a:spLocks noChangeShapeType="1"/>
          </p:cNvSpPr>
          <p:nvPr/>
        </p:nvSpPr>
        <p:spPr bwMode="auto">
          <a:xfrm flipV="1">
            <a:off x="3657600" y="46482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74099" name="Line 19"/>
          <p:cNvSpPr>
            <a:spLocks noChangeShapeType="1"/>
          </p:cNvSpPr>
          <p:nvPr/>
        </p:nvSpPr>
        <p:spPr bwMode="auto">
          <a:xfrm>
            <a:off x="4648200" y="27432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74100" name="Oval 20"/>
          <p:cNvSpPr>
            <a:spLocks noChangeArrowheads="1"/>
          </p:cNvSpPr>
          <p:nvPr/>
        </p:nvSpPr>
        <p:spPr bwMode="auto">
          <a:xfrm>
            <a:off x="3429000" y="3505200"/>
            <a:ext cx="2590800" cy="990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174101" name="Text Box 21"/>
          <p:cNvSpPr txBox="1">
            <a:spLocks noChangeArrowheads="1"/>
          </p:cNvSpPr>
          <p:nvPr/>
        </p:nvSpPr>
        <p:spPr bwMode="auto">
          <a:xfrm>
            <a:off x="4038600" y="18288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Stratégia</a:t>
            </a:r>
          </a:p>
        </p:txBody>
      </p:sp>
      <p:sp>
        <p:nvSpPr>
          <p:cNvPr id="174102" name="Text Box 22"/>
          <p:cNvSpPr txBox="1">
            <a:spLocks noChangeArrowheads="1"/>
          </p:cNvSpPr>
          <p:nvPr/>
        </p:nvSpPr>
        <p:spPr bwMode="auto">
          <a:xfrm>
            <a:off x="6096000" y="2971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Szervezet</a:t>
            </a:r>
          </a:p>
        </p:txBody>
      </p:sp>
      <p:sp>
        <p:nvSpPr>
          <p:cNvPr id="174103" name="Text Box 23"/>
          <p:cNvSpPr txBox="1">
            <a:spLocks noChangeArrowheads="1"/>
          </p:cNvSpPr>
          <p:nvPr/>
        </p:nvSpPr>
        <p:spPr bwMode="auto">
          <a:xfrm>
            <a:off x="1447800" y="28956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Rendszerek</a:t>
            </a:r>
          </a:p>
        </p:txBody>
      </p:sp>
      <p:sp>
        <p:nvSpPr>
          <p:cNvPr id="174104" name="Text Box 24"/>
          <p:cNvSpPr txBox="1">
            <a:spLocks noChangeArrowheads="1"/>
          </p:cNvSpPr>
          <p:nvPr/>
        </p:nvSpPr>
        <p:spPr bwMode="auto">
          <a:xfrm>
            <a:off x="3733800" y="37338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Közös érdek</a:t>
            </a:r>
          </a:p>
        </p:txBody>
      </p:sp>
      <p:sp>
        <p:nvSpPr>
          <p:cNvPr id="174105" name="Text Box 25"/>
          <p:cNvSpPr txBox="1">
            <a:spLocks noChangeArrowheads="1"/>
          </p:cNvSpPr>
          <p:nvPr/>
        </p:nvSpPr>
        <p:spPr bwMode="auto">
          <a:xfrm>
            <a:off x="1371600" y="44196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Munkatársak</a:t>
            </a:r>
          </a:p>
        </p:txBody>
      </p:sp>
      <p:sp>
        <p:nvSpPr>
          <p:cNvPr id="174106" name="Text Box 26"/>
          <p:cNvSpPr txBox="1">
            <a:spLocks noChangeArrowheads="1"/>
          </p:cNvSpPr>
          <p:nvPr/>
        </p:nvSpPr>
        <p:spPr bwMode="auto">
          <a:xfrm>
            <a:off x="6096000" y="44196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Stílus</a:t>
            </a:r>
          </a:p>
        </p:txBody>
      </p:sp>
      <p:sp>
        <p:nvSpPr>
          <p:cNvPr id="174107" name="Text Box 27"/>
          <p:cNvSpPr txBox="1">
            <a:spLocks noChangeArrowheads="1"/>
          </p:cNvSpPr>
          <p:nvPr/>
        </p:nvSpPr>
        <p:spPr bwMode="auto">
          <a:xfrm>
            <a:off x="3733800" y="54102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Készségek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7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74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7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7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7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7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7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7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7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7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174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7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17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17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17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9" grpId="0" animBg="1"/>
      <p:bldP spid="174090" grpId="0" animBg="1"/>
      <p:bldP spid="174091" grpId="0" animBg="1"/>
      <p:bldP spid="174092" grpId="0" animBg="1"/>
      <p:bldP spid="174093" grpId="0" animBg="1"/>
      <p:bldP spid="174094" grpId="0" animBg="1"/>
      <p:bldP spid="174095" grpId="0" animBg="1"/>
      <p:bldP spid="174096" grpId="0" animBg="1"/>
      <p:bldP spid="174097" grpId="0" animBg="1"/>
      <p:bldP spid="174098" grpId="0" animBg="1"/>
      <p:bldP spid="174099" grpId="0" animBg="1"/>
      <p:bldP spid="174101" grpId="0" autoUpdateAnimBg="0"/>
      <p:bldP spid="174102" grpId="0" autoUpdateAnimBg="0"/>
      <p:bldP spid="174103" grpId="0" autoUpdateAnimBg="0"/>
      <p:bldP spid="174104" grpId="0" autoUpdateAnimBg="0"/>
      <p:bldP spid="174105" grpId="0" autoUpdateAnimBg="0"/>
      <p:bldP spid="174106" grpId="0" autoUpdateAnimBg="0"/>
      <p:bldP spid="174107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C875A6C-5AC4-41AA-8891-5BAB8D7B5C7E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FED9C-1EE2-4C13-82C4-64F0B8984170}" type="slidenum">
              <a:rPr lang="hu-HU"/>
              <a:pPr>
                <a:defRPr/>
              </a:pPr>
              <a:t>35</a:t>
            </a:fld>
            <a:endParaRPr lang="hu-HU"/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611188" y="981075"/>
          <a:ext cx="7993062" cy="544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Dia" r:id="rId3" imgW="4571985" imgH="3428852" progId="PowerPoint.Slide.8">
                  <p:embed/>
                </p:oleObj>
              </mc:Choice>
              <mc:Fallback>
                <p:oleObj name="Dia" r:id="rId3" imgW="4571985" imgH="3428852" progId="PowerPoint.Slid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981075"/>
                        <a:ext cx="7993062" cy="544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6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4000" b="1" smtClean="0">
                <a:solidFill>
                  <a:srgbClr val="1C427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Gazdasági társaság, mint a környezet integráns része</a:t>
            </a:r>
          </a:p>
        </p:txBody>
      </p:sp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0" y="14843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0180B6D-032E-43F1-BD8D-56A67F7BD42F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840810-49E1-438B-8CB1-D7FB8DEAF4FB}" type="slidenum">
              <a:rPr lang="hu-HU"/>
              <a:pPr>
                <a:defRPr/>
              </a:pPr>
              <a:t>36</a:t>
            </a:fld>
            <a:endParaRPr lang="hu-HU"/>
          </a:p>
        </p:txBody>
      </p:sp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370887" cy="914400"/>
          </a:xfrm>
        </p:spPr>
        <p:txBody>
          <a:bodyPr>
            <a:normAutofit fontScale="90000"/>
          </a:bodyPr>
          <a:lstStyle/>
          <a:p>
            <a:pPr marL="53975" eaLnBrk="1" hangingPunct="1">
              <a:defRPr/>
            </a:pPr>
            <a:r>
              <a:rPr lang="hu-HU" sz="3200" smtClean="0">
                <a:solidFill>
                  <a:srgbClr val="003EBB"/>
                </a:solidFill>
              </a:rPr>
              <a:t>Az egészség hiánya, mint anyagi kár.</a:t>
            </a:r>
            <a:br>
              <a:rPr lang="hu-HU" sz="3200" smtClean="0">
                <a:solidFill>
                  <a:srgbClr val="003EBB"/>
                </a:solidFill>
              </a:rPr>
            </a:br>
            <a:r>
              <a:rPr lang="hu-HU" sz="3200" smtClean="0">
                <a:solidFill>
                  <a:srgbClr val="003EBB"/>
                </a:solidFill>
              </a:rPr>
              <a:t>Színterek 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412875"/>
            <a:ext cx="8642350" cy="3600450"/>
          </a:xfrm>
        </p:spPr>
        <p:txBody>
          <a:bodyPr/>
          <a:lstStyle/>
          <a:p>
            <a:pPr eaLnBrk="1" hangingPunct="1"/>
            <a:r>
              <a:rPr lang="hu-HU" smtClean="0"/>
              <a:t>GDP (elmaradt haszon)</a:t>
            </a:r>
          </a:p>
          <a:p>
            <a:pPr eaLnBrk="1" hangingPunct="1"/>
            <a:r>
              <a:rPr lang="hu-HU" smtClean="0"/>
              <a:t>Társadalom biztosítás (költségek)</a:t>
            </a:r>
          </a:p>
          <a:p>
            <a:pPr eaLnBrk="1" hangingPunct="1"/>
            <a:r>
              <a:rPr lang="hu-HU" smtClean="0"/>
              <a:t>Egzisztenciális egyéni szint (elmaradt bevételek)</a:t>
            </a:r>
          </a:p>
          <a:p>
            <a:pPr eaLnBrk="1" hangingPunct="1"/>
            <a:r>
              <a:rPr lang="hu-HU" smtClean="0"/>
              <a:t>Vállalkozások (elmaradt haszon, büntetések, helyettesítés költségei, rossz hírnév veszély, stb.)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9D1F2435-1612-447E-B3E1-DBC003A5FBB2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A04BD29-4D93-4CEA-A3E0-2C767F442EE0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36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0184" name="Picture 9" descr="MMj0300590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508500"/>
            <a:ext cx="164306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11" descr="MMj0283192000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341438"/>
            <a:ext cx="13239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CADB683-4D2F-4A06-8E49-9691722EDBF3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1D2A50-197B-48F2-8CF1-56FABA3A73D5}" type="slidenum">
              <a:rPr lang="hu-HU"/>
              <a:pPr>
                <a:defRPr/>
              </a:pPr>
              <a:t>37</a:t>
            </a:fld>
            <a:endParaRPr lang="hu-HU"/>
          </a:p>
        </p:txBody>
      </p:sp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428625"/>
            <a:ext cx="8229600" cy="752475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Alapvető </a:t>
            </a: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kompetenciák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196975"/>
            <a:ext cx="8424862" cy="5011738"/>
          </a:xfrm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hu-HU" sz="2800" b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Az alkalmazott munkatársak képességei határozzák meg a cég a  alapvető kompetenciáit. </a:t>
            </a:r>
          </a:p>
          <a:p>
            <a:pPr algn="ctr" eaLnBrk="1" hangingPunct="1">
              <a:buFont typeface="Arial" pitchFamily="34" charset="0"/>
              <a:buNone/>
              <a:defRPr/>
            </a:pPr>
            <a:r>
              <a:rPr lang="hu-HU" sz="2800" b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 a munka befejeződik, a kompetencia haza megy!</a:t>
            </a:r>
          </a:p>
        </p:txBody>
      </p:sp>
      <p:sp>
        <p:nvSpPr>
          <p:cNvPr id="7" name="Dátum helye 6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A167A887-8F94-480C-AF94-26C20F519774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Dia számának helye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7BF434DE-D55E-44C9-9FFD-A6D3129FB057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37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50532" name="Picture 4" descr="MMj0254450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141663"/>
            <a:ext cx="36449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Picture 5" descr="MCj0297985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52738"/>
            <a:ext cx="3744913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4" name="Picture 6" descr="MMj0354676000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157788"/>
            <a:ext cx="7334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2000"/>
                                        <p:tgtEl>
                                          <p:spTgt spid="15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L 0.56493 -0.01042 " pathEditMode="fixed" rAng="0" ptsTypes="AA">
                                      <p:cBhvr>
                                        <p:cTn id="33" dur="5000" fill="hold"/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0" y="-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8426AD4-303E-4D3E-9275-266FDBB2D29F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F3D46F-4ED5-43A9-BB1A-337EC7301188}" type="slidenum">
              <a:rPr lang="hu-HU"/>
              <a:pPr>
                <a:defRPr/>
              </a:pPr>
              <a:t>38</a:t>
            </a:fld>
            <a:endParaRPr lang="hu-HU"/>
          </a:p>
        </p:txBody>
      </p:sp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173038"/>
            <a:ext cx="8637588" cy="898525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munkavédelem 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fejlődési </a:t>
            </a:r>
            <a:r>
              <a:rPr lang="hu-HU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trendje</a:t>
            </a:r>
            <a:endParaRPr lang="en-GB" sz="36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844675"/>
            <a:ext cx="7993063" cy="472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Munkaerő értéke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Tudás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Képesség, készség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Egészség</a:t>
            </a:r>
            <a:endParaRPr lang="en-GB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átum helye 5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E30E903C-C7BD-47DD-8006-BE67D0037E87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71B98B90-C92F-4FEB-AA18-5652870ECA94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38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4800600" y="1593850"/>
          <a:ext cx="3771900" cy="412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2885" name="Picture 5" descr="MCj0290848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789363"/>
            <a:ext cx="258445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3000"/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 bldLvl="3" autoUpdateAnimBg="0" advAuto="100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C30BDD7-D320-4142-956E-845BCE8FD45B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423777-5EF8-4467-BA37-5C56161477A6}" type="slidenum">
              <a:rPr lang="hu-HU"/>
              <a:pPr>
                <a:defRPr/>
              </a:pPr>
              <a:t>39</a:t>
            </a:fld>
            <a:endParaRPr lang="hu-HU"/>
          </a:p>
        </p:txBody>
      </p:sp>
      <p:sp>
        <p:nvSpPr>
          <p:cNvPr id="6" name="Dátum helye 5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D9499EE9-7174-4FA7-9581-020CA84CEAA3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E70B56D4-9135-44C6-8A35-7338590BAD8E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39</a:t>
            </a:fld>
            <a:endParaRPr lang="hu-HU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5234" name="Rectangle 2"/>
          <p:cNvSpPr>
            <a:spLocks noGrp="1"/>
          </p:cNvSpPr>
          <p:nvPr>
            <p:ph type="title" idx="4294967295"/>
          </p:nvPr>
        </p:nvSpPr>
        <p:spPr>
          <a:xfrm>
            <a:off x="719138" y="512763"/>
            <a:ext cx="8424862" cy="914400"/>
          </a:xfrm>
          <a:ln>
            <a:miter lim="800000"/>
            <a:headEnd/>
            <a:tailEnd/>
          </a:ln>
        </p:spPr>
        <p:txBody>
          <a:bodyPr rtlCol="0" anchor="t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kumimoji="1" lang="hu-HU" sz="2800" dirty="0">
                <a:solidFill>
                  <a:schemeClr val="accent1"/>
                </a:solidFill>
              </a:rPr>
              <a:t>Nem kívánt változások a munkaerő értékében</a:t>
            </a:r>
          </a:p>
        </p:txBody>
      </p:sp>
      <p:sp>
        <p:nvSpPr>
          <p:cNvPr id="53255" name="Rectangle 3"/>
          <p:cNvSpPr>
            <a:spLocks noGrp="1"/>
          </p:cNvSpPr>
          <p:nvPr>
            <p:ph type="body" idx="4294967295"/>
          </p:nvPr>
        </p:nvSpPr>
        <p:spPr>
          <a:xfrm>
            <a:off x="773113" y="1371600"/>
            <a:ext cx="8370887" cy="4724400"/>
          </a:xfrm>
        </p:spPr>
        <p:txBody>
          <a:bodyPr/>
          <a:lstStyle/>
          <a:p>
            <a:pPr marL="411163" eaLnBrk="1" hangingPunct="1"/>
            <a:r>
              <a:rPr lang="hu-HU" smtClean="0"/>
              <a:t>Mi változhat?</a:t>
            </a:r>
          </a:p>
          <a:p>
            <a:pPr marL="739775" lvl="1" eaLnBrk="1" hangingPunct="1"/>
            <a:r>
              <a:rPr lang="hu-HU" smtClean="0"/>
              <a:t>Megbirkózási képesség</a:t>
            </a:r>
          </a:p>
          <a:p>
            <a:pPr marL="995363" lvl="2" eaLnBrk="1" hangingPunct="1"/>
            <a:r>
              <a:rPr lang="hu-HU" smtClean="0"/>
              <a:t>Testi összetevők</a:t>
            </a:r>
          </a:p>
          <a:p>
            <a:pPr marL="995363" lvl="2" eaLnBrk="1" hangingPunct="1"/>
            <a:r>
              <a:rPr lang="hu-HU" smtClean="0"/>
              <a:t>Lelki – mentális összetevők</a:t>
            </a:r>
          </a:p>
          <a:p>
            <a:pPr marL="739775" lvl="1" eaLnBrk="1" hangingPunct="1"/>
            <a:r>
              <a:rPr lang="hu-HU" smtClean="0"/>
              <a:t>WHO: Egészség                testi, lelki, szociális jólét </a:t>
            </a:r>
          </a:p>
          <a:p>
            <a:pPr marL="411163" eaLnBrk="1" hangingPunct="1"/>
            <a:r>
              <a:rPr lang="hu-HU" smtClean="0"/>
              <a:t>Mitől változhat?</a:t>
            </a:r>
          </a:p>
          <a:p>
            <a:pPr marL="739775" lvl="1" eaLnBrk="1" hangingPunct="1"/>
            <a:r>
              <a:rPr lang="hu-HU" smtClean="0"/>
              <a:t>Betegség</a:t>
            </a:r>
          </a:p>
          <a:p>
            <a:pPr marL="739775" lvl="1" eaLnBrk="1" hangingPunct="1"/>
            <a:r>
              <a:rPr lang="hu-HU" smtClean="0"/>
              <a:t>Baleset (tartós egészségkárosodás, illetve reverzibilis károsodások           rehabilitáció)</a:t>
            </a:r>
          </a:p>
        </p:txBody>
      </p:sp>
      <p:sp>
        <p:nvSpPr>
          <p:cNvPr id="53256" name="AutoShape 4"/>
          <p:cNvSpPr>
            <a:spLocks noChangeArrowheads="1"/>
          </p:cNvSpPr>
          <p:nvPr/>
        </p:nvSpPr>
        <p:spPr bwMode="auto">
          <a:xfrm>
            <a:off x="3995738" y="3500438"/>
            <a:ext cx="928687" cy="287337"/>
          </a:xfrm>
          <a:prstGeom prst="rightArrow">
            <a:avLst>
              <a:gd name="adj1" fmla="val 50000"/>
              <a:gd name="adj2" fmla="val 9405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3257" name="AutoShape 5"/>
          <p:cNvSpPr>
            <a:spLocks noChangeArrowheads="1"/>
          </p:cNvSpPr>
          <p:nvPr/>
        </p:nvSpPr>
        <p:spPr bwMode="auto">
          <a:xfrm>
            <a:off x="5292725" y="5516563"/>
            <a:ext cx="571500" cy="288925"/>
          </a:xfrm>
          <a:prstGeom prst="rightArrow">
            <a:avLst>
              <a:gd name="adj1" fmla="val 50000"/>
              <a:gd name="adj2" fmla="val 810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5CA4EA0-394C-4C2C-954F-F870882E0F17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22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43BF7-5517-4CD8-908E-9DA171D2CB45}" type="slidenum">
              <a:rPr lang="hu-HU"/>
              <a:pPr>
                <a:defRPr/>
              </a:pPr>
              <a:t>4</a:t>
            </a:fld>
            <a:endParaRPr lang="hu-HU"/>
          </a:p>
        </p:txBody>
      </p:sp>
      <p:sp>
        <p:nvSpPr>
          <p:cNvPr id="90114" name="Line 2"/>
          <p:cNvSpPr>
            <a:spLocks noChangeShapeType="1"/>
          </p:cNvSpPr>
          <p:nvPr/>
        </p:nvSpPr>
        <p:spPr bwMode="auto">
          <a:xfrm flipH="1">
            <a:off x="2133600" y="1828800"/>
            <a:ext cx="228600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17470" y="-165100"/>
            <a:ext cx="8637588" cy="1068388"/>
          </a:xfrm>
          <a:ln>
            <a:miter lim="800000"/>
            <a:headEnd/>
            <a:tailEnd/>
          </a:ln>
        </p:spPr>
        <p:txBody>
          <a:bodyPr lIns="0" tIns="9144" rIns="0" bIns="9144" anchor="b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hu-HU" sz="4000" b="1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Verdana" pitchFamily="34" charset="0"/>
              </a:rPr>
              <a:t>A munkavédelem szerkezete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2438400" y="1309688"/>
            <a:ext cx="3962400" cy="51911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800" b="1" dirty="0">
                <a:solidFill>
                  <a:srgbClr val="CCECFF"/>
                </a:solidFill>
                <a:latin typeface="Verdana" pitchFamily="34" charset="0"/>
              </a:rPr>
              <a:t>Munkavédelem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214282" y="3286124"/>
            <a:ext cx="3124200" cy="4572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Munkabiztonság</a:t>
            </a:r>
            <a:endParaRPr lang="hu-H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285750" y="3857625"/>
            <a:ext cx="2643188" cy="24923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1200" b="1" dirty="0">
                <a:latin typeface="Verdana" pitchFamily="34" charset="0"/>
              </a:rPr>
              <a:t>„…a körülmények olyan állapota, amely kizárja a veszélyes és ártalmas termelési tényezők érvényesülését a munkavállalókra. Szervezési műszaki intézkedések, valamint eszközök rendszere, amelyek megakadályozzák a veszélyes és/vagy ártalmas tényezők hatását a munkavállalókra</a:t>
            </a:r>
            <a:r>
              <a:rPr lang="hu-HU" sz="1200" dirty="0">
                <a:latin typeface="Verdana" pitchFamily="34" charset="0"/>
              </a:rPr>
              <a:t>.”</a:t>
            </a: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4067175" y="3276600"/>
            <a:ext cx="3744913" cy="4572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400" b="1" dirty="0">
                <a:solidFill>
                  <a:schemeClr val="tx1"/>
                </a:solidFill>
                <a:latin typeface="Verdana" pitchFamily="34" charset="0"/>
              </a:rPr>
              <a:t>Munkaegészségügy</a:t>
            </a:r>
            <a:endParaRPr lang="hu-HU" sz="24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3000364" y="3857628"/>
            <a:ext cx="2286000" cy="3968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000" b="1" dirty="0" err="1">
                <a:solidFill>
                  <a:schemeClr val="tx1"/>
                </a:solidFill>
                <a:latin typeface="Verdana" pitchFamily="34" charset="0"/>
              </a:rPr>
              <a:t>Munkahigiéne</a:t>
            </a:r>
            <a:endParaRPr lang="hu-HU" sz="2000" b="1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2987675" y="4365625"/>
            <a:ext cx="2233613" cy="15779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1200" b="1" dirty="0">
                <a:latin typeface="Verdana" pitchFamily="34" charset="0"/>
              </a:rPr>
              <a:t>„ A munkakörnyezetből származó egészségkárosító veszélyek és kockázatok előrelátása, felismerése, értékelése és kezelése”</a:t>
            </a:r>
          </a:p>
        </p:txBody>
      </p: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5357818" y="3857628"/>
            <a:ext cx="3608388" cy="36671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hu-HU" b="1" dirty="0">
                <a:solidFill>
                  <a:schemeClr val="tx1"/>
                </a:solidFill>
                <a:latin typeface="Verdana" pitchFamily="34" charset="0"/>
              </a:rPr>
              <a:t>Foglalkozás-egészségügy</a:t>
            </a:r>
            <a:endParaRPr lang="hu-HU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90123" name="Text Box 11"/>
          <p:cNvSpPr txBox="1">
            <a:spLocks noChangeArrowheads="1"/>
          </p:cNvSpPr>
          <p:nvPr/>
        </p:nvSpPr>
        <p:spPr bwMode="auto">
          <a:xfrm>
            <a:off x="5508625" y="4292600"/>
            <a:ext cx="3475038" cy="221773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1200" dirty="0">
                <a:latin typeface="Verdana" pitchFamily="34" charset="0"/>
              </a:rPr>
              <a:t>„</a:t>
            </a:r>
            <a:r>
              <a:rPr lang="hu-HU" sz="1200" b="1" dirty="0">
                <a:latin typeface="Verdana" pitchFamily="34" charset="0"/>
              </a:rPr>
              <a:t>A munkakörnyezeti kóroki tényezők okozta és a munkavégzésből származó megterhelések, illetőleg igénybevétel vizsgálata és befolyásolása, továbbá a munkát végző személyek egészségi alkalmasságának megállapítása, ellenőrzése és elősegítése révén a munkát végző személy egészségének megóvása”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hu-HU" sz="1200" b="1" dirty="0">
                <a:latin typeface="Verdana" pitchFamily="34" charset="0"/>
              </a:rPr>
              <a:t>(1997.évi CLIV. Törvény az egészségügyről, 53§.)</a:t>
            </a:r>
          </a:p>
        </p:txBody>
      </p:sp>
      <p:sp>
        <p:nvSpPr>
          <p:cNvPr id="90124" name="Line 12"/>
          <p:cNvSpPr>
            <a:spLocks noChangeShapeType="1"/>
          </p:cNvSpPr>
          <p:nvPr/>
        </p:nvSpPr>
        <p:spPr bwMode="auto">
          <a:xfrm>
            <a:off x="4419600" y="1828800"/>
            <a:ext cx="152400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90125" name="Line 13"/>
          <p:cNvSpPr>
            <a:spLocks noChangeShapeType="1"/>
          </p:cNvSpPr>
          <p:nvPr/>
        </p:nvSpPr>
        <p:spPr bwMode="auto">
          <a:xfrm flipH="1">
            <a:off x="4419600" y="3657600"/>
            <a:ext cx="1295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90126" name="Line 14"/>
          <p:cNvSpPr>
            <a:spLocks noChangeShapeType="1"/>
          </p:cNvSpPr>
          <p:nvPr/>
        </p:nvSpPr>
        <p:spPr bwMode="auto">
          <a:xfrm>
            <a:off x="5715000" y="3657600"/>
            <a:ext cx="1219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90127" name="Text Box 15"/>
          <p:cNvSpPr txBox="1">
            <a:spLocks noChangeArrowheads="1"/>
          </p:cNvSpPr>
          <p:nvPr/>
        </p:nvSpPr>
        <p:spPr bwMode="auto">
          <a:xfrm>
            <a:off x="457200" y="1828800"/>
            <a:ext cx="8305800" cy="10699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1600" dirty="0">
                <a:latin typeface="Verdana" pitchFamily="34" charset="0"/>
              </a:rPr>
              <a:t>„…a szervezett munkavégzésre vonatkozó biztonsági és egészségügyi követelmények, továbbá törvény céljainak megvalósítására szolgáló törvénykezési, szervezési, intézményi előírások rendszere, valamint mindezek végrehajtása.” (1993.évi XCIII. törvény a munkavédelemről 1.§)</a:t>
            </a:r>
          </a:p>
        </p:txBody>
      </p:sp>
      <p:pic>
        <p:nvPicPr>
          <p:cNvPr id="90128" name="Picture 16" descr="MMj0336980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661025"/>
            <a:ext cx="7318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9" name="Picture 17" descr="MCj0090077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565400"/>
            <a:ext cx="124936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Dia számának helye 19"/>
          <p:cNvSpPr txBox="1">
            <a:spLocks noGrp="1"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  <a:noFill/>
        </p:spPr>
        <p:txBody>
          <a:bodyPr rIns="0" anchor="b"/>
          <a:lstStyle/>
          <a:p>
            <a:pPr algn="r">
              <a:defRPr/>
            </a:pPr>
            <a:fld id="{46FB275B-7938-4562-8022-9F47C089E756}" type="slidenum">
              <a:rPr lang="hu-HU" sz="1400">
                <a:solidFill>
                  <a:schemeClr val="tx2">
                    <a:shade val="50000"/>
                  </a:schemeClr>
                </a:solidFill>
              </a:rPr>
              <a:pPr algn="r">
                <a:defRPr/>
              </a:pPr>
              <a:t>4</a:t>
            </a:fld>
            <a:endParaRPr lang="hu-HU" sz="1400">
              <a:solidFill>
                <a:schemeClr val="tx2">
                  <a:shade val="50000"/>
                </a:schemeClr>
              </a:solidFill>
            </a:endParaRPr>
          </a:p>
        </p:txBody>
      </p:sp>
      <p:pic>
        <p:nvPicPr>
          <p:cNvPr id="90132" name="Picture 20" descr="MMj0283512000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1116013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0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90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90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57" presetID="1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0"/>
                                        <p:tgtEl>
                                          <p:spTgt spid="90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2000"/>
                                        <p:tgtEl>
                                          <p:spTgt spid="90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8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90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 animBg="1"/>
      <p:bldP spid="90118" grpId="0" animBg="1" autoUpdateAnimBg="0"/>
      <p:bldP spid="90121" grpId="0" animBg="1" autoUpdateAnimBg="0"/>
      <p:bldP spid="90123" grpId="0" animBg="1" autoUpdateAnimBg="0"/>
      <p:bldP spid="90124" grpId="0" animBg="1"/>
      <p:bldP spid="90125" grpId="0" animBg="1"/>
      <p:bldP spid="90126" grpId="0" animBg="1"/>
      <p:bldP spid="90127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EAB0846-F8C0-4EB5-A98D-9DF1473BA358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2D87A-9BFC-4E24-B6D3-21DD38E1FDB3}" type="slidenum">
              <a:rPr lang="hu-HU"/>
              <a:pPr>
                <a:defRPr/>
              </a:pPr>
              <a:t>40</a:t>
            </a:fld>
            <a:endParaRPr lang="hu-HU"/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290B9809-E75D-44EC-84CB-937477F507DB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9AD54FD9-03DD-4DF6-B7F7-F426460DE83D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40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7282" name="Rectangle 2"/>
          <p:cNvSpPr>
            <a:spLocks noGrp="1"/>
          </p:cNvSpPr>
          <p:nvPr>
            <p:ph type="title" idx="4294967295"/>
          </p:nvPr>
        </p:nvSpPr>
        <p:spPr>
          <a:xfrm>
            <a:off x="833438" y="298450"/>
            <a:ext cx="7772400" cy="914400"/>
          </a:xfrm>
          <a:ln>
            <a:miter lim="800000"/>
            <a:headEnd/>
            <a:tailEnd/>
          </a:ln>
        </p:spPr>
        <p:txBody>
          <a:bodyPr rtlCol="0" anchor="t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kumimoji="1" lang="hu-HU" sz="3600" dirty="0">
                <a:solidFill>
                  <a:schemeClr val="tx2">
                    <a:lumMod val="90000"/>
                  </a:schemeClr>
                </a:solidFill>
              </a:rPr>
              <a:t>A nem kívánt változások hatásai hol akkumulálódnak?</a:t>
            </a:r>
          </a:p>
        </p:txBody>
      </p:sp>
      <p:sp>
        <p:nvSpPr>
          <p:cNvPr id="54279" name="Rectangle 3"/>
          <p:cNvSpPr>
            <a:spLocks noGrp="1"/>
          </p:cNvSpPr>
          <p:nvPr>
            <p:ph type="body" idx="4294967295"/>
          </p:nvPr>
        </p:nvSpPr>
        <p:spPr>
          <a:xfrm>
            <a:off x="989013" y="1844675"/>
            <a:ext cx="8154987" cy="4251325"/>
          </a:xfrm>
        </p:spPr>
        <p:txBody>
          <a:bodyPr/>
          <a:lstStyle/>
          <a:p>
            <a:pPr marL="411163" indent="-319088"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Char char=""/>
            </a:pPr>
            <a:r>
              <a:rPr lang="hu-HU" sz="3000" smtClean="0"/>
              <a:t>Egyének szintje</a:t>
            </a:r>
          </a:p>
          <a:p>
            <a:pPr marL="739775" lvl="1" indent="-273050" eaLnBrk="1" hangingPunct="1">
              <a:lnSpc>
                <a:spcPct val="90000"/>
              </a:lnSpc>
              <a:buFont typeface="Wingdings 2" pitchFamily="18" charset="2"/>
              <a:buChar char=""/>
            </a:pPr>
            <a:r>
              <a:rPr lang="hu-HU" sz="2600" smtClean="0"/>
              <a:t>Törés az alapfolyamatban, munkaerő értékének értékesítési nehézségei</a:t>
            </a:r>
          </a:p>
          <a:p>
            <a:pPr marL="739775" lvl="1" indent="-273050" eaLnBrk="1" hangingPunct="1">
              <a:lnSpc>
                <a:spcPct val="90000"/>
              </a:lnSpc>
              <a:buFont typeface="Wingdings 2" pitchFamily="18" charset="2"/>
              <a:buChar char=""/>
            </a:pPr>
            <a:r>
              <a:rPr lang="hu-HU" sz="2600" smtClean="0"/>
              <a:t>Újabb befektetések igénye</a:t>
            </a:r>
          </a:p>
          <a:p>
            <a:pPr marL="995363" lvl="2" indent="-190500" eaLnBrk="1" hangingPunct="1">
              <a:lnSpc>
                <a:spcPct val="90000"/>
              </a:lnSpc>
              <a:buClr>
                <a:srgbClr val="9BBB59"/>
              </a:buClr>
              <a:buFont typeface="Wingdings 2" pitchFamily="18" charset="2"/>
              <a:buChar char=""/>
            </a:pPr>
            <a:r>
              <a:rPr lang="hu-HU" sz="2200" smtClean="0"/>
              <a:t>Oktatás, képzés</a:t>
            </a:r>
          </a:p>
          <a:p>
            <a:pPr marL="995363" lvl="2" indent="-190500" eaLnBrk="1" hangingPunct="1">
              <a:lnSpc>
                <a:spcPct val="90000"/>
              </a:lnSpc>
              <a:buClr>
                <a:srgbClr val="9BBB59"/>
              </a:buClr>
              <a:buFont typeface="Wingdings 2" pitchFamily="18" charset="2"/>
              <a:buChar char=""/>
            </a:pPr>
            <a:r>
              <a:rPr lang="hu-HU" sz="2200" smtClean="0"/>
              <a:t>Testi, lelki rehabilitáció (ha lehetséges)</a:t>
            </a:r>
          </a:p>
          <a:p>
            <a:pPr marL="739775" lvl="1" indent="-273050" eaLnBrk="1" hangingPunct="1">
              <a:lnSpc>
                <a:spcPct val="90000"/>
              </a:lnSpc>
              <a:buFont typeface="Wingdings 2" pitchFamily="18" charset="2"/>
              <a:buChar char=""/>
            </a:pPr>
            <a:r>
              <a:rPr lang="hu-HU" sz="2600" smtClean="0"/>
              <a:t>Újabb befektetések elmaradása</a:t>
            </a:r>
          </a:p>
          <a:p>
            <a:pPr marL="995363" lvl="2" indent="-190500" eaLnBrk="1" hangingPunct="1">
              <a:lnSpc>
                <a:spcPct val="90000"/>
              </a:lnSpc>
              <a:buClr>
                <a:srgbClr val="9BBB59"/>
              </a:buClr>
              <a:buFont typeface="Wingdings 2" pitchFamily="18" charset="2"/>
              <a:buChar char=""/>
            </a:pPr>
            <a:r>
              <a:rPr lang="hu-HU" sz="2200" smtClean="0"/>
              <a:t>Egzisztenciális problémák</a:t>
            </a:r>
          </a:p>
          <a:p>
            <a:pPr marL="995363" lvl="2" indent="-190500" eaLnBrk="1" hangingPunct="1">
              <a:lnSpc>
                <a:spcPct val="90000"/>
              </a:lnSpc>
              <a:buClr>
                <a:srgbClr val="9BBB59"/>
              </a:buClr>
              <a:buFont typeface="Wingdings 2" pitchFamily="18" charset="2"/>
              <a:buChar char=""/>
            </a:pPr>
            <a:r>
              <a:rPr lang="hu-HU" sz="2200" smtClean="0"/>
              <a:t>Kiszolgáltatottság, segélyek, támogatások</a:t>
            </a:r>
          </a:p>
          <a:p>
            <a:pPr marL="995363" lvl="2" indent="-190500" eaLnBrk="1" hangingPunct="1">
              <a:lnSpc>
                <a:spcPct val="90000"/>
              </a:lnSpc>
              <a:buClr>
                <a:srgbClr val="9BBB59"/>
              </a:buClr>
              <a:buFont typeface="Wingdings 2" pitchFamily="18" charset="2"/>
              <a:buChar char=""/>
            </a:pPr>
            <a:r>
              <a:rPr lang="hu-HU" sz="2200" smtClean="0"/>
              <a:t>Tartós károsodottság állapota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A9F08E9-5C1C-420F-8FED-5226501EEF44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2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0EBF3B-6C01-4F8F-9CE8-5E0F43ABE804}" type="slidenum">
              <a:rPr lang="hu-HU"/>
              <a:pPr>
                <a:defRPr/>
              </a:pPr>
              <a:t>41</a:t>
            </a:fld>
            <a:endParaRPr lang="hu-HU"/>
          </a:p>
        </p:txBody>
      </p:sp>
      <p:grpSp>
        <p:nvGrpSpPr>
          <p:cNvPr id="55300" name="Group 4"/>
          <p:cNvGrpSpPr>
            <a:grpSpLocks/>
          </p:cNvGrpSpPr>
          <p:nvPr/>
        </p:nvGrpSpPr>
        <p:grpSpPr bwMode="auto">
          <a:xfrm>
            <a:off x="0" y="1341438"/>
            <a:ext cx="9324975" cy="5316537"/>
            <a:chOff x="2137" y="8797"/>
            <a:chExt cx="6963" cy="5400"/>
          </a:xfrm>
        </p:grpSpPr>
        <p:sp>
          <p:nvSpPr>
            <p:cNvPr id="55302" name="Text Box 5"/>
            <p:cNvSpPr txBox="1">
              <a:spLocks noChangeArrowheads="1"/>
            </p:cNvSpPr>
            <p:nvPr/>
          </p:nvSpPr>
          <p:spPr bwMode="auto">
            <a:xfrm>
              <a:off x="2137" y="8977"/>
              <a:ext cx="60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ja-JP" sz="1200">
                  <a:latin typeface="Times New Roman" pitchFamily="18" charset="0"/>
                  <a:ea typeface="MS Mincho" pitchFamily="49" charset="-128"/>
                </a:rPr>
                <a:t>Keresetek</a:t>
              </a:r>
              <a:endParaRPr lang="hu-HU"/>
            </a:p>
          </p:txBody>
        </p:sp>
        <p:grpSp>
          <p:nvGrpSpPr>
            <p:cNvPr id="55303" name="Group 6"/>
            <p:cNvGrpSpPr>
              <a:grpSpLocks/>
            </p:cNvGrpSpPr>
            <p:nvPr/>
          </p:nvGrpSpPr>
          <p:grpSpPr bwMode="auto">
            <a:xfrm>
              <a:off x="2737" y="8797"/>
              <a:ext cx="6363" cy="5400"/>
              <a:chOff x="1777" y="8977"/>
              <a:chExt cx="6363" cy="5400"/>
            </a:xfrm>
          </p:grpSpPr>
          <p:sp>
            <p:nvSpPr>
              <p:cNvPr id="55306" name="Line 7"/>
              <p:cNvSpPr>
                <a:spLocks noChangeShapeType="1"/>
              </p:cNvSpPr>
              <p:nvPr/>
            </p:nvSpPr>
            <p:spPr bwMode="auto">
              <a:xfrm flipV="1">
                <a:off x="1897" y="8977"/>
                <a:ext cx="0" cy="45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5307" name="Line 8"/>
              <p:cNvSpPr>
                <a:spLocks noChangeShapeType="1"/>
              </p:cNvSpPr>
              <p:nvPr/>
            </p:nvSpPr>
            <p:spPr bwMode="auto">
              <a:xfrm>
                <a:off x="1777" y="13117"/>
                <a:ext cx="57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5308" name="Arc 9"/>
              <p:cNvSpPr>
                <a:spLocks/>
              </p:cNvSpPr>
              <p:nvPr/>
            </p:nvSpPr>
            <p:spPr bwMode="auto">
              <a:xfrm rot="21517824" flipH="1">
                <a:off x="2737" y="11497"/>
                <a:ext cx="3720" cy="900"/>
              </a:xfrm>
              <a:custGeom>
                <a:avLst/>
                <a:gdLst>
                  <a:gd name="T0" fmla="*/ 0 w 21600"/>
                  <a:gd name="T1" fmla="*/ 0 h 21600"/>
                  <a:gd name="T2" fmla="*/ 641 w 21600"/>
                  <a:gd name="T3" fmla="*/ 37 h 21600"/>
                  <a:gd name="T4" fmla="*/ 0 w 21600"/>
                  <a:gd name="T5" fmla="*/ 3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5309" name="Arc 10" descr="Vászon"/>
              <p:cNvSpPr>
                <a:spLocks/>
              </p:cNvSpPr>
              <p:nvPr/>
            </p:nvSpPr>
            <p:spPr bwMode="auto">
              <a:xfrm rot="21517824" flipH="1">
                <a:off x="3457" y="10417"/>
                <a:ext cx="3000" cy="900"/>
              </a:xfrm>
              <a:custGeom>
                <a:avLst/>
                <a:gdLst>
                  <a:gd name="T0" fmla="*/ 0 w 21600"/>
                  <a:gd name="T1" fmla="*/ 0 h 21600"/>
                  <a:gd name="T2" fmla="*/ 417 w 21600"/>
                  <a:gd name="T3" fmla="*/ 37 h 21600"/>
                  <a:gd name="T4" fmla="*/ 0 w 21600"/>
                  <a:gd name="T5" fmla="*/ 3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pattFill prst="divot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5310" name="Line 11"/>
              <p:cNvSpPr>
                <a:spLocks noChangeShapeType="1"/>
              </p:cNvSpPr>
              <p:nvPr/>
            </p:nvSpPr>
            <p:spPr bwMode="auto">
              <a:xfrm>
                <a:off x="6457" y="9874"/>
                <a:ext cx="0" cy="432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lgDashDot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5311" name="Line 12"/>
              <p:cNvSpPr>
                <a:spLocks noChangeShapeType="1"/>
              </p:cNvSpPr>
              <p:nvPr/>
            </p:nvSpPr>
            <p:spPr bwMode="auto">
              <a:xfrm>
                <a:off x="3457" y="10237"/>
                <a:ext cx="0" cy="41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lgDashDot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5312" name="Line 13"/>
              <p:cNvSpPr>
                <a:spLocks noChangeShapeType="1"/>
              </p:cNvSpPr>
              <p:nvPr/>
            </p:nvSpPr>
            <p:spPr bwMode="auto">
              <a:xfrm>
                <a:off x="2737" y="12397"/>
                <a:ext cx="0" cy="19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lgDashDot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5313" name="AutoShape 14" descr="Vászon"/>
              <p:cNvSpPr>
                <a:spLocks noChangeArrowheads="1"/>
              </p:cNvSpPr>
              <p:nvPr/>
            </p:nvSpPr>
            <p:spPr bwMode="auto">
              <a:xfrm rot="5248635">
                <a:off x="4806" y="9781"/>
                <a:ext cx="540" cy="3240"/>
              </a:xfrm>
              <a:prstGeom prst="triangle">
                <a:avLst>
                  <a:gd name="adj" fmla="val 40134"/>
                </a:avLst>
              </a:prstGeom>
              <a:pattFill prst="divot">
                <a:fgClr>
                  <a:srgbClr val="000000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5314" name="Freeform 15" descr="Világos, vízszintes"/>
              <p:cNvSpPr>
                <a:spLocks/>
              </p:cNvSpPr>
              <p:nvPr/>
            </p:nvSpPr>
            <p:spPr bwMode="auto">
              <a:xfrm>
                <a:off x="2737" y="11857"/>
                <a:ext cx="720" cy="1620"/>
              </a:xfrm>
              <a:custGeom>
                <a:avLst/>
                <a:gdLst>
                  <a:gd name="T0" fmla="*/ 0 w 631"/>
                  <a:gd name="T1" fmla="*/ 540 h 1080"/>
                  <a:gd name="T2" fmla="*/ 274 w 631"/>
                  <a:gd name="T3" fmla="*/ 270 h 1080"/>
                  <a:gd name="T4" fmla="*/ 685 w 631"/>
                  <a:gd name="T5" fmla="*/ 0 h 1080"/>
                  <a:gd name="T6" fmla="*/ 685 w 631"/>
                  <a:gd name="T7" fmla="*/ 1620 h 1080"/>
                  <a:gd name="T8" fmla="*/ 43 w 631"/>
                  <a:gd name="T9" fmla="*/ 1519 h 1080"/>
                  <a:gd name="T10" fmla="*/ 0 w 631"/>
                  <a:gd name="T11" fmla="*/ 540 h 10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1"/>
                  <a:gd name="T19" fmla="*/ 0 h 1080"/>
                  <a:gd name="T20" fmla="*/ 631 w 631"/>
                  <a:gd name="T21" fmla="*/ 1080 h 10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1" h="1080">
                    <a:moveTo>
                      <a:pt x="0" y="360"/>
                    </a:moveTo>
                    <a:lnTo>
                      <a:pt x="240" y="180"/>
                    </a:lnTo>
                    <a:lnTo>
                      <a:pt x="600" y="0"/>
                    </a:lnTo>
                    <a:lnTo>
                      <a:pt x="600" y="1080"/>
                    </a:lnTo>
                    <a:cubicBezTo>
                      <a:pt x="631" y="824"/>
                      <a:pt x="630" y="1013"/>
                      <a:pt x="38" y="1013"/>
                    </a:cubicBezTo>
                    <a:cubicBezTo>
                      <a:pt x="25" y="795"/>
                      <a:pt x="13" y="578"/>
                      <a:pt x="0" y="360"/>
                    </a:cubicBezTo>
                    <a:close/>
                  </a:path>
                </a:pathLst>
              </a:cu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5315" name="Line 16"/>
              <p:cNvSpPr>
                <a:spLocks noChangeShapeType="1"/>
              </p:cNvSpPr>
              <p:nvPr/>
            </p:nvSpPr>
            <p:spPr bwMode="auto">
              <a:xfrm>
                <a:off x="2737" y="13657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5316" name="Line 17"/>
              <p:cNvSpPr>
                <a:spLocks noChangeShapeType="1"/>
              </p:cNvSpPr>
              <p:nvPr/>
            </p:nvSpPr>
            <p:spPr bwMode="auto">
              <a:xfrm>
                <a:off x="3457" y="13657"/>
                <a:ext cx="3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5317" name="Text Box 18"/>
              <p:cNvSpPr txBox="1">
                <a:spLocks noChangeArrowheads="1"/>
              </p:cNvSpPr>
              <p:nvPr/>
            </p:nvSpPr>
            <p:spPr bwMode="auto">
              <a:xfrm>
                <a:off x="6697" y="10057"/>
                <a:ext cx="8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hu-HU" altLang="ja-JP" sz="1200">
                    <a:latin typeface="Times New Roman" pitchFamily="18" charset="0"/>
                    <a:ea typeface="MS Mincho" pitchFamily="49" charset="-128"/>
                  </a:rPr>
                  <a:t>W</a:t>
                </a:r>
                <a:r>
                  <a:rPr lang="hu-HU" altLang="ja-JP" sz="1200" baseline="-25000">
                    <a:latin typeface="Times New Roman" pitchFamily="18" charset="0"/>
                    <a:ea typeface="MS Mincho" pitchFamily="49" charset="-128"/>
                  </a:rPr>
                  <a:t>h</a:t>
                </a:r>
                <a:endParaRPr lang="hu-HU"/>
              </a:p>
            </p:txBody>
          </p:sp>
          <p:sp>
            <p:nvSpPr>
              <p:cNvPr id="55318" name="Text Box 19"/>
              <p:cNvSpPr txBox="1">
                <a:spLocks noChangeArrowheads="1"/>
              </p:cNvSpPr>
              <p:nvPr/>
            </p:nvSpPr>
            <p:spPr bwMode="auto">
              <a:xfrm>
                <a:off x="6697" y="11317"/>
                <a:ext cx="9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hu-HU" altLang="ja-JP" sz="1200">
                    <a:latin typeface="Times New Roman" pitchFamily="18" charset="0"/>
                    <a:ea typeface="MS Mincho" pitchFamily="49" charset="-128"/>
                  </a:rPr>
                  <a:t>W</a:t>
                </a:r>
                <a:r>
                  <a:rPr lang="hu-HU" altLang="ja-JP" sz="1200" baseline="-25000">
                    <a:latin typeface="Times New Roman" pitchFamily="18" charset="0"/>
                    <a:ea typeface="MS Mincho" pitchFamily="49" charset="-128"/>
                  </a:rPr>
                  <a:t>h-1</a:t>
                </a:r>
                <a:endParaRPr lang="hu-HU"/>
              </a:p>
            </p:txBody>
          </p:sp>
          <p:sp>
            <p:nvSpPr>
              <p:cNvPr id="55319" name="Text Box 20"/>
              <p:cNvSpPr txBox="1">
                <a:spLocks noChangeArrowheads="1"/>
              </p:cNvSpPr>
              <p:nvPr/>
            </p:nvSpPr>
            <p:spPr bwMode="auto">
              <a:xfrm>
                <a:off x="6697" y="12577"/>
                <a:ext cx="14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hu-HU" altLang="ja-JP" sz="1200">
                    <a:latin typeface="Times New Roman" pitchFamily="18" charset="0"/>
                    <a:ea typeface="MS Mincho" pitchFamily="49" charset="-128"/>
                  </a:rPr>
                  <a:t>Életkor</a:t>
                </a:r>
                <a:endParaRPr lang="hu-HU"/>
              </a:p>
            </p:txBody>
          </p:sp>
          <p:sp>
            <p:nvSpPr>
              <p:cNvPr id="55320" name="Text Box 21"/>
              <p:cNvSpPr txBox="1">
                <a:spLocks noChangeArrowheads="1"/>
              </p:cNvSpPr>
              <p:nvPr/>
            </p:nvSpPr>
            <p:spPr bwMode="auto">
              <a:xfrm>
                <a:off x="6940" y="13477"/>
                <a:ext cx="120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hu-HU" altLang="ja-JP" sz="1200">
                    <a:latin typeface="Times New Roman" pitchFamily="18" charset="0"/>
                    <a:ea typeface="MS Mincho" pitchFamily="49" charset="-128"/>
                  </a:rPr>
                  <a:t>Idő</a:t>
                </a:r>
                <a:endParaRPr lang="hu-HU"/>
              </a:p>
            </p:txBody>
          </p:sp>
          <p:sp>
            <p:nvSpPr>
              <p:cNvPr id="55321" name="Text Box 22"/>
              <p:cNvSpPr txBox="1">
                <a:spLocks noChangeArrowheads="1"/>
              </p:cNvSpPr>
              <p:nvPr/>
            </p:nvSpPr>
            <p:spPr bwMode="auto">
              <a:xfrm>
                <a:off x="3337" y="13837"/>
                <a:ext cx="36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hu-HU" altLang="ja-JP" sz="1200">
                    <a:latin typeface="Times New Roman" pitchFamily="18" charset="0"/>
                    <a:ea typeface="MS Mincho" pitchFamily="49" charset="-128"/>
                  </a:rPr>
                  <a:t>j</a:t>
                </a:r>
                <a:endParaRPr lang="hu-HU"/>
              </a:p>
            </p:txBody>
          </p:sp>
          <p:sp>
            <p:nvSpPr>
              <p:cNvPr id="55322" name="Text Box 23"/>
              <p:cNvSpPr txBox="1">
                <a:spLocks noChangeArrowheads="1"/>
              </p:cNvSpPr>
              <p:nvPr/>
            </p:nvSpPr>
            <p:spPr bwMode="auto">
              <a:xfrm>
                <a:off x="6217" y="13837"/>
                <a:ext cx="72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hu-HU" altLang="ja-JP" sz="1200">
                    <a:latin typeface="Times New Roman" pitchFamily="18" charset="0"/>
                    <a:ea typeface="MS Mincho" pitchFamily="49" charset="-128"/>
                  </a:rPr>
                  <a:t>n</a:t>
                </a:r>
                <a:endParaRPr lang="hu-HU"/>
              </a:p>
            </p:txBody>
          </p:sp>
          <p:sp>
            <p:nvSpPr>
              <p:cNvPr id="55323" name="Text Box 24"/>
              <p:cNvSpPr txBox="1">
                <a:spLocks noChangeArrowheads="1"/>
              </p:cNvSpPr>
              <p:nvPr/>
            </p:nvSpPr>
            <p:spPr bwMode="auto">
              <a:xfrm>
                <a:off x="6217" y="13117"/>
                <a:ext cx="60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hu-HU" altLang="ja-JP" sz="1200">
                    <a:latin typeface="Times New Roman" pitchFamily="18" charset="0"/>
                    <a:ea typeface="MS Mincho" pitchFamily="49" charset="-128"/>
                  </a:rPr>
                  <a:t>62</a:t>
                </a:r>
                <a:endParaRPr lang="hu-HU"/>
              </a:p>
            </p:txBody>
          </p:sp>
          <p:sp>
            <p:nvSpPr>
              <p:cNvPr id="55324" name="Arc 25"/>
              <p:cNvSpPr>
                <a:spLocks/>
              </p:cNvSpPr>
              <p:nvPr/>
            </p:nvSpPr>
            <p:spPr bwMode="auto">
              <a:xfrm>
                <a:off x="2737" y="13297"/>
                <a:ext cx="720" cy="180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1 h 21600"/>
                  <a:gd name="T4" fmla="*/ 0 w 21600"/>
                  <a:gd name="T5" fmla="*/ 1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55304" name="Line 26"/>
            <p:cNvSpPr>
              <a:spLocks noChangeShapeType="1"/>
            </p:cNvSpPr>
            <p:nvPr/>
          </p:nvSpPr>
          <p:spPr bwMode="auto">
            <a:xfrm>
              <a:off x="6097" y="9874"/>
              <a:ext cx="0" cy="3240"/>
            </a:xfrm>
            <a:prstGeom prst="line">
              <a:avLst/>
            </a:prstGeom>
            <a:noFill/>
            <a:ln w="47625" cap="rnd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5305" name="Text Box 27"/>
            <p:cNvSpPr txBox="1">
              <a:spLocks noChangeArrowheads="1"/>
            </p:cNvSpPr>
            <p:nvPr/>
          </p:nvSpPr>
          <p:spPr bwMode="auto">
            <a:xfrm>
              <a:off x="6097" y="11857"/>
              <a:ext cx="108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ja-JP" sz="1200" b="1">
                  <a:solidFill>
                    <a:srgbClr val="FF0000"/>
                  </a:solidFill>
                  <a:latin typeface="Times New Roman" pitchFamily="18" charset="0"/>
                  <a:ea typeface="MS Mincho" pitchFamily="49" charset="-128"/>
                </a:rPr>
                <a:t>n-x</a:t>
              </a:r>
              <a:endParaRPr lang="hu-HU"/>
            </a:p>
          </p:txBody>
        </p:sp>
      </p:grpSp>
      <p:pic>
        <p:nvPicPr>
          <p:cNvPr id="55301" name="Cím 1"/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50838"/>
            <a:ext cx="8229600" cy="989012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1F79903-933D-4A4D-AD8A-F66324BC48AC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F60DD-A9FD-49DA-8085-369B1E80BC61}" type="slidenum">
              <a:rPr lang="hu-HU"/>
              <a:pPr>
                <a:defRPr/>
              </a:pPr>
              <a:t>42</a:t>
            </a:fld>
            <a:endParaRPr lang="hu-HU"/>
          </a:p>
        </p:txBody>
      </p:sp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04800"/>
            <a:ext cx="8370887" cy="914400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munkahelyi egészség és biztonság társadalmi összefüggései</a:t>
            </a:r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15A9B652-A061-4F9B-A682-ED0524703B25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E55642FD-C591-4B2F-BB80-69EDCD8DCE6A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42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63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41438"/>
            <a:ext cx="7129462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67031AD-1F81-48E1-BC8D-AEC57A63E07D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D12B8-6D6F-40FD-91FD-BBF91994B664}" type="slidenum">
              <a:rPr lang="hu-HU"/>
              <a:pPr>
                <a:defRPr/>
              </a:pPr>
              <a:t>43</a:t>
            </a:fld>
            <a:endParaRPr lang="hu-HU"/>
          </a:p>
        </p:txBody>
      </p:sp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14313"/>
            <a:ext cx="8370888" cy="914400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28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munkahelyi egészség ás biztonság vállalati és egyéni aspektusai</a:t>
            </a:r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99142CD4-1BEF-412C-99A5-ED178F0895D4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8096FFB7-807F-45EF-9677-7FDD44C7C86C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43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73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41438"/>
            <a:ext cx="698500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5DF70C8-9654-4168-A9BA-8B18152BEFA5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CBDB7-B97F-48C5-A111-6B4A91B68C8E}" type="slidenum">
              <a:rPr lang="hu-HU"/>
              <a:pPr>
                <a:defRPr/>
              </a:pPr>
              <a:t>44</a:t>
            </a:fld>
            <a:endParaRPr lang="hu-HU"/>
          </a:p>
        </p:txBody>
      </p:sp>
      <p:sp>
        <p:nvSpPr>
          <p:cNvPr id="1024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4000" smtClean="0">
                <a:solidFill>
                  <a:srgbClr val="001DF2"/>
                </a:solidFill>
              </a:rPr>
              <a:t>Az egészséges társadalom irányába mutató politikák rendszere</a:t>
            </a:r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1624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10242" name="Object 4"/>
          <p:cNvGraphicFramePr>
            <a:graphicFrameLocks noChangeAspect="1"/>
          </p:cNvGraphicFramePr>
          <p:nvPr/>
        </p:nvGraphicFramePr>
        <p:xfrm>
          <a:off x="684213" y="1628775"/>
          <a:ext cx="7920037" cy="522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r:id="rId3" imgW="4570507" imgH="3427542" progId="PowerPoint.Slide.12">
                  <p:embed/>
                </p:oleObj>
              </mc:Choice>
              <mc:Fallback>
                <p:oleObj r:id="rId3" imgW="4570507" imgH="3427542" progId="PowerPoint.Slide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628775"/>
                        <a:ext cx="7920037" cy="522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E8C4BC0-1852-4DA5-A4FB-E4215A8A85B7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5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8BAE80-31C2-44EE-8F31-63B89DC9ACA6}" type="slidenum">
              <a:rPr lang="hu-HU"/>
              <a:pPr>
                <a:defRPr/>
              </a:pPr>
              <a:t>45</a:t>
            </a:fld>
            <a:endParaRPr lang="hu-HU"/>
          </a:p>
        </p:txBody>
      </p:sp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323850" y="0"/>
            <a:ext cx="8569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44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Munkáltatót terhelő költségek fája</a:t>
            </a:r>
          </a:p>
        </p:txBody>
      </p:sp>
      <p:grpSp>
        <p:nvGrpSpPr>
          <p:cNvPr id="58373" name="Group 5"/>
          <p:cNvGrpSpPr>
            <a:grpSpLocks/>
          </p:cNvGrpSpPr>
          <p:nvPr/>
        </p:nvGrpSpPr>
        <p:grpSpPr bwMode="auto">
          <a:xfrm>
            <a:off x="879475" y="765175"/>
            <a:ext cx="7580313" cy="6092825"/>
            <a:chOff x="1596" y="2532"/>
            <a:chExt cx="9549" cy="11760"/>
          </a:xfrm>
        </p:grpSpPr>
        <p:sp>
          <p:nvSpPr>
            <p:cNvPr id="58376" name="AutoShape 6"/>
            <p:cNvSpPr>
              <a:spLocks noChangeArrowheads="1"/>
            </p:cNvSpPr>
            <p:nvPr/>
          </p:nvSpPr>
          <p:spPr bwMode="auto">
            <a:xfrm>
              <a:off x="8325" y="4809"/>
              <a:ext cx="2820" cy="1260"/>
            </a:xfrm>
            <a:prstGeom prst="bevel">
              <a:avLst>
                <a:gd name="adj" fmla="val 12500"/>
              </a:avLst>
            </a:prstGeom>
            <a:solidFill>
              <a:srgbClr val="76923C"/>
            </a:solidFill>
            <a:ln w="9525">
              <a:solidFill>
                <a:srgbClr val="4E612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8377" name="AutoShape 7"/>
            <p:cNvSpPr>
              <a:spLocks noChangeArrowheads="1"/>
            </p:cNvSpPr>
            <p:nvPr/>
          </p:nvSpPr>
          <p:spPr bwMode="auto">
            <a:xfrm>
              <a:off x="4740" y="4752"/>
              <a:ext cx="3120" cy="1320"/>
            </a:xfrm>
            <a:prstGeom prst="bevel">
              <a:avLst>
                <a:gd name="adj" fmla="val 12500"/>
              </a:avLst>
            </a:prstGeom>
            <a:solidFill>
              <a:srgbClr val="D99594"/>
            </a:solidFill>
            <a:ln w="9525">
              <a:solidFill>
                <a:srgbClr val="62242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8378" name="AutoShape 8"/>
            <p:cNvSpPr>
              <a:spLocks noChangeArrowheads="1"/>
            </p:cNvSpPr>
            <p:nvPr/>
          </p:nvSpPr>
          <p:spPr bwMode="auto">
            <a:xfrm>
              <a:off x="1596" y="4752"/>
              <a:ext cx="2866" cy="1320"/>
            </a:xfrm>
            <a:prstGeom prst="bevel">
              <a:avLst>
                <a:gd name="adj" fmla="val 12500"/>
              </a:avLst>
            </a:prstGeom>
            <a:solidFill>
              <a:srgbClr val="548DD4"/>
            </a:solidFill>
            <a:ln w="9525">
              <a:solidFill>
                <a:srgbClr val="17365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8379" name="AutoShape 9"/>
            <p:cNvSpPr>
              <a:spLocks noChangeArrowheads="1"/>
            </p:cNvSpPr>
            <p:nvPr/>
          </p:nvSpPr>
          <p:spPr bwMode="auto">
            <a:xfrm>
              <a:off x="3465" y="2532"/>
              <a:ext cx="5370" cy="915"/>
            </a:xfrm>
            <a:prstGeom prst="roundRect">
              <a:avLst>
                <a:gd name="adj" fmla="val 16667"/>
              </a:avLst>
            </a:prstGeom>
            <a:solidFill>
              <a:srgbClr val="1736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8380" name="Text Box 10"/>
            <p:cNvSpPr txBox="1">
              <a:spLocks noChangeArrowheads="1"/>
            </p:cNvSpPr>
            <p:nvPr/>
          </p:nvSpPr>
          <p:spPr bwMode="auto">
            <a:xfrm>
              <a:off x="3972" y="2786"/>
              <a:ext cx="4561" cy="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sz="1400" b="1">
                  <a:solidFill>
                    <a:srgbClr val="FFFFFF"/>
                  </a:solidFill>
                </a:rPr>
                <a:t>Balesetek egy lehetséges költségfája</a:t>
              </a:r>
              <a:endParaRPr lang="hu-HU"/>
            </a:p>
          </p:txBody>
        </p:sp>
        <p:sp>
          <p:nvSpPr>
            <p:cNvPr id="58381" name="Text Box 11"/>
            <p:cNvSpPr txBox="1">
              <a:spLocks noChangeArrowheads="1"/>
            </p:cNvSpPr>
            <p:nvPr/>
          </p:nvSpPr>
          <p:spPr bwMode="auto">
            <a:xfrm>
              <a:off x="1596" y="5060"/>
              <a:ext cx="2868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sz="1200" b="1">
                  <a:solidFill>
                    <a:srgbClr val="FFFFFF"/>
                  </a:solidFill>
                </a:rPr>
                <a:t>Kivizsgálással összefüggő költségek</a:t>
              </a:r>
              <a:endParaRPr lang="hu-HU"/>
            </a:p>
          </p:txBody>
        </p:sp>
        <p:sp>
          <p:nvSpPr>
            <p:cNvPr id="58382" name="Text Box 12"/>
            <p:cNvSpPr txBox="1">
              <a:spLocks noChangeArrowheads="1"/>
            </p:cNvSpPr>
            <p:nvPr/>
          </p:nvSpPr>
          <p:spPr bwMode="auto">
            <a:xfrm>
              <a:off x="4905" y="5061"/>
              <a:ext cx="2805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sz="1200" b="1">
                  <a:solidFill>
                    <a:srgbClr val="FFFFFF"/>
                  </a:solidFill>
                </a:rPr>
                <a:t>Termeléssel összefüggő károk, költségek</a:t>
              </a:r>
              <a:endParaRPr lang="hu-HU"/>
            </a:p>
          </p:txBody>
        </p:sp>
        <p:sp>
          <p:nvSpPr>
            <p:cNvPr id="58383" name="Text Box 13"/>
            <p:cNvSpPr txBox="1">
              <a:spLocks noChangeArrowheads="1"/>
            </p:cNvSpPr>
            <p:nvPr/>
          </p:nvSpPr>
          <p:spPr bwMode="auto">
            <a:xfrm>
              <a:off x="8415" y="4926"/>
              <a:ext cx="2640" cy="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sz="1000" b="1">
                  <a:solidFill>
                    <a:srgbClr val="FFFFFF"/>
                  </a:solidFill>
                </a:rPr>
                <a:t>A jó hírnév elvesztésének következményei</a:t>
              </a:r>
              <a:endParaRPr lang="hu-HU"/>
            </a:p>
          </p:txBody>
        </p:sp>
        <p:sp>
          <p:nvSpPr>
            <p:cNvPr id="151566" name="AutoShape 14"/>
            <p:cNvSpPr>
              <a:spLocks noChangeArrowheads="1"/>
            </p:cNvSpPr>
            <p:nvPr/>
          </p:nvSpPr>
          <p:spPr bwMode="auto">
            <a:xfrm>
              <a:off x="2086" y="6831"/>
              <a:ext cx="2490" cy="959"/>
            </a:xfrm>
            <a:prstGeom prst="roundRect">
              <a:avLst>
                <a:gd name="adj" fmla="val 16667"/>
              </a:avLst>
            </a:prstGeom>
            <a:solidFill>
              <a:srgbClr val="4F81BD"/>
            </a:solidFill>
            <a:ln w="38100">
              <a:solidFill>
                <a:srgbClr val="F2F2F2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hu-HU">
                <a:latin typeface="Arial" pitchFamily="34" charset="0"/>
              </a:endParaRPr>
            </a:p>
          </p:txBody>
        </p:sp>
        <p:sp>
          <p:nvSpPr>
            <p:cNvPr id="58385" name="Text Box 15"/>
            <p:cNvSpPr txBox="1">
              <a:spLocks noChangeArrowheads="1"/>
            </p:cNvSpPr>
            <p:nvPr/>
          </p:nvSpPr>
          <p:spPr bwMode="auto">
            <a:xfrm>
              <a:off x="2160" y="6942"/>
              <a:ext cx="2302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sz="1000" b="1">
                  <a:solidFill>
                    <a:srgbClr val="FFFFFF"/>
                  </a:solidFill>
                </a:rPr>
                <a:t>Vezetők kivizsgálásra fordított ideje</a:t>
              </a:r>
              <a:endParaRPr lang="hu-HU"/>
            </a:p>
          </p:txBody>
        </p:sp>
        <p:sp>
          <p:nvSpPr>
            <p:cNvPr id="151568" name="Text Box 16"/>
            <p:cNvSpPr txBox="1">
              <a:spLocks noChangeArrowheads="1"/>
            </p:cNvSpPr>
            <p:nvPr/>
          </p:nvSpPr>
          <p:spPr bwMode="auto">
            <a:xfrm>
              <a:off x="2160" y="8231"/>
              <a:ext cx="2416" cy="962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hu-HU" sz="1000" b="1">
                  <a:solidFill>
                    <a:srgbClr val="FFFFFF"/>
                  </a:solidFill>
                  <a:latin typeface="Arial" pitchFamily="34" charset="0"/>
                </a:rPr>
                <a:t>Belső szakértők költségei</a:t>
              </a:r>
              <a:endParaRPr lang="hu-HU">
                <a:latin typeface="Arial" pitchFamily="34" charset="0"/>
              </a:endParaRPr>
            </a:p>
          </p:txBody>
        </p:sp>
        <p:sp>
          <p:nvSpPr>
            <p:cNvPr id="151569" name="Text Box 17"/>
            <p:cNvSpPr txBox="1">
              <a:spLocks noChangeArrowheads="1"/>
            </p:cNvSpPr>
            <p:nvPr/>
          </p:nvSpPr>
          <p:spPr bwMode="auto">
            <a:xfrm>
              <a:off x="2160" y="9537"/>
              <a:ext cx="2416" cy="959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hu-HU" sz="1000" b="1">
                  <a:solidFill>
                    <a:srgbClr val="FFFFFF"/>
                  </a:solidFill>
                  <a:latin typeface="Arial" pitchFamily="34" charset="0"/>
                </a:rPr>
                <a:t>Külső szakértők költségei</a:t>
              </a:r>
              <a:endParaRPr lang="hu-HU">
                <a:latin typeface="Arial" pitchFamily="34" charset="0"/>
              </a:endParaRPr>
            </a:p>
          </p:txBody>
        </p:sp>
        <p:sp>
          <p:nvSpPr>
            <p:cNvPr id="151570" name="Text Box 18"/>
            <p:cNvSpPr txBox="1">
              <a:spLocks noChangeArrowheads="1"/>
            </p:cNvSpPr>
            <p:nvPr/>
          </p:nvSpPr>
          <p:spPr bwMode="auto">
            <a:xfrm>
              <a:off x="2160" y="10888"/>
              <a:ext cx="2416" cy="840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hu-HU" sz="1000" b="1">
                  <a:solidFill>
                    <a:srgbClr val="FFFFFF"/>
                  </a:solidFill>
                  <a:latin typeface="Arial" pitchFamily="34" charset="0"/>
                </a:rPr>
                <a:t>Büntetés költségei</a:t>
              </a:r>
              <a:endParaRPr lang="hu-HU">
                <a:latin typeface="Arial" pitchFamily="34" charset="0"/>
              </a:endParaRPr>
            </a:p>
          </p:txBody>
        </p:sp>
        <p:sp>
          <p:nvSpPr>
            <p:cNvPr id="151571" name="Text Box 19"/>
            <p:cNvSpPr txBox="1">
              <a:spLocks noChangeArrowheads="1"/>
            </p:cNvSpPr>
            <p:nvPr/>
          </p:nvSpPr>
          <p:spPr bwMode="auto">
            <a:xfrm>
              <a:off x="2160" y="12071"/>
              <a:ext cx="2416" cy="843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hu-HU" sz="1000" b="1">
                  <a:solidFill>
                    <a:srgbClr val="FFFFFF"/>
                  </a:solidFill>
                  <a:latin typeface="Arial" pitchFamily="34" charset="0"/>
                </a:rPr>
                <a:t>Egyéb költségek</a:t>
              </a:r>
              <a:endParaRPr lang="hu-HU">
                <a:latin typeface="Arial" pitchFamily="34" charset="0"/>
              </a:endParaRPr>
            </a:p>
          </p:txBody>
        </p:sp>
        <p:sp>
          <p:nvSpPr>
            <p:cNvPr id="151572" name="Text Box 20"/>
            <p:cNvSpPr txBox="1">
              <a:spLocks noChangeArrowheads="1"/>
            </p:cNvSpPr>
            <p:nvPr/>
          </p:nvSpPr>
          <p:spPr bwMode="auto">
            <a:xfrm>
              <a:off x="5626" y="6831"/>
              <a:ext cx="2310" cy="959"/>
            </a:xfrm>
            <a:prstGeom prst="rect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hu-HU" sz="1000" b="1">
                  <a:solidFill>
                    <a:srgbClr val="FFFFFF"/>
                  </a:solidFill>
                  <a:latin typeface="Arial" pitchFamily="34" charset="0"/>
                </a:rPr>
                <a:t>Termelés kiesésből adódó költségek, károk</a:t>
              </a:r>
              <a:endParaRPr lang="hu-HU">
                <a:latin typeface="Arial" pitchFamily="34" charset="0"/>
              </a:endParaRPr>
            </a:p>
          </p:txBody>
        </p:sp>
        <p:sp>
          <p:nvSpPr>
            <p:cNvPr id="151573" name="Text Box 21"/>
            <p:cNvSpPr txBox="1">
              <a:spLocks noChangeArrowheads="1"/>
            </p:cNvSpPr>
            <p:nvPr/>
          </p:nvSpPr>
          <p:spPr bwMode="auto">
            <a:xfrm>
              <a:off x="5626" y="9537"/>
              <a:ext cx="2310" cy="959"/>
            </a:xfrm>
            <a:prstGeom prst="rect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hu-HU" sz="1000" b="1">
                  <a:solidFill>
                    <a:srgbClr val="FFFFFF"/>
                  </a:solidFill>
                  <a:latin typeface="Arial" pitchFamily="34" charset="0"/>
                </a:rPr>
                <a:t>Kiesett munkaerő pótlásának költségei</a:t>
              </a:r>
            </a:p>
            <a:p>
              <a:pPr algn="ctr">
                <a:defRPr/>
              </a:pPr>
              <a:r>
                <a:rPr lang="hu-HU" sz="1000" b="1">
                  <a:solidFill>
                    <a:srgbClr val="FFFFFF"/>
                  </a:solidFill>
                  <a:latin typeface="Arial" pitchFamily="34" charset="0"/>
                </a:rPr>
                <a:t>Betanítás költségei</a:t>
              </a:r>
              <a:endParaRPr lang="hu-HU">
                <a:latin typeface="Arial" pitchFamily="34" charset="0"/>
              </a:endParaRPr>
            </a:p>
          </p:txBody>
        </p:sp>
        <p:sp>
          <p:nvSpPr>
            <p:cNvPr id="151574" name="Text Box 22"/>
            <p:cNvSpPr txBox="1">
              <a:spLocks noChangeArrowheads="1"/>
            </p:cNvSpPr>
            <p:nvPr/>
          </p:nvSpPr>
          <p:spPr bwMode="auto">
            <a:xfrm>
              <a:off x="5626" y="8081"/>
              <a:ext cx="2310" cy="959"/>
            </a:xfrm>
            <a:prstGeom prst="rect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hu-HU" sz="1000" b="1">
                  <a:solidFill>
                    <a:srgbClr val="FFFFFF"/>
                  </a:solidFill>
                  <a:latin typeface="Arial" pitchFamily="34" charset="0"/>
                </a:rPr>
                <a:t>Határidő csúszás költségei (kötbér)</a:t>
              </a:r>
              <a:endParaRPr lang="hu-HU">
                <a:latin typeface="Arial" pitchFamily="34" charset="0"/>
              </a:endParaRPr>
            </a:p>
          </p:txBody>
        </p:sp>
        <p:sp>
          <p:nvSpPr>
            <p:cNvPr id="151575" name="Text Box 23"/>
            <p:cNvSpPr txBox="1">
              <a:spLocks noChangeArrowheads="1"/>
            </p:cNvSpPr>
            <p:nvPr/>
          </p:nvSpPr>
          <p:spPr bwMode="auto">
            <a:xfrm>
              <a:off x="5716" y="10768"/>
              <a:ext cx="2310" cy="959"/>
            </a:xfrm>
            <a:prstGeom prst="rect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hu-HU" sz="1000" b="1">
                  <a:solidFill>
                    <a:srgbClr val="FFFFFF"/>
                  </a:solidFill>
                  <a:latin typeface="Arial" pitchFamily="34" charset="0"/>
                </a:rPr>
                <a:t>Minőségi problémák költségei</a:t>
              </a:r>
              <a:endParaRPr lang="hu-HU">
                <a:latin typeface="Arial" pitchFamily="34" charset="0"/>
              </a:endParaRPr>
            </a:p>
          </p:txBody>
        </p:sp>
        <p:sp>
          <p:nvSpPr>
            <p:cNvPr id="151576" name="Text Box 24"/>
            <p:cNvSpPr txBox="1">
              <a:spLocks noChangeArrowheads="1"/>
            </p:cNvSpPr>
            <p:nvPr/>
          </p:nvSpPr>
          <p:spPr bwMode="auto">
            <a:xfrm>
              <a:off x="5716" y="11951"/>
              <a:ext cx="2310" cy="962"/>
            </a:xfrm>
            <a:prstGeom prst="rect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hu-HU" sz="900" b="1">
                  <a:solidFill>
                    <a:srgbClr val="FFFFFF"/>
                  </a:solidFill>
                  <a:latin typeface="Arial" pitchFamily="34" charset="0"/>
                </a:rPr>
                <a:t>Új munkaerő miatti termelékenység csökkenés költségei</a:t>
              </a:r>
              <a:endParaRPr lang="hu-HU" sz="1600">
                <a:latin typeface="Arial" pitchFamily="34" charset="0"/>
              </a:endParaRPr>
            </a:p>
          </p:txBody>
        </p:sp>
        <p:sp>
          <p:nvSpPr>
            <p:cNvPr id="151577" name="Text Box 25"/>
            <p:cNvSpPr txBox="1">
              <a:spLocks noChangeArrowheads="1"/>
            </p:cNvSpPr>
            <p:nvPr/>
          </p:nvSpPr>
          <p:spPr bwMode="auto">
            <a:xfrm>
              <a:off x="5716" y="13333"/>
              <a:ext cx="2310" cy="959"/>
            </a:xfrm>
            <a:prstGeom prst="rect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hu-HU" sz="1000" b="1">
                  <a:solidFill>
                    <a:srgbClr val="FFFFFF"/>
                  </a:solidFill>
                  <a:latin typeface="Arial" pitchFamily="34" charset="0"/>
                </a:rPr>
                <a:t>Egyéb költségek</a:t>
              </a:r>
              <a:endParaRPr lang="hu-HU">
                <a:latin typeface="Arial" pitchFamily="34" charset="0"/>
              </a:endParaRPr>
            </a:p>
          </p:txBody>
        </p:sp>
        <p:sp>
          <p:nvSpPr>
            <p:cNvPr id="151578" name="Text Box 26"/>
            <p:cNvSpPr txBox="1">
              <a:spLocks noChangeArrowheads="1"/>
            </p:cNvSpPr>
            <p:nvPr/>
          </p:nvSpPr>
          <p:spPr bwMode="auto">
            <a:xfrm>
              <a:off x="8835" y="6828"/>
              <a:ext cx="2310" cy="959"/>
            </a:xfrm>
            <a:prstGeom prst="rect">
              <a:avLst/>
            </a:prstGeom>
            <a:solidFill>
              <a:srgbClr val="4E6128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hu-HU" sz="1000" b="1">
                  <a:solidFill>
                    <a:srgbClr val="FFFFFF"/>
                  </a:solidFill>
                  <a:latin typeface="Arial" pitchFamily="34" charset="0"/>
                </a:rPr>
                <a:t>Magasabb biztosítási költségek</a:t>
              </a:r>
              <a:endParaRPr lang="hu-HU">
                <a:latin typeface="Arial" pitchFamily="34" charset="0"/>
              </a:endParaRPr>
            </a:p>
          </p:txBody>
        </p:sp>
        <p:sp>
          <p:nvSpPr>
            <p:cNvPr id="151579" name="Text Box 27"/>
            <p:cNvSpPr txBox="1">
              <a:spLocks noChangeArrowheads="1"/>
            </p:cNvSpPr>
            <p:nvPr/>
          </p:nvSpPr>
          <p:spPr bwMode="auto">
            <a:xfrm>
              <a:off x="8835" y="8081"/>
              <a:ext cx="2310" cy="959"/>
            </a:xfrm>
            <a:prstGeom prst="rect">
              <a:avLst/>
            </a:prstGeom>
            <a:solidFill>
              <a:srgbClr val="4E6128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hu-HU" sz="1000" b="1">
                  <a:solidFill>
                    <a:srgbClr val="FFFFFF"/>
                  </a:solidFill>
                  <a:latin typeface="Arial" pitchFamily="34" charset="0"/>
                </a:rPr>
                <a:t>Vevői, partneri bizalomvesztés költségei</a:t>
              </a:r>
              <a:endParaRPr lang="hu-HU">
                <a:latin typeface="Arial" pitchFamily="34" charset="0"/>
              </a:endParaRPr>
            </a:p>
          </p:txBody>
        </p:sp>
        <p:sp>
          <p:nvSpPr>
            <p:cNvPr id="151580" name="Text Box 28"/>
            <p:cNvSpPr txBox="1">
              <a:spLocks noChangeArrowheads="1"/>
            </p:cNvSpPr>
            <p:nvPr/>
          </p:nvSpPr>
          <p:spPr bwMode="auto">
            <a:xfrm>
              <a:off x="8835" y="9537"/>
              <a:ext cx="2310" cy="959"/>
            </a:xfrm>
            <a:prstGeom prst="rect">
              <a:avLst/>
            </a:prstGeom>
            <a:solidFill>
              <a:srgbClr val="4E6128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hu-HU" sz="1000" b="1">
                  <a:solidFill>
                    <a:srgbClr val="FFFFFF"/>
                  </a:solidFill>
                  <a:latin typeface="Arial" pitchFamily="34" charset="0"/>
                </a:rPr>
                <a:t>Bizalom „visszaállítási” kampány költségei</a:t>
              </a:r>
              <a:endParaRPr lang="hu-HU">
                <a:latin typeface="Arial" pitchFamily="34" charset="0"/>
              </a:endParaRPr>
            </a:p>
          </p:txBody>
        </p:sp>
        <p:sp>
          <p:nvSpPr>
            <p:cNvPr id="151581" name="Text Box 29"/>
            <p:cNvSpPr txBox="1">
              <a:spLocks noChangeArrowheads="1"/>
            </p:cNvSpPr>
            <p:nvPr/>
          </p:nvSpPr>
          <p:spPr bwMode="auto">
            <a:xfrm>
              <a:off x="8835" y="10768"/>
              <a:ext cx="2310" cy="959"/>
            </a:xfrm>
            <a:prstGeom prst="rect">
              <a:avLst/>
            </a:prstGeom>
            <a:solidFill>
              <a:srgbClr val="4E6128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hu-HU" sz="900" b="1">
                  <a:solidFill>
                    <a:srgbClr val="FFFFFF"/>
                  </a:solidFill>
                  <a:latin typeface="Arial" pitchFamily="34" charset="0"/>
                </a:rPr>
                <a:t>Szerződéskötés nehézségeiből adódó költségek</a:t>
              </a:r>
              <a:endParaRPr lang="hu-HU" sz="1600">
                <a:latin typeface="Arial" pitchFamily="34" charset="0"/>
              </a:endParaRPr>
            </a:p>
          </p:txBody>
        </p:sp>
        <p:sp>
          <p:nvSpPr>
            <p:cNvPr id="151582" name="Text Box 30"/>
            <p:cNvSpPr txBox="1">
              <a:spLocks noChangeArrowheads="1"/>
            </p:cNvSpPr>
            <p:nvPr/>
          </p:nvSpPr>
          <p:spPr bwMode="auto">
            <a:xfrm>
              <a:off x="8835" y="11951"/>
              <a:ext cx="2310" cy="962"/>
            </a:xfrm>
            <a:prstGeom prst="rect">
              <a:avLst/>
            </a:prstGeom>
            <a:solidFill>
              <a:srgbClr val="4E6128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hu-HU" sz="1000" b="1">
                  <a:solidFill>
                    <a:srgbClr val="FFFFFF"/>
                  </a:solidFill>
                  <a:latin typeface="Arial" pitchFamily="34" charset="0"/>
                </a:rPr>
                <a:t>Fokozott ellenőrzés költségei</a:t>
              </a:r>
              <a:endParaRPr lang="hu-HU">
                <a:latin typeface="Arial" pitchFamily="34" charset="0"/>
              </a:endParaRPr>
            </a:p>
          </p:txBody>
        </p:sp>
        <p:sp>
          <p:nvSpPr>
            <p:cNvPr id="151583" name="Text Box 31"/>
            <p:cNvSpPr txBox="1">
              <a:spLocks noChangeArrowheads="1"/>
            </p:cNvSpPr>
            <p:nvPr/>
          </p:nvSpPr>
          <p:spPr bwMode="auto">
            <a:xfrm>
              <a:off x="8835" y="13333"/>
              <a:ext cx="2310" cy="959"/>
            </a:xfrm>
            <a:prstGeom prst="rect">
              <a:avLst/>
            </a:prstGeom>
            <a:solidFill>
              <a:srgbClr val="4E6128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hu-HU" sz="1000" b="1">
                  <a:solidFill>
                    <a:srgbClr val="FFFFFF"/>
                  </a:solidFill>
                  <a:latin typeface="Arial" pitchFamily="34" charset="0"/>
                </a:rPr>
                <a:t>Egyéb költségek</a:t>
              </a:r>
              <a:endParaRPr lang="hu-HU">
                <a:latin typeface="Arial" pitchFamily="34" charset="0"/>
              </a:endParaRPr>
            </a:p>
          </p:txBody>
        </p:sp>
        <p:cxnSp>
          <p:nvCxnSpPr>
            <p:cNvPr id="58402" name="AutoShape 32"/>
            <p:cNvCxnSpPr>
              <a:cxnSpLocks noChangeShapeType="1"/>
            </p:cNvCxnSpPr>
            <p:nvPr/>
          </p:nvCxnSpPr>
          <p:spPr bwMode="auto">
            <a:xfrm>
              <a:off x="6030" y="3447"/>
              <a:ext cx="0" cy="73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03" name="AutoShape 33"/>
            <p:cNvCxnSpPr>
              <a:cxnSpLocks noChangeShapeType="1"/>
            </p:cNvCxnSpPr>
            <p:nvPr/>
          </p:nvCxnSpPr>
          <p:spPr bwMode="auto">
            <a:xfrm>
              <a:off x="2835" y="4185"/>
              <a:ext cx="672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04" name="AutoShape 34"/>
            <p:cNvCxnSpPr>
              <a:cxnSpLocks noChangeShapeType="1"/>
            </p:cNvCxnSpPr>
            <p:nvPr/>
          </p:nvCxnSpPr>
          <p:spPr bwMode="auto">
            <a:xfrm>
              <a:off x="2835" y="4185"/>
              <a:ext cx="0" cy="56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05" name="AutoShape 35"/>
            <p:cNvCxnSpPr>
              <a:cxnSpLocks noChangeShapeType="1"/>
            </p:cNvCxnSpPr>
            <p:nvPr/>
          </p:nvCxnSpPr>
          <p:spPr bwMode="auto">
            <a:xfrm>
              <a:off x="6030" y="4185"/>
              <a:ext cx="0" cy="56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06" name="AutoShape 36"/>
            <p:cNvCxnSpPr>
              <a:cxnSpLocks noChangeShapeType="1"/>
            </p:cNvCxnSpPr>
            <p:nvPr/>
          </p:nvCxnSpPr>
          <p:spPr bwMode="auto">
            <a:xfrm>
              <a:off x="9555" y="4185"/>
              <a:ext cx="0" cy="62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07" name="AutoShape 37"/>
            <p:cNvCxnSpPr>
              <a:cxnSpLocks noChangeShapeType="1"/>
            </p:cNvCxnSpPr>
            <p:nvPr/>
          </p:nvCxnSpPr>
          <p:spPr bwMode="auto">
            <a:xfrm>
              <a:off x="1755" y="6072"/>
              <a:ext cx="0" cy="64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08" name="AutoShape 38"/>
            <p:cNvCxnSpPr>
              <a:cxnSpLocks noChangeShapeType="1"/>
            </p:cNvCxnSpPr>
            <p:nvPr/>
          </p:nvCxnSpPr>
          <p:spPr bwMode="auto">
            <a:xfrm>
              <a:off x="1755" y="7335"/>
              <a:ext cx="33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09" name="AutoShape 39"/>
            <p:cNvCxnSpPr>
              <a:cxnSpLocks noChangeShapeType="1"/>
            </p:cNvCxnSpPr>
            <p:nvPr/>
          </p:nvCxnSpPr>
          <p:spPr bwMode="auto">
            <a:xfrm>
              <a:off x="1755" y="8715"/>
              <a:ext cx="405" cy="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10" name="AutoShape 40"/>
            <p:cNvCxnSpPr>
              <a:cxnSpLocks noChangeShapeType="1"/>
            </p:cNvCxnSpPr>
            <p:nvPr/>
          </p:nvCxnSpPr>
          <p:spPr bwMode="auto">
            <a:xfrm>
              <a:off x="1755" y="9960"/>
              <a:ext cx="33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11" name="AutoShape 41"/>
            <p:cNvCxnSpPr>
              <a:cxnSpLocks noChangeShapeType="1"/>
            </p:cNvCxnSpPr>
            <p:nvPr/>
          </p:nvCxnSpPr>
          <p:spPr bwMode="auto">
            <a:xfrm>
              <a:off x="1755" y="11310"/>
              <a:ext cx="40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12" name="AutoShape 42"/>
            <p:cNvCxnSpPr>
              <a:cxnSpLocks noChangeShapeType="1"/>
            </p:cNvCxnSpPr>
            <p:nvPr/>
          </p:nvCxnSpPr>
          <p:spPr bwMode="auto">
            <a:xfrm>
              <a:off x="1755" y="12540"/>
              <a:ext cx="40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13" name="AutoShape 43"/>
            <p:cNvCxnSpPr>
              <a:cxnSpLocks noChangeShapeType="1"/>
            </p:cNvCxnSpPr>
            <p:nvPr/>
          </p:nvCxnSpPr>
          <p:spPr bwMode="auto">
            <a:xfrm>
              <a:off x="5130" y="6072"/>
              <a:ext cx="0" cy="772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14" name="AutoShape 44"/>
            <p:cNvCxnSpPr>
              <a:cxnSpLocks noChangeShapeType="1"/>
            </p:cNvCxnSpPr>
            <p:nvPr/>
          </p:nvCxnSpPr>
          <p:spPr bwMode="auto">
            <a:xfrm>
              <a:off x="5130" y="7335"/>
              <a:ext cx="49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15" name="AutoShape 45"/>
            <p:cNvCxnSpPr>
              <a:cxnSpLocks noChangeShapeType="1"/>
            </p:cNvCxnSpPr>
            <p:nvPr/>
          </p:nvCxnSpPr>
          <p:spPr bwMode="auto">
            <a:xfrm>
              <a:off x="5130" y="8595"/>
              <a:ext cx="49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16" name="AutoShape 46"/>
            <p:cNvCxnSpPr>
              <a:cxnSpLocks noChangeShapeType="1"/>
            </p:cNvCxnSpPr>
            <p:nvPr/>
          </p:nvCxnSpPr>
          <p:spPr bwMode="auto">
            <a:xfrm>
              <a:off x="5130" y="9960"/>
              <a:ext cx="49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17" name="AutoShape 47"/>
            <p:cNvCxnSpPr>
              <a:cxnSpLocks noChangeShapeType="1"/>
            </p:cNvCxnSpPr>
            <p:nvPr/>
          </p:nvCxnSpPr>
          <p:spPr bwMode="auto">
            <a:xfrm>
              <a:off x="5130" y="11310"/>
              <a:ext cx="58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18" name="AutoShape 48"/>
            <p:cNvCxnSpPr>
              <a:cxnSpLocks noChangeShapeType="1"/>
            </p:cNvCxnSpPr>
            <p:nvPr/>
          </p:nvCxnSpPr>
          <p:spPr bwMode="auto">
            <a:xfrm>
              <a:off x="5130" y="12540"/>
              <a:ext cx="49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19" name="AutoShape 49"/>
            <p:cNvCxnSpPr>
              <a:cxnSpLocks noChangeShapeType="1"/>
            </p:cNvCxnSpPr>
            <p:nvPr/>
          </p:nvCxnSpPr>
          <p:spPr bwMode="auto">
            <a:xfrm>
              <a:off x="5130" y="13800"/>
              <a:ext cx="58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20" name="AutoShape 50"/>
            <p:cNvCxnSpPr>
              <a:cxnSpLocks noChangeShapeType="1"/>
            </p:cNvCxnSpPr>
            <p:nvPr/>
          </p:nvCxnSpPr>
          <p:spPr bwMode="auto">
            <a:xfrm>
              <a:off x="8534" y="7335"/>
              <a:ext cx="301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21" name="AutoShape 51"/>
            <p:cNvCxnSpPr>
              <a:cxnSpLocks noChangeShapeType="1"/>
            </p:cNvCxnSpPr>
            <p:nvPr/>
          </p:nvCxnSpPr>
          <p:spPr bwMode="auto">
            <a:xfrm>
              <a:off x="8534" y="6072"/>
              <a:ext cx="0" cy="783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22" name="AutoShape 52"/>
            <p:cNvCxnSpPr>
              <a:cxnSpLocks noChangeShapeType="1"/>
            </p:cNvCxnSpPr>
            <p:nvPr/>
          </p:nvCxnSpPr>
          <p:spPr bwMode="auto">
            <a:xfrm>
              <a:off x="8534" y="8595"/>
              <a:ext cx="301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23" name="AutoShape 53"/>
            <p:cNvCxnSpPr>
              <a:cxnSpLocks noChangeShapeType="1"/>
            </p:cNvCxnSpPr>
            <p:nvPr/>
          </p:nvCxnSpPr>
          <p:spPr bwMode="auto">
            <a:xfrm>
              <a:off x="8534" y="9960"/>
              <a:ext cx="301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24" name="AutoShape 54"/>
            <p:cNvCxnSpPr>
              <a:cxnSpLocks noChangeShapeType="1"/>
            </p:cNvCxnSpPr>
            <p:nvPr/>
          </p:nvCxnSpPr>
          <p:spPr bwMode="auto">
            <a:xfrm>
              <a:off x="8534" y="11310"/>
              <a:ext cx="301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25" name="AutoShape 55"/>
            <p:cNvCxnSpPr>
              <a:cxnSpLocks noChangeShapeType="1"/>
            </p:cNvCxnSpPr>
            <p:nvPr/>
          </p:nvCxnSpPr>
          <p:spPr bwMode="auto">
            <a:xfrm>
              <a:off x="8534" y="12420"/>
              <a:ext cx="301" cy="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426" name="AutoShape 56"/>
            <p:cNvCxnSpPr>
              <a:cxnSpLocks noChangeShapeType="1"/>
            </p:cNvCxnSpPr>
            <p:nvPr/>
          </p:nvCxnSpPr>
          <p:spPr bwMode="auto">
            <a:xfrm>
              <a:off x="8534" y="13905"/>
              <a:ext cx="301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5" name="Dátum helye 54"/>
          <p:cNvSpPr txBox="1">
            <a:spLocks noGrp="1"/>
          </p:cNvSpPr>
          <p:nvPr/>
        </p:nvSpPr>
        <p:spPr>
          <a:xfrm>
            <a:off x="30480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31376B7E-79AC-47F0-A5AF-E036A429242A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6" name="Dia számának helye 55"/>
          <p:cNvSpPr txBox="1">
            <a:spLocks noGrp="1"/>
          </p:cNvSpPr>
          <p:nvPr/>
        </p:nvSpPr>
        <p:spPr>
          <a:xfrm>
            <a:off x="75438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5A767981-880F-4F27-9101-FD999BE3A3DB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45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1090755-7D07-4D9A-A8C6-A8B301ECE768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4D6E23-93C5-46B1-86A9-B014464AA73B}" type="slidenum">
              <a:rPr lang="hu-HU"/>
              <a:pPr>
                <a:defRPr/>
              </a:pPr>
              <a:t>46</a:t>
            </a:fld>
            <a:endParaRPr lang="hu-HU"/>
          </a:p>
        </p:txBody>
      </p:sp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24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munkahelyi egészség és biztonság nem megfelelőségeinek társadalmi költség összefüggései</a:t>
            </a:r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1B67293B-82FA-4A14-A385-057C180C1041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7B26DB58-81FC-4B49-82E9-E0564ED32F75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46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94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25538"/>
            <a:ext cx="7345363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067FE36-643A-41E1-9A9C-DFDF85E65501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48137-BD79-452D-9CC8-4064AE40C455}" type="slidenum">
              <a:rPr lang="hu-HU"/>
              <a:pPr>
                <a:defRPr/>
              </a:pPr>
              <a:t>47</a:t>
            </a:fld>
            <a:endParaRPr lang="hu-HU"/>
          </a:p>
        </p:txBody>
      </p:sp>
      <p:sp>
        <p:nvSpPr>
          <p:cNvPr id="60420" name="Rectangle 2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hu-HU" smtClean="0">
                <a:solidFill>
                  <a:srgbClr val="001DF2"/>
                </a:solidFill>
              </a:rPr>
              <a:t>Befektetések és megtérülések</a:t>
            </a:r>
          </a:p>
        </p:txBody>
      </p:sp>
      <p:pic>
        <p:nvPicPr>
          <p:cNvPr id="60421" name="Kép 2" descr="Bemutató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27125"/>
            <a:ext cx="7632700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CC412B7-CCA2-4896-8049-66C644A33895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5460D1-56D1-46BA-96CA-112A09180A63}" type="slidenum">
              <a:rPr lang="hu-HU"/>
              <a:pPr>
                <a:defRPr/>
              </a:pPr>
              <a:t>48</a:t>
            </a:fld>
            <a:endParaRPr lang="hu-HU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7772400" cy="11430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Az elmúlt időszak hazai eseményei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FD2930A1-E39E-4272-80E2-2D933E80A74D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EFCCDE0C-82FF-4B2B-8138-487CE052CA4B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48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900113" y="1341438"/>
            <a:ext cx="80772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>
                <a:latin typeface="Times New Roman" pitchFamily="18" charset="0"/>
              </a:rPr>
              <a:t>1993. Törvény a munkavédelemről</a:t>
            </a:r>
          </a:p>
          <a:p>
            <a:pPr eaLnBrk="1" hangingPunct="1">
              <a:spcBef>
                <a:spcPct val="50000"/>
              </a:spcBef>
            </a:pPr>
            <a:r>
              <a:rPr lang="hu-HU" sz="2000">
                <a:latin typeface="Times New Roman" pitchFamily="18" charset="0"/>
              </a:rPr>
              <a:t>1993-2001. A Munkavédelem Országos Programjának előkészítése</a:t>
            </a:r>
          </a:p>
          <a:p>
            <a:pPr eaLnBrk="1" hangingPunct="1">
              <a:spcBef>
                <a:spcPct val="50000"/>
              </a:spcBef>
            </a:pPr>
            <a:r>
              <a:rPr lang="hu-HU" sz="2000">
                <a:latin typeface="Times New Roman" pitchFamily="18" charset="0"/>
              </a:rPr>
              <a:t>2001.03.27. Az Országgyűlés elfogadja a Munkavédelem Országos Programját</a:t>
            </a:r>
          </a:p>
          <a:p>
            <a:pPr eaLnBrk="1" hangingPunct="1">
              <a:spcBef>
                <a:spcPct val="50000"/>
              </a:spcBef>
            </a:pPr>
            <a:r>
              <a:rPr lang="hu-HU" sz="2000">
                <a:latin typeface="Times New Roman" pitchFamily="18" charset="0"/>
              </a:rPr>
              <a:t>2003. MSZ 28001 szabvány megjelenése</a:t>
            </a:r>
          </a:p>
          <a:p>
            <a:pPr eaLnBrk="1" hangingPunct="1">
              <a:spcBef>
                <a:spcPct val="50000"/>
              </a:spcBef>
            </a:pPr>
            <a:r>
              <a:rPr lang="hu-HU" sz="2000">
                <a:latin typeface="Times New Roman" pitchFamily="18" charset="0"/>
              </a:rPr>
              <a:t>2008. MSZ 28001 szabvány módosítása</a:t>
            </a:r>
          </a:p>
        </p:txBody>
      </p:sp>
      <p:pic>
        <p:nvPicPr>
          <p:cNvPr id="123908" name="Picture 4" descr="Parlament Budáró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05263"/>
            <a:ext cx="7993063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build="p" autoUpdateAnimBg="0" advAuto="200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86273CE-40DB-437C-B2E0-32EFEBD64182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532FEE-821E-4786-BD90-DE37ACE4FDC2}" type="slidenum">
              <a:rPr lang="hu-HU"/>
              <a:pPr>
                <a:defRPr/>
              </a:pPr>
              <a:t>49</a:t>
            </a:fld>
            <a:endParaRPr lang="hu-HU"/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D619E0FA-C1AA-4A27-85E9-5A22545BCAEC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6CB3DCA-5F92-4344-80C9-79FCF6FA3B94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49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  <a:ln>
            <a:miter lim="800000"/>
            <a:headEnd/>
            <a:tailEnd/>
          </a:ln>
        </p:spPr>
        <p:txBody>
          <a:bodyPr rtlCol="0" anchor="t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kumimoji="1" lang="hu-HU" dirty="0">
                <a:ln/>
                <a:solidFill>
                  <a:schemeClr val="accent1"/>
                </a:solidFill>
              </a:rPr>
              <a:t>Gondolat ébresztő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1438"/>
            <a:ext cx="8675688" cy="4595812"/>
          </a:xfrm>
        </p:spPr>
        <p:txBody>
          <a:bodyPr>
            <a:normAutofit/>
          </a:bodyPr>
          <a:lstStyle/>
          <a:p>
            <a:pPr marL="411163" eaLnBrk="1" hangingPunct="1">
              <a:buFont typeface="Arial" pitchFamily="34" charset="0"/>
              <a:buChar char="•"/>
              <a:defRPr/>
            </a:pPr>
            <a:r>
              <a:rPr lang="hu-HU" sz="4400" b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2000-ben </a:t>
            </a:r>
            <a:r>
              <a:rPr lang="hu-HU" sz="1000" b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(Bilbaói ügynökség adatai alapján)  </a:t>
            </a:r>
            <a:r>
              <a:rPr lang="hu-HU" sz="4400" b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az EU-ban közel:</a:t>
            </a:r>
          </a:p>
          <a:p>
            <a:pPr marL="739775" lvl="1" eaLnBrk="1" hangingPunct="1">
              <a:buFont typeface="Arial" pitchFamily="34" charset="0"/>
              <a:buChar char="–"/>
              <a:defRPr/>
            </a:pPr>
            <a:r>
              <a:rPr lang="hu-HU" sz="3600" b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5500 ember halt meg munkahelyi balesetben</a:t>
            </a:r>
          </a:p>
          <a:p>
            <a:pPr marL="739775" lvl="1" eaLnBrk="1" hangingPunct="1">
              <a:buFont typeface="Arial" pitchFamily="34" charset="0"/>
              <a:buChar char="–"/>
              <a:defRPr/>
            </a:pPr>
            <a:r>
              <a:rPr lang="hu-HU" sz="3600" b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4.5 millió olyan baleset történt, amely 3 vagy annál több napos kiesést okozott</a:t>
            </a:r>
          </a:p>
          <a:p>
            <a:pPr marL="739775" lvl="1" eaLnBrk="1" hangingPunct="1">
              <a:buFont typeface="Arial" pitchFamily="34" charset="0"/>
              <a:buChar char="–"/>
              <a:defRPr/>
            </a:pPr>
            <a:r>
              <a:rPr lang="hu-HU" sz="3600" b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146 millió munkanap veszett el</a:t>
            </a:r>
          </a:p>
          <a:p>
            <a:pPr marL="411163" eaLnBrk="1" hangingPunct="1">
              <a:buFont typeface="Arial" pitchFamily="34" charset="0"/>
              <a:buChar char="•"/>
              <a:defRPr/>
            </a:pPr>
            <a:endParaRPr lang="hu-HU" sz="4000" smtClean="0">
              <a:solidFill>
                <a:srgbClr val="00FFFF"/>
              </a:solidFill>
            </a:endParaRPr>
          </a:p>
        </p:txBody>
      </p:sp>
      <p:pic>
        <p:nvPicPr>
          <p:cNvPr id="124932" name="Picture 4" descr="BD06623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16488"/>
            <a:ext cx="2743200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bldLvl="5" autoUpdateAnimBg="0" advAuto="200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395288" y="1052513"/>
            <a:ext cx="82296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65125" indent="-255588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</a:pPr>
            <a:r>
              <a:rPr lang="hu-HU" sz="1900">
                <a:latin typeface="Century Gothic" pitchFamily="34" charset="0"/>
              </a:rPr>
              <a:t>Munkabiztonság</a:t>
            </a:r>
          </a:p>
          <a:p>
            <a:pPr marL="620713" lvl="1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</a:pPr>
            <a:r>
              <a:rPr lang="hu-HU" sz="1700">
                <a:latin typeface="Century Gothic" pitchFamily="34" charset="0"/>
              </a:rPr>
              <a:t>Létesítés biztonságtechnikája</a:t>
            </a:r>
          </a:p>
          <a:p>
            <a:pPr marL="620713" lvl="1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</a:pPr>
            <a:r>
              <a:rPr lang="hu-HU" sz="1700">
                <a:latin typeface="Century Gothic" pitchFamily="34" charset="0"/>
              </a:rPr>
              <a:t>Hegesztés biztonságtechnikája</a:t>
            </a:r>
          </a:p>
          <a:p>
            <a:pPr marL="620713" lvl="1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</a:pPr>
            <a:r>
              <a:rPr lang="hu-HU" sz="1700">
                <a:latin typeface="Century Gothic" pitchFamily="34" charset="0"/>
              </a:rPr>
              <a:t>Anyagmozgatás biztonságtechnikája</a:t>
            </a:r>
          </a:p>
          <a:p>
            <a:pPr marL="620713" lvl="1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</a:pPr>
            <a:r>
              <a:rPr lang="hu-HU" sz="1700">
                <a:latin typeface="Century Gothic" pitchFamily="34" charset="0"/>
              </a:rPr>
              <a:t>Közúti-, vasúti szállítás biztonságtechnikája</a:t>
            </a:r>
          </a:p>
          <a:p>
            <a:pPr marL="620713" lvl="1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</a:pPr>
            <a:r>
              <a:rPr lang="hu-HU" sz="1700">
                <a:latin typeface="Century Gothic" pitchFamily="34" charset="0"/>
              </a:rPr>
              <a:t>Zaj-, rezgésvédelem</a:t>
            </a:r>
          </a:p>
          <a:p>
            <a:pPr marL="620713" lvl="1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</a:pPr>
            <a:r>
              <a:rPr lang="hu-HU" sz="1700">
                <a:latin typeface="Century Gothic" pitchFamily="34" charset="0"/>
              </a:rPr>
              <a:t>Nyomástartó edények biztonságtechnikája</a:t>
            </a:r>
          </a:p>
          <a:p>
            <a:pPr marL="620713" lvl="1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</a:pPr>
            <a:r>
              <a:rPr lang="hu-HU" sz="1700">
                <a:latin typeface="Century Gothic" pitchFamily="34" charset="0"/>
              </a:rPr>
              <a:t>Villamosság biztonságtechnikája</a:t>
            </a:r>
          </a:p>
          <a:p>
            <a:pPr marL="620713" lvl="1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</a:pPr>
            <a:r>
              <a:rPr lang="hu-HU" sz="1700">
                <a:latin typeface="Century Gothic" pitchFamily="34" charset="0"/>
              </a:rPr>
              <a:t>Fűtés, szellőzés</a:t>
            </a:r>
          </a:p>
          <a:p>
            <a:pPr marL="620713" lvl="1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</a:pPr>
            <a:r>
              <a:rPr lang="hu-HU" sz="1700">
                <a:latin typeface="Century Gothic" pitchFamily="34" charset="0"/>
              </a:rPr>
              <a:t>Megvilágítás</a:t>
            </a:r>
          </a:p>
          <a:p>
            <a:pPr marL="620713" lvl="1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</a:pPr>
            <a:r>
              <a:rPr lang="hu-HU" sz="1700">
                <a:latin typeface="Century Gothic" pitchFamily="34" charset="0"/>
              </a:rPr>
              <a:t>Gázpalackok biztonságtechnikája</a:t>
            </a:r>
          </a:p>
          <a:p>
            <a:pPr marL="620713" lvl="1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</a:pPr>
            <a:r>
              <a:rPr lang="hu-HU" sz="1700">
                <a:latin typeface="Century Gothic" pitchFamily="34" charset="0"/>
              </a:rPr>
              <a:t>Munkaeszközök biztonságtechnikája</a:t>
            </a:r>
          </a:p>
          <a:p>
            <a:pPr marL="620713" lvl="1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</a:pPr>
            <a:r>
              <a:rPr lang="hu-HU" sz="1700">
                <a:latin typeface="Century Gothic" pitchFamily="34" charset="0"/>
              </a:rPr>
              <a:t>Veszélyes anyagok biztonságtechnikája</a:t>
            </a:r>
          </a:p>
          <a:p>
            <a:pPr marL="620713" lvl="1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</a:pPr>
            <a:endParaRPr lang="hu-HU" sz="1900">
              <a:latin typeface="Century Gothic" pitchFamily="34" charset="0"/>
            </a:endParaRPr>
          </a:p>
          <a:p>
            <a:pPr marL="620713" lvl="1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</a:pPr>
            <a:endParaRPr lang="hu-HU" sz="1900">
              <a:latin typeface="Century Gothic" pitchFamily="34" charset="0"/>
            </a:endParaRPr>
          </a:p>
        </p:txBody>
      </p:sp>
      <p:sp>
        <p:nvSpPr>
          <p:cNvPr id="27651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-242888"/>
            <a:ext cx="8229600" cy="1398588"/>
          </a:xfrm>
        </p:spPr>
        <p:txBody>
          <a:bodyPr/>
          <a:lstStyle/>
          <a:p>
            <a:pPr eaLnBrk="1" hangingPunct="1"/>
            <a:r>
              <a:rPr lang="hu-HU" smtClean="0"/>
              <a:t>Munkavédelem </a:t>
            </a:r>
          </a:p>
        </p:txBody>
      </p:sp>
      <p:pic>
        <p:nvPicPr>
          <p:cNvPr id="276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076700"/>
            <a:ext cx="17621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7" descr="Tamfal_zsaluzatok_piros_10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868863"/>
            <a:ext cx="201612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0" descr="Megterhelés és igénybevét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565400"/>
            <a:ext cx="205105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Rectangle 4"/>
          <p:cNvSpPr>
            <a:spLocks noChangeArrowheads="1"/>
          </p:cNvSpPr>
          <p:nvPr/>
        </p:nvSpPr>
        <p:spPr bwMode="auto">
          <a:xfrm>
            <a:off x="5105400" y="1052513"/>
            <a:ext cx="403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65125" indent="-255588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</a:pPr>
            <a:r>
              <a:rPr lang="hu-HU" sz="1900">
                <a:latin typeface="Century Gothic" pitchFamily="34" charset="0"/>
              </a:rPr>
              <a:t>Munkaegészségügy</a:t>
            </a:r>
          </a:p>
          <a:p>
            <a:pPr marL="620713" lvl="1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</a:pPr>
            <a:r>
              <a:rPr lang="hu-HU" sz="1700">
                <a:latin typeface="Century Gothic" pitchFamily="34" charset="0"/>
              </a:rPr>
              <a:t>Foglalkozás-egészségügy</a:t>
            </a:r>
          </a:p>
          <a:p>
            <a:pPr marL="858838" lvl="2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hu-HU" sz="1500">
                <a:latin typeface="Century Gothic" pitchFamily="34" charset="0"/>
              </a:rPr>
              <a:t>Munkaélettan</a:t>
            </a:r>
          </a:p>
          <a:p>
            <a:pPr marL="620713" lvl="1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</a:pPr>
            <a:r>
              <a:rPr lang="hu-HU" sz="1700">
                <a:latin typeface="Century Gothic" pitchFamily="34" charset="0"/>
              </a:rPr>
              <a:t>Munkahigiéné</a:t>
            </a:r>
          </a:p>
          <a:p>
            <a:pPr marL="620713" lvl="1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</a:pPr>
            <a:r>
              <a:rPr lang="hu-HU" sz="1700">
                <a:latin typeface="Century Gothic" pitchFamily="34" charset="0"/>
              </a:rPr>
              <a:t>Munkapszichológia</a:t>
            </a: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2843213" y="5661025"/>
            <a:ext cx="4176712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 Ergonómia</a:t>
            </a:r>
          </a:p>
          <a:p>
            <a:pPr algn="ctr">
              <a:spcBef>
                <a:spcPct val="50000"/>
              </a:spcBef>
              <a:defRPr/>
            </a:pPr>
            <a:r>
              <a:rPr lang="hu-HU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 Jogi szabályozás</a:t>
            </a:r>
          </a:p>
        </p:txBody>
      </p:sp>
      <p:pic>
        <p:nvPicPr>
          <p:cNvPr id="27657" name="Picture 6" descr="sta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8338"/>
            <a:ext cx="1439863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7" descr="ter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425"/>
            <a:ext cx="140335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9" descr="Külső hatások ábráj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071563"/>
            <a:ext cx="1619250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1" descr="Effektív hőmérsékleti nomogra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5635625"/>
            <a:ext cx="1331912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2" descr="Phone görbé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4076700"/>
            <a:ext cx="216058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13" descr="MPj04014470000[1]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1042988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14" descr="MCj03976740000[1]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175"/>
            <a:ext cx="8429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15" descr="MCj03976700000[1]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620713"/>
            <a:ext cx="15843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21" descr="PSW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781300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6" name="Picture 36" descr="Lámpatestek CIE szerinti osztályozás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7048" r="15398" b="2843"/>
          <a:stretch>
            <a:fillRect/>
          </a:stretch>
        </p:blipFill>
        <p:spPr bwMode="auto">
          <a:xfrm>
            <a:off x="6084888" y="5516563"/>
            <a:ext cx="1104900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C053B68-9771-4E23-A087-50ADEC5D9D66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A11D15-86E1-4C51-BBFF-98C50EACA54A}" type="slidenum">
              <a:rPr lang="hu-HU"/>
              <a:pPr>
                <a:defRPr/>
              </a:pPr>
              <a:t>50</a:t>
            </a:fld>
            <a:endParaRPr lang="hu-HU"/>
          </a:p>
        </p:txBody>
      </p:sp>
      <p:pic>
        <p:nvPicPr>
          <p:cNvPr id="63492" name="Picture 5" descr="Kokszol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2205038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42875"/>
            <a:ext cx="8229600" cy="966788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4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munkavédelem fejlődési trendje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1547813" y="1125538"/>
            <a:ext cx="7416800" cy="4967287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ct val="0"/>
              </a:spcBef>
              <a:buFont typeface="Wingdings 2" pitchFamily="18" charset="2"/>
              <a:buChar char=""/>
              <a:defRPr/>
            </a:pPr>
            <a:r>
              <a:rPr lang="hu-HU" smtClean="0">
                <a:solidFill>
                  <a:srgbClr val="376092"/>
                </a:solidFill>
              </a:rPr>
              <a:t>Sok vagy kevés a 146 millió munkanap?</a:t>
            </a:r>
          </a:p>
          <a:p>
            <a:pPr marL="639763" lvl="1" eaLnBrk="1" hangingPunct="1">
              <a:buFont typeface="Arial" pitchFamily="34" charset="0"/>
              <a:buChar char="–"/>
              <a:defRPr/>
            </a:pPr>
            <a:r>
              <a:rPr lang="hu-HU" smtClean="0">
                <a:solidFill>
                  <a:srgbClr val="376092"/>
                </a:solidFill>
              </a:rPr>
              <a:t>Egy ember élete során körülbelül 80.200 órát tölt el a munkahelyén (ez 10.025 munkanap)</a:t>
            </a:r>
          </a:p>
          <a:p>
            <a:pPr marL="639763" lvl="1" eaLnBrk="1" hangingPunct="1">
              <a:buFont typeface="Arial" pitchFamily="34" charset="0"/>
              <a:buChar char="–"/>
              <a:defRPr/>
            </a:pPr>
            <a:r>
              <a:rPr lang="hu-HU" smtClean="0">
                <a:solidFill>
                  <a:srgbClr val="376092"/>
                </a:solidFill>
              </a:rPr>
              <a:t> A 146 millió munkanap 1168000000 munkaórának felel meg. Ez </a:t>
            </a:r>
            <a:r>
              <a:rPr lang="hu-HU" b="1" smtClean="0">
                <a:solidFill>
                  <a:srgbClr val="FF3300"/>
                </a:solidFill>
              </a:rPr>
              <a:t>14.564 ember</a:t>
            </a:r>
            <a:r>
              <a:rPr lang="hu-HU" smtClean="0"/>
              <a:t> </a:t>
            </a:r>
            <a:r>
              <a:rPr lang="hu-HU" smtClean="0">
                <a:solidFill>
                  <a:srgbClr val="376092"/>
                </a:solidFill>
              </a:rPr>
              <a:t>életében ledolgozott óráinak száma. </a:t>
            </a:r>
          </a:p>
          <a:p>
            <a:pPr marL="639763" lvl="1" eaLnBrk="1" hangingPunct="1">
              <a:buFont typeface="Arial" pitchFamily="34" charset="0"/>
              <a:buChar char="–"/>
              <a:defRPr/>
            </a:pPr>
            <a:r>
              <a:rPr lang="hu-HU" smtClean="0">
                <a:solidFill>
                  <a:srgbClr val="376092"/>
                </a:solidFill>
              </a:rPr>
              <a:t>A</a:t>
            </a:r>
            <a:r>
              <a:rPr lang="hu-HU" smtClean="0"/>
              <a:t> </a:t>
            </a:r>
            <a:r>
              <a:rPr lang="hu-HU" b="1" smtClean="0">
                <a:solidFill>
                  <a:srgbClr val="FF3300"/>
                </a:solidFill>
              </a:rPr>
              <a:t>Dunaferr Dunai Vasmű több mint 50 éves</a:t>
            </a:r>
            <a:r>
              <a:rPr lang="hu-HU" smtClean="0"/>
              <a:t> </a:t>
            </a:r>
            <a:r>
              <a:rPr lang="hu-HU" smtClean="0">
                <a:solidFill>
                  <a:srgbClr val="376092"/>
                </a:solidFill>
              </a:rPr>
              <a:t>teljes történetéhez, építéséhez, termeléséhez, eredményeihez szükséges munkaidő megy veszendőbe évenként az EU-ban.</a:t>
            </a:r>
          </a:p>
        </p:txBody>
      </p:sp>
      <p:sp>
        <p:nvSpPr>
          <p:cNvPr id="6" name="Dátum helye 5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15EB9795-742F-48FD-835A-14770103287F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CD215E18-2B0C-4F46-873B-C5B82B5B5E00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50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25956" name="Picture 4" descr="DUNAFERR emblémavtelen másolata (5)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5"/>
            <a:ext cx="685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9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build="p" bldLvl="5" autoUpdateAnimBg="0" advAuto="200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85B276C-CCB8-40EC-B86B-9738915D1272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F8465-7958-4C83-A1CA-C3AB87C520A4}" type="slidenum">
              <a:rPr lang="hu-HU"/>
              <a:pPr>
                <a:defRPr/>
              </a:pPr>
              <a:t>51</a:t>
            </a:fld>
            <a:endParaRPr lang="hu-HU"/>
          </a:p>
        </p:txBody>
      </p:sp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88"/>
            <a:ext cx="8229600" cy="85725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Miről is van szó?</a:t>
            </a:r>
          </a:p>
        </p:txBody>
      </p:sp>
      <p:sp>
        <p:nvSpPr>
          <p:cNvPr id="64517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1371600"/>
            <a:ext cx="8012112" cy="4724400"/>
          </a:xfrm>
        </p:spPr>
        <p:txBody>
          <a:bodyPr/>
          <a:lstStyle/>
          <a:p>
            <a:pPr eaLnBrk="1" hangingPunct="1"/>
            <a:r>
              <a:rPr lang="hu-HU" sz="3600" smtClean="0"/>
              <a:t>Az anyagi javakhoz való hozzájutást hosszú távon is éljük túl!</a:t>
            </a:r>
          </a:p>
          <a:p>
            <a:pPr eaLnBrk="1" hangingPunct="1"/>
            <a:r>
              <a:rPr lang="hu-HU" sz="3600" smtClean="0"/>
              <a:t>A tudás és tapasztalat pénzre váltása ne egészüljön ki az egészség pénzre cserélésére!</a:t>
            </a:r>
          </a:p>
          <a:p>
            <a:pPr eaLnBrk="1" hangingPunct="1"/>
            <a:r>
              <a:rPr lang="hu-HU" sz="3600" smtClean="0"/>
              <a:t>Kockázatok minimalizálásával növeljük életesélyeinket!</a:t>
            </a:r>
          </a:p>
          <a:p>
            <a:pPr eaLnBrk="1" hangingPunct="1">
              <a:buFontTx/>
              <a:buNone/>
            </a:pPr>
            <a:endParaRPr lang="hu-HU" sz="3600" smtClean="0"/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C8D341C3-28EA-4D3C-8944-97F2C9DE8958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99C7E349-8F9D-4357-9F9B-82D571B71844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51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64520" name="Picture 5" descr="j01494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678363"/>
            <a:ext cx="2144712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C01FAC5-81B7-4DA6-AD11-122FEFE23E34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01DC01-293F-4963-900E-86F64946FF6D}" type="slidenum">
              <a:rPr lang="hu-HU"/>
              <a:pPr>
                <a:defRPr/>
              </a:pPr>
              <a:t>52</a:t>
            </a:fld>
            <a:endParaRPr lang="hu-HU"/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260350"/>
            <a:ext cx="7239000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1993. Évi XCIII. törvény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371600"/>
            <a:ext cx="8154987" cy="4724400"/>
          </a:xfrm>
        </p:spPr>
        <p:txBody>
          <a:bodyPr rtlCol="0">
            <a:normAutofit/>
          </a:bodyPr>
          <a:lstStyle/>
          <a:p>
            <a:pPr marL="609600" indent="-6096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Mvt. 54. § (1) …a munkáltató köteles figyelembe venni a következő általános követelményeket:</a:t>
            </a:r>
          </a:p>
          <a:p>
            <a:pPr marL="990600" lvl="1" indent="-419100" eaLnBrk="1" fontAlgn="auto" hangingPunct="1">
              <a:spcAft>
                <a:spcPts val="0"/>
              </a:spcAft>
              <a:buFontTx/>
              <a:buAutoNum type="alphaLcParenR"/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a nem elkerülhető veszélyek értékelése</a:t>
            </a:r>
          </a:p>
          <a:p>
            <a:pPr marL="990600" lvl="1" indent="-419100" eaLnBrk="1" fontAlgn="auto" hangingPunct="1">
              <a:spcAft>
                <a:spcPts val="0"/>
              </a:spcAft>
              <a:buFontTx/>
              <a:buAutoNum type="alphaLcParenR"/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a veszélyek elkerülése</a:t>
            </a:r>
          </a:p>
          <a:p>
            <a:pPr marL="990600" lvl="1" indent="-419100" eaLnBrk="1" fontAlgn="auto" hangingPunct="1">
              <a:spcAft>
                <a:spcPts val="0"/>
              </a:spcAft>
              <a:buFontTx/>
              <a:buAutoNum type="alphaLcParenR"/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a veszélyek keletkezési helyükön történő leküzdése</a:t>
            </a:r>
          </a:p>
          <a:p>
            <a:pPr marL="990600" lvl="1" indent="-419100" eaLnBrk="1" fontAlgn="auto" hangingPunct="1">
              <a:spcAft>
                <a:spcPts val="0"/>
              </a:spcAft>
              <a:buFontTx/>
              <a:buAutoNum type="alphaLcParenR"/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az emberi tényező figyelembevétele…..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2250B73D-08DE-4FC6-AC30-22CDB4C294E5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7DBC3A96-BC65-45EA-8E35-5BD65E0CD4AD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52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65544" name="Picture 4" descr="MMj0356670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445125"/>
            <a:ext cx="16462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 bldLvl="5" autoUpdateAnimBg="0" advAuto="100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56C4D40-C006-4593-A143-E75A2DA1CD60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FECD88-15DE-4195-AE19-A7E3C8DACFD0}" type="slidenum">
              <a:rPr lang="hu-HU"/>
              <a:pPr>
                <a:defRPr/>
              </a:pPr>
              <a:t>53</a:t>
            </a:fld>
            <a:endParaRPr lang="hu-HU"/>
          </a:p>
        </p:txBody>
      </p:sp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88"/>
            <a:ext cx="8229600" cy="785812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1993. Évi XCIII. törvény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428750"/>
            <a:ext cx="8893175" cy="46672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Mvt. 54. § (1) </a:t>
            </a:r>
          </a:p>
          <a:p>
            <a:pPr lvl="1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hu-HU" sz="2400" dirty="0" smtClean="0">
                <a:solidFill>
                  <a:schemeClr val="accent1">
                    <a:lumMod val="75000"/>
                  </a:schemeClr>
                </a:solidFill>
              </a:rPr>
              <a:t>g)</a:t>
            </a:r>
            <a:r>
              <a:rPr lang="hu-HU" sz="2400" dirty="0" smtClean="0"/>
              <a:t> </a:t>
            </a:r>
            <a:r>
              <a:rPr lang="hu-HU" b="1" dirty="0" smtClean="0">
                <a:solidFill>
                  <a:srgbClr val="FF3300"/>
                </a:solidFill>
              </a:rPr>
              <a:t>egységes és átfogó megelőzési stratégia</a:t>
            </a:r>
            <a:r>
              <a:rPr lang="hu-HU" sz="2400" dirty="0" smtClean="0"/>
              <a:t> </a:t>
            </a:r>
            <a:r>
              <a:rPr lang="hu-HU" sz="2400" dirty="0" smtClean="0">
                <a:solidFill>
                  <a:schemeClr val="accent1">
                    <a:lumMod val="75000"/>
                  </a:schemeClr>
                </a:solidFill>
              </a:rPr>
              <a:t>kialakítása, amely kitér a munkafolyamatra, a technológiára, a munkaszervezésre, a munkafeltételekre, a szociális kapcsolatokra és a munkakörnyezeti tényezők hatására…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hu-HU" sz="2800" dirty="0" smtClean="0">
              <a:solidFill>
                <a:srgbClr val="FFFF99"/>
              </a:solidFill>
            </a:endParaRP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4F81D5EC-7C86-4D97-9C12-BE1DD858D3DE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B3EEB93A-177F-4344-8747-24A69901F52B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53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66569" name="Picture 6" descr="MPj0390081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3775075"/>
            <a:ext cx="4321175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build="p" autoUpdateAnimBg="0" advAuto="100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átum hely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C551577-A01E-44FD-9C38-70362B856BCB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3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C98E0-94C5-4A90-9D0F-7C69B2714982}" type="slidenum">
              <a:rPr lang="hu-HU"/>
              <a:pPr>
                <a:defRPr/>
              </a:pPr>
              <a:t>54</a:t>
            </a:fld>
            <a:endParaRPr lang="hu-HU"/>
          </a:p>
        </p:txBody>
      </p:sp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8382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Kockázatok</a:t>
            </a:r>
          </a:p>
        </p:txBody>
      </p:sp>
      <p:sp>
        <p:nvSpPr>
          <p:cNvPr id="272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2133600"/>
            <a:ext cx="5472113" cy="3816350"/>
          </a:xfrm>
        </p:spPr>
        <p:txBody>
          <a:bodyPr/>
          <a:lstStyle/>
          <a:p>
            <a:pPr eaLnBrk="1" hangingPunct="1"/>
            <a:r>
              <a:rPr lang="hu-HU" sz="2800" b="1" smtClean="0"/>
              <a:t>Teljesítmény standardok</a:t>
            </a:r>
          </a:p>
          <a:p>
            <a:pPr eaLnBrk="1" hangingPunct="1">
              <a:buFontTx/>
              <a:buNone/>
            </a:pPr>
            <a:endParaRPr lang="hu-HU" sz="2800" b="1" smtClean="0"/>
          </a:p>
          <a:p>
            <a:pPr eaLnBrk="1" hangingPunct="1"/>
            <a:r>
              <a:rPr lang="hu-HU" sz="2400" b="1" smtClean="0"/>
              <a:t>Veszélyek azonosítása</a:t>
            </a:r>
          </a:p>
          <a:p>
            <a:pPr eaLnBrk="1" hangingPunct="1"/>
            <a:r>
              <a:rPr lang="hu-HU" sz="2400" b="1" smtClean="0"/>
              <a:t>Kockázat elemzés, értékelés</a:t>
            </a:r>
          </a:p>
          <a:p>
            <a:pPr eaLnBrk="1" hangingPunct="1"/>
            <a:r>
              <a:rPr lang="hu-HU" sz="2400" b="1" smtClean="0"/>
              <a:t>Kockázatkezelés</a:t>
            </a:r>
          </a:p>
          <a:p>
            <a:pPr eaLnBrk="1" hangingPunct="1"/>
            <a:r>
              <a:rPr lang="hu-HU" sz="2400" b="1" smtClean="0">
                <a:solidFill>
                  <a:srgbClr val="FF0000"/>
                </a:solidFill>
              </a:rPr>
              <a:t>Kezelési intézkedések megvalósítása, fenntartása</a:t>
            </a:r>
            <a:endParaRPr lang="hu-HU" sz="3600" b="1" smtClean="0">
              <a:solidFill>
                <a:srgbClr val="FF0000"/>
              </a:solidFill>
            </a:endParaRPr>
          </a:p>
          <a:p>
            <a:pPr eaLnBrk="1" hangingPunct="1"/>
            <a:endParaRPr lang="hu-HU" sz="3600" smtClean="0"/>
          </a:p>
        </p:txBody>
      </p:sp>
      <p:graphicFrame>
        <p:nvGraphicFramePr>
          <p:cNvPr id="272388" name="Object 4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5867400" y="960438"/>
          <a:ext cx="1573213" cy="231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Klip" r:id="rId4" imgW="2247480" imgH="3306240" progId="">
                  <p:embed/>
                </p:oleObj>
              </mc:Choice>
              <mc:Fallback>
                <p:oleObj name="Klip" r:id="rId4" imgW="2247480" imgH="330624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960438"/>
                        <a:ext cx="1573213" cy="2314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ia számának helye 10"/>
          <p:cNvSpPr txBox="1">
            <a:spLocks noGrp="1"/>
          </p:cNvSpPr>
          <p:nvPr/>
        </p:nvSpPr>
        <p:spPr>
          <a:xfrm>
            <a:off x="7543800" y="6248400"/>
            <a:ext cx="1295400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0C030535-2EDC-45B3-9C23-43717394510E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54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grpSp>
        <p:nvGrpSpPr>
          <p:cNvPr id="11272" name="Group 5"/>
          <p:cNvGrpSpPr>
            <a:grpSpLocks/>
          </p:cNvGrpSpPr>
          <p:nvPr/>
        </p:nvGrpSpPr>
        <p:grpSpPr bwMode="auto">
          <a:xfrm>
            <a:off x="5076825" y="4076700"/>
            <a:ext cx="3170238" cy="2209800"/>
            <a:chOff x="1248" y="240"/>
            <a:chExt cx="4176" cy="3600"/>
          </a:xfrm>
        </p:grpSpPr>
        <p:sp>
          <p:nvSpPr>
            <p:cNvPr id="11273" name="Pyr1"/>
            <p:cNvSpPr>
              <a:spLocks noEditPoints="1" noChangeArrowheads="1"/>
            </p:cNvSpPr>
            <p:nvPr/>
          </p:nvSpPr>
          <p:spPr bwMode="auto">
            <a:xfrm>
              <a:off x="2873" y="240"/>
              <a:ext cx="936" cy="79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5400 w 21600"/>
                <a:gd name="T10" fmla="*/ 11802 h 21600"/>
                <a:gd name="T11" fmla="*/ 16200 w 21600"/>
                <a:gd name="T12" fmla="*/ 20598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274" name="Pyr2"/>
            <p:cNvSpPr>
              <a:spLocks noEditPoints="1" noChangeArrowheads="1"/>
            </p:cNvSpPr>
            <p:nvPr/>
          </p:nvSpPr>
          <p:spPr bwMode="auto">
            <a:xfrm>
              <a:off x="2331" y="1038"/>
              <a:ext cx="2015" cy="9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789 w 21600"/>
                <a:gd name="T13" fmla="*/ 508 h 21600"/>
                <a:gd name="T14" fmla="*/ 15811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275" name="Pyr3"/>
            <p:cNvSpPr>
              <a:spLocks noEditPoints="1" noChangeArrowheads="1"/>
            </p:cNvSpPr>
            <p:nvPr/>
          </p:nvSpPr>
          <p:spPr bwMode="auto">
            <a:xfrm>
              <a:off x="1795" y="1974"/>
              <a:ext cx="3087" cy="9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290 w 21600"/>
                <a:gd name="T13" fmla="*/ 508 h 21600"/>
                <a:gd name="T14" fmla="*/ 16310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768" y="0"/>
                  </a:moveTo>
                  <a:lnTo>
                    <a:pt x="17831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276" name="Pyr4"/>
            <p:cNvSpPr>
              <a:spLocks noEditPoints="1" noChangeArrowheads="1"/>
            </p:cNvSpPr>
            <p:nvPr/>
          </p:nvSpPr>
          <p:spPr bwMode="auto">
            <a:xfrm>
              <a:off x="1248" y="2904"/>
              <a:ext cx="4176" cy="936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1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284 w 21600"/>
                <a:gd name="T13" fmla="*/ 508 h 21600"/>
                <a:gd name="T14" fmla="*/ 17312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793" y="0"/>
                  </a:moveTo>
                  <a:lnTo>
                    <a:pt x="18806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2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72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72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72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72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87" grpId="0" build="p" bldLvl="2" autoUpdateAnimBg="0" advAuto="200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79E3619-3C7F-4C71-BB81-34F921CBF1FD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3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CCD15C-3CBC-45D9-BD1E-DB8C0B1F798D}" type="slidenum">
              <a:rPr lang="hu-HU"/>
              <a:pPr>
                <a:defRPr/>
              </a:pPr>
              <a:t>55</a:t>
            </a:fld>
            <a:endParaRPr lang="hu-HU"/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53975" eaLnBrk="1" hangingPunct="1"/>
            <a:r>
              <a:rPr lang="hu-HU" sz="2400" smtClean="0">
                <a:solidFill>
                  <a:srgbClr val="003EBB"/>
                </a:solidFill>
              </a:rPr>
              <a:t>Kockázatértékelés főbb lépései</a:t>
            </a:r>
          </a:p>
        </p:txBody>
      </p:sp>
      <p:sp>
        <p:nvSpPr>
          <p:cNvPr id="30" name="Dátum helye 29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A0EE951C-1402-4A19-B877-AB7ED74CDD25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2" name="Élőláb helye 3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31" name="Dia számának helye 30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5441E641-B1F4-404B-B492-22DCD2E7C559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55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grpSp>
        <p:nvGrpSpPr>
          <p:cNvPr id="67592" name="Group 7"/>
          <p:cNvGrpSpPr>
            <a:grpSpLocks/>
          </p:cNvGrpSpPr>
          <p:nvPr/>
        </p:nvGrpSpPr>
        <p:grpSpPr bwMode="auto">
          <a:xfrm>
            <a:off x="323850" y="260350"/>
            <a:ext cx="8640763" cy="6337300"/>
            <a:chOff x="1774" y="3016"/>
            <a:chExt cx="9363" cy="8263"/>
          </a:xfrm>
        </p:grpSpPr>
        <p:sp>
          <p:nvSpPr>
            <p:cNvPr id="67593" name="Freeform 8"/>
            <p:cNvSpPr>
              <a:spLocks/>
            </p:cNvSpPr>
            <p:nvPr/>
          </p:nvSpPr>
          <p:spPr bwMode="auto">
            <a:xfrm>
              <a:off x="5998" y="3648"/>
              <a:ext cx="7" cy="998"/>
            </a:xfrm>
            <a:custGeom>
              <a:avLst/>
              <a:gdLst>
                <a:gd name="T0" fmla="*/ 7 w 7"/>
                <a:gd name="T1" fmla="*/ 0 h 1027"/>
                <a:gd name="T2" fmla="*/ 0 w 7"/>
                <a:gd name="T3" fmla="*/ 890 h 1027"/>
                <a:gd name="T4" fmla="*/ 0 60000 65536"/>
                <a:gd name="T5" fmla="*/ 0 60000 65536"/>
                <a:gd name="T6" fmla="*/ 0 w 7"/>
                <a:gd name="T7" fmla="*/ 0 h 1027"/>
                <a:gd name="T8" fmla="*/ 7 w 7"/>
                <a:gd name="T9" fmla="*/ 1027 h 102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" h="1027">
                  <a:moveTo>
                    <a:pt x="7" y="0"/>
                  </a:moveTo>
                  <a:lnTo>
                    <a:pt x="0" y="1027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594" name="Text Box 9"/>
            <p:cNvSpPr txBox="1">
              <a:spLocks noChangeArrowheads="1"/>
            </p:cNvSpPr>
            <p:nvPr/>
          </p:nvSpPr>
          <p:spPr bwMode="auto">
            <a:xfrm>
              <a:off x="4712" y="4646"/>
              <a:ext cx="2754" cy="700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sz="1400">
                  <a:solidFill>
                    <a:srgbClr val="FF0000"/>
                  </a:solidFill>
                </a:rPr>
                <a:t>A tevékenységek osztályozása</a:t>
              </a:r>
              <a:endParaRPr lang="hu-HU" sz="2000">
                <a:solidFill>
                  <a:srgbClr val="FF0000"/>
                </a:solidFill>
              </a:endParaRPr>
            </a:p>
          </p:txBody>
        </p:sp>
        <p:sp>
          <p:nvSpPr>
            <p:cNvPr id="67595" name="Line 10"/>
            <p:cNvSpPr>
              <a:spLocks noChangeShapeType="1"/>
            </p:cNvSpPr>
            <p:nvPr/>
          </p:nvSpPr>
          <p:spPr bwMode="auto">
            <a:xfrm>
              <a:off x="5997" y="5347"/>
              <a:ext cx="0" cy="8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596" name="Text Box 11"/>
            <p:cNvSpPr txBox="1">
              <a:spLocks noChangeArrowheads="1"/>
            </p:cNvSpPr>
            <p:nvPr/>
          </p:nvSpPr>
          <p:spPr bwMode="auto">
            <a:xfrm>
              <a:off x="4712" y="6046"/>
              <a:ext cx="2754" cy="700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sz="1400">
                  <a:solidFill>
                    <a:srgbClr val="FF0000"/>
                  </a:solidFill>
                </a:rPr>
                <a:t>A veszélyek azonosítása</a:t>
              </a:r>
              <a:endParaRPr lang="hu-HU" sz="2000">
                <a:solidFill>
                  <a:srgbClr val="FF0000"/>
                </a:solidFill>
              </a:endParaRPr>
            </a:p>
          </p:txBody>
        </p:sp>
        <p:sp>
          <p:nvSpPr>
            <p:cNvPr id="67597" name="Line 12"/>
            <p:cNvSpPr>
              <a:spLocks noChangeShapeType="1"/>
            </p:cNvSpPr>
            <p:nvPr/>
          </p:nvSpPr>
          <p:spPr bwMode="auto">
            <a:xfrm>
              <a:off x="5997" y="6746"/>
              <a:ext cx="0" cy="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598" name="Line 13"/>
            <p:cNvSpPr>
              <a:spLocks noChangeShapeType="1"/>
            </p:cNvSpPr>
            <p:nvPr/>
          </p:nvSpPr>
          <p:spPr bwMode="auto">
            <a:xfrm>
              <a:off x="3059" y="6921"/>
              <a:ext cx="60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599" name="Line 14"/>
            <p:cNvSpPr>
              <a:spLocks noChangeShapeType="1"/>
            </p:cNvSpPr>
            <p:nvPr/>
          </p:nvSpPr>
          <p:spPr bwMode="auto">
            <a:xfrm>
              <a:off x="3059" y="6921"/>
              <a:ext cx="0" cy="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00" name="Line 15"/>
            <p:cNvSpPr>
              <a:spLocks noChangeShapeType="1"/>
            </p:cNvSpPr>
            <p:nvPr/>
          </p:nvSpPr>
          <p:spPr bwMode="auto">
            <a:xfrm>
              <a:off x="9118" y="6921"/>
              <a:ext cx="0" cy="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5232" name="Text Box 16"/>
            <p:cNvSpPr txBox="1">
              <a:spLocks noChangeArrowheads="1"/>
            </p:cNvSpPr>
            <p:nvPr/>
          </p:nvSpPr>
          <p:spPr bwMode="auto">
            <a:xfrm>
              <a:off x="1774" y="7272"/>
              <a:ext cx="2570" cy="7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hu-HU" sz="1200">
                  <a:solidFill>
                    <a:schemeClr val="accent2"/>
                  </a:solidFill>
                  <a:latin typeface="Arial" pitchFamily="34" charset="0"/>
                </a:rPr>
                <a:t>A valószínűség becslése</a:t>
              </a:r>
              <a:endParaRPr lang="hu-HU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265233" name="Text Box 17"/>
            <p:cNvSpPr txBox="1">
              <a:spLocks noChangeArrowheads="1"/>
            </p:cNvSpPr>
            <p:nvPr/>
          </p:nvSpPr>
          <p:spPr bwMode="auto">
            <a:xfrm>
              <a:off x="7833" y="7272"/>
              <a:ext cx="2754" cy="7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hu-HU" sz="1200">
                  <a:solidFill>
                    <a:schemeClr val="accent2"/>
                  </a:solidFill>
                  <a:latin typeface="Arial" pitchFamily="34" charset="0"/>
                </a:rPr>
                <a:t>A következmények becslése</a:t>
              </a:r>
              <a:endParaRPr lang="hu-HU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67603" name="Line 18"/>
            <p:cNvSpPr>
              <a:spLocks noChangeShapeType="1"/>
            </p:cNvSpPr>
            <p:nvPr/>
          </p:nvSpPr>
          <p:spPr bwMode="auto">
            <a:xfrm>
              <a:off x="3059" y="7971"/>
              <a:ext cx="0" cy="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04" name="Line 19"/>
            <p:cNvSpPr>
              <a:spLocks noChangeShapeType="1"/>
            </p:cNvSpPr>
            <p:nvPr/>
          </p:nvSpPr>
          <p:spPr bwMode="auto">
            <a:xfrm>
              <a:off x="9118" y="7971"/>
              <a:ext cx="0" cy="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05" name="Line 20"/>
            <p:cNvSpPr>
              <a:spLocks noChangeShapeType="1"/>
            </p:cNvSpPr>
            <p:nvPr/>
          </p:nvSpPr>
          <p:spPr bwMode="auto">
            <a:xfrm>
              <a:off x="3059" y="8321"/>
              <a:ext cx="14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06" name="Line 21"/>
            <p:cNvSpPr>
              <a:spLocks noChangeShapeType="1"/>
            </p:cNvSpPr>
            <p:nvPr/>
          </p:nvSpPr>
          <p:spPr bwMode="auto">
            <a:xfrm flipH="1">
              <a:off x="7649" y="8321"/>
              <a:ext cx="14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07" name="Text Box 22"/>
            <p:cNvSpPr txBox="1">
              <a:spLocks noChangeArrowheads="1"/>
            </p:cNvSpPr>
            <p:nvPr/>
          </p:nvSpPr>
          <p:spPr bwMode="auto">
            <a:xfrm>
              <a:off x="4528" y="7971"/>
              <a:ext cx="3121" cy="700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sz="1400">
                  <a:solidFill>
                    <a:srgbClr val="FF0000"/>
                  </a:solidFill>
                </a:rPr>
                <a:t>A kockázat meghatározása</a:t>
              </a:r>
              <a:endParaRPr lang="hu-HU" sz="2000">
                <a:solidFill>
                  <a:srgbClr val="FF0000"/>
                </a:solidFill>
              </a:endParaRPr>
            </a:p>
          </p:txBody>
        </p:sp>
        <p:sp>
          <p:nvSpPr>
            <p:cNvPr id="67608" name="Line 23"/>
            <p:cNvSpPr>
              <a:spLocks noChangeShapeType="1"/>
            </p:cNvSpPr>
            <p:nvPr/>
          </p:nvSpPr>
          <p:spPr bwMode="auto">
            <a:xfrm>
              <a:off x="5997" y="8671"/>
              <a:ext cx="0" cy="3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09" name="Text Box 24"/>
            <p:cNvSpPr txBox="1">
              <a:spLocks noChangeArrowheads="1"/>
            </p:cNvSpPr>
            <p:nvPr/>
          </p:nvSpPr>
          <p:spPr bwMode="auto">
            <a:xfrm>
              <a:off x="4528" y="9020"/>
              <a:ext cx="3121" cy="699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sz="1400">
                  <a:solidFill>
                    <a:srgbClr val="FF0000"/>
                  </a:solidFill>
                </a:rPr>
                <a:t>A kockázat elfogadható?</a:t>
              </a:r>
              <a:endParaRPr lang="hu-HU" sz="2000">
                <a:solidFill>
                  <a:srgbClr val="FF0000"/>
                </a:solidFill>
              </a:endParaRPr>
            </a:p>
          </p:txBody>
        </p:sp>
        <p:sp>
          <p:nvSpPr>
            <p:cNvPr id="67610" name="Line 25"/>
            <p:cNvSpPr>
              <a:spLocks noChangeShapeType="1"/>
            </p:cNvSpPr>
            <p:nvPr/>
          </p:nvSpPr>
          <p:spPr bwMode="auto">
            <a:xfrm>
              <a:off x="7649" y="9370"/>
              <a:ext cx="3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5242" name="Text Box 26"/>
            <p:cNvSpPr txBox="1">
              <a:spLocks noChangeArrowheads="1"/>
            </p:cNvSpPr>
            <p:nvPr/>
          </p:nvSpPr>
          <p:spPr bwMode="auto">
            <a:xfrm>
              <a:off x="8017" y="9021"/>
              <a:ext cx="3120" cy="69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hu-HU" sz="1200">
                  <a:solidFill>
                    <a:schemeClr val="accent2"/>
                  </a:solidFill>
                  <a:latin typeface="Arial" pitchFamily="34" charset="0"/>
                </a:rPr>
                <a:t>A rendszer módosítása</a:t>
              </a:r>
              <a:endParaRPr lang="hu-HU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67612" name="Line 27"/>
            <p:cNvSpPr>
              <a:spLocks noChangeShapeType="1"/>
            </p:cNvSpPr>
            <p:nvPr/>
          </p:nvSpPr>
          <p:spPr bwMode="auto">
            <a:xfrm flipV="1">
              <a:off x="10954" y="6571"/>
              <a:ext cx="0" cy="2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13" name="Line 28"/>
            <p:cNvSpPr>
              <a:spLocks noChangeShapeType="1"/>
            </p:cNvSpPr>
            <p:nvPr/>
          </p:nvSpPr>
          <p:spPr bwMode="auto">
            <a:xfrm flipH="1">
              <a:off x="7466" y="6571"/>
              <a:ext cx="3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14" name="Text Box 29"/>
            <p:cNvSpPr txBox="1">
              <a:spLocks noChangeArrowheads="1"/>
            </p:cNvSpPr>
            <p:nvPr/>
          </p:nvSpPr>
          <p:spPr bwMode="auto">
            <a:xfrm>
              <a:off x="7649" y="9894"/>
              <a:ext cx="1285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sz="1200"/>
                <a:t>nem</a:t>
              </a:r>
              <a:endParaRPr lang="hu-HU"/>
            </a:p>
          </p:txBody>
        </p:sp>
        <p:sp>
          <p:nvSpPr>
            <p:cNvPr id="67615" name="Text Box 30"/>
            <p:cNvSpPr txBox="1">
              <a:spLocks noChangeArrowheads="1"/>
            </p:cNvSpPr>
            <p:nvPr/>
          </p:nvSpPr>
          <p:spPr bwMode="auto">
            <a:xfrm>
              <a:off x="4712" y="9894"/>
              <a:ext cx="918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sz="1200"/>
                <a:t>igen</a:t>
              </a:r>
              <a:endParaRPr lang="hu-HU"/>
            </a:p>
          </p:txBody>
        </p:sp>
        <p:sp>
          <p:nvSpPr>
            <p:cNvPr id="67616" name="Text Box 31"/>
            <p:cNvSpPr txBox="1">
              <a:spLocks noChangeArrowheads="1"/>
            </p:cNvSpPr>
            <p:nvPr/>
          </p:nvSpPr>
          <p:spPr bwMode="auto">
            <a:xfrm>
              <a:off x="4477" y="10579"/>
              <a:ext cx="3121" cy="700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sz="1400">
                  <a:solidFill>
                    <a:srgbClr val="FF0000"/>
                  </a:solidFill>
                </a:rPr>
                <a:t>A rendszer üzemeltethető</a:t>
              </a:r>
              <a:endParaRPr lang="hu-HU" sz="2000">
                <a:solidFill>
                  <a:srgbClr val="FF0000"/>
                </a:solidFill>
              </a:endParaRPr>
            </a:p>
          </p:txBody>
        </p:sp>
        <p:sp>
          <p:nvSpPr>
            <p:cNvPr id="67617" name="Text Box 32"/>
            <p:cNvSpPr txBox="1">
              <a:spLocks noChangeArrowheads="1"/>
            </p:cNvSpPr>
            <p:nvPr/>
          </p:nvSpPr>
          <p:spPr bwMode="auto">
            <a:xfrm>
              <a:off x="4528" y="3016"/>
              <a:ext cx="2754" cy="700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sz="1400">
                  <a:solidFill>
                    <a:srgbClr val="FF0000"/>
                  </a:solidFill>
                </a:rPr>
                <a:t>A rendszer meghatározása, leírása</a:t>
              </a:r>
              <a:endParaRPr lang="hu-HU" sz="2000">
                <a:solidFill>
                  <a:srgbClr val="FF0000"/>
                </a:solidFill>
              </a:endParaRPr>
            </a:p>
          </p:txBody>
        </p:sp>
        <p:sp>
          <p:nvSpPr>
            <p:cNvPr id="67618" name="Line 33"/>
            <p:cNvSpPr>
              <a:spLocks noChangeShapeType="1"/>
            </p:cNvSpPr>
            <p:nvPr/>
          </p:nvSpPr>
          <p:spPr bwMode="auto">
            <a:xfrm>
              <a:off x="5997" y="9719"/>
              <a:ext cx="0" cy="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E8069B8-2959-430A-8693-2F80559E80A8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2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8BAA2F-920C-4713-AD83-8AE1ACF7E3C3}" type="slidenum">
              <a:rPr lang="hu-HU"/>
              <a:pPr>
                <a:defRPr/>
              </a:pPr>
              <a:t>56</a:t>
            </a:fld>
            <a:endParaRPr lang="hu-HU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142875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4000" dirty="0">
                <a:solidFill>
                  <a:schemeClr val="tx2">
                    <a:tint val="100000"/>
                    <a:satMod val="250000"/>
                  </a:schemeClr>
                </a:solidFill>
              </a:rPr>
              <a:t>Kockázati tényezők egy lehetséges csoportosítása</a:t>
            </a:r>
          </a:p>
        </p:txBody>
      </p:sp>
      <p:sp>
        <p:nvSpPr>
          <p:cNvPr id="6861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23850" y="1341438"/>
            <a:ext cx="4675188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hu-HU" smtClean="0"/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Állapothibák, eltérések</a:t>
            </a:r>
          </a:p>
          <a:p>
            <a:pPr eaLnBrk="1" hangingPunct="1">
              <a:lnSpc>
                <a:spcPct val="90000"/>
              </a:lnSpc>
            </a:pPr>
            <a:endParaRPr lang="hu-HU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smtClean="0"/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Folyamathibák, eltérések</a:t>
            </a:r>
          </a:p>
          <a:p>
            <a:pPr eaLnBrk="1" hangingPunct="1">
              <a:lnSpc>
                <a:spcPct val="90000"/>
              </a:lnSpc>
            </a:pPr>
            <a:endParaRPr lang="hu-HU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smtClean="0"/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Rendszerhibák, eltérések</a:t>
            </a:r>
          </a:p>
        </p:txBody>
      </p:sp>
      <p:sp>
        <p:nvSpPr>
          <p:cNvPr id="6861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600700" y="1341438"/>
            <a:ext cx="35433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smtClean="0"/>
              <a:t>Munkahelyek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Munkaeszközök</a:t>
            </a:r>
          </a:p>
          <a:p>
            <a:pPr eaLnBrk="1" hangingPunct="1">
              <a:lnSpc>
                <a:spcPct val="90000"/>
              </a:lnSpc>
            </a:pPr>
            <a:endParaRPr lang="hu-HU" smtClean="0"/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Munka- és technológiai folyamatok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Munkaműveletek</a:t>
            </a:r>
          </a:p>
          <a:p>
            <a:pPr eaLnBrk="1" hangingPunct="1">
              <a:lnSpc>
                <a:spcPct val="90000"/>
              </a:lnSpc>
            </a:pPr>
            <a:endParaRPr lang="hu-HU" smtClean="0"/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Irányítás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Szervezet</a:t>
            </a:r>
          </a:p>
          <a:p>
            <a:pPr eaLnBrk="1" hangingPunct="1">
              <a:lnSpc>
                <a:spcPct val="90000"/>
              </a:lnSpc>
            </a:pPr>
            <a:endParaRPr lang="hu-HU" smtClean="0"/>
          </a:p>
        </p:txBody>
      </p:sp>
      <p:sp>
        <p:nvSpPr>
          <p:cNvPr id="11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029D222E-93BE-4726-BF18-BFC4FCA08E01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9" name="Élőláb helye 1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13" name="Dia számának helye 6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D41A9D7-1BBE-4856-AF75-83B122CECD7C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56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8618" name="Line 5"/>
          <p:cNvSpPr>
            <a:spLocks noChangeShapeType="1"/>
          </p:cNvSpPr>
          <p:nvPr/>
        </p:nvSpPr>
        <p:spPr bwMode="auto">
          <a:xfrm flipV="1">
            <a:off x="4427538" y="1557338"/>
            <a:ext cx="1296987" cy="431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8619" name="Line 6"/>
          <p:cNvSpPr>
            <a:spLocks noChangeShapeType="1"/>
          </p:cNvSpPr>
          <p:nvPr/>
        </p:nvSpPr>
        <p:spPr bwMode="auto">
          <a:xfrm>
            <a:off x="4427538" y="1989138"/>
            <a:ext cx="1223962" cy="714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8620" name="Line 7"/>
          <p:cNvSpPr>
            <a:spLocks noChangeShapeType="1"/>
          </p:cNvSpPr>
          <p:nvPr/>
        </p:nvSpPr>
        <p:spPr bwMode="auto">
          <a:xfrm flipV="1">
            <a:off x="4859338" y="3068638"/>
            <a:ext cx="865187" cy="360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8621" name="Line 8"/>
          <p:cNvSpPr>
            <a:spLocks noChangeShapeType="1"/>
          </p:cNvSpPr>
          <p:nvPr/>
        </p:nvSpPr>
        <p:spPr bwMode="auto">
          <a:xfrm>
            <a:off x="4859338" y="3429000"/>
            <a:ext cx="936625" cy="792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8622" name="Line 9"/>
          <p:cNvSpPr>
            <a:spLocks noChangeShapeType="1"/>
          </p:cNvSpPr>
          <p:nvPr/>
        </p:nvSpPr>
        <p:spPr bwMode="auto">
          <a:xfrm flipV="1">
            <a:off x="4859338" y="5157788"/>
            <a:ext cx="792162" cy="1428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8623" name="Line 10"/>
          <p:cNvSpPr>
            <a:spLocks noChangeShapeType="1"/>
          </p:cNvSpPr>
          <p:nvPr/>
        </p:nvSpPr>
        <p:spPr bwMode="auto">
          <a:xfrm>
            <a:off x="4859338" y="5300663"/>
            <a:ext cx="792162" cy="360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68624" name="Picture 11" descr="C:\Documents and Settings\Kapás Zsolt\Local Settings\Temporary Internet Files\Content.IE5\PFYV7ANB\MCj03976340000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2214563"/>
            <a:ext cx="969962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5" name="Picture 12" descr="C:\Documents and Settings\Kapás Zsolt\Local Settings\Temporary Internet Files\Content.IE5\S99ZLM57\MPj0422996000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2214563"/>
            <a:ext cx="7858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6" name="Picture 13" descr="C:\Documents and Settings\Kapás Zsolt\Local Settings\Temporary Internet Files\Content.IE5\JQ2C5PET\MCj04125880000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3643313"/>
            <a:ext cx="121443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7" name="Picture 14" descr="C:\Documents and Settings\Kapás Zsolt\Local Settings\Temporary Internet Files\Content.IE5\2WD7DYBF\MMj02365400000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786188"/>
            <a:ext cx="1433513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8" name="Picture 15" descr="C:\Documents and Settings\Kapás Zsolt\Local Settings\Temporary Internet Files\Content.IE5\IOVEX5VC\MCj03030420000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5500688"/>
            <a:ext cx="928687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9" name="Picture 16" descr="C:\Documents and Settings\Kapás Zsolt\Local Settings\Temporary Internet Files\Content.IE5\5V5Z76DX\MMj02970320000[1]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5500688"/>
            <a:ext cx="8159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A0420BD-0906-497F-98B4-60E616BB2763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FC38D-E051-41EA-92F2-4824B761D7E6}" type="slidenum">
              <a:rPr lang="hu-HU"/>
              <a:pPr>
                <a:defRPr/>
              </a:pPr>
              <a:t>57</a:t>
            </a:fld>
            <a:endParaRPr lang="hu-HU"/>
          </a:p>
        </p:txBody>
      </p:sp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Kockázatok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9144000" cy="5286375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</a:pPr>
            <a:r>
              <a:rPr lang="hu-HU" sz="2800" smtClean="0"/>
              <a:t>Egy lehetséges csoportosításuk</a:t>
            </a:r>
          </a:p>
          <a:p>
            <a:pPr marL="1027113" lvl="1" indent="-455613" eaLnBrk="1" hangingPunct="1">
              <a:lnSpc>
                <a:spcPct val="90000"/>
              </a:lnSpc>
            </a:pPr>
            <a:r>
              <a:rPr lang="hu-HU" sz="2400" smtClean="0"/>
              <a:t>Munkaeszközök használata </a:t>
            </a:r>
          </a:p>
          <a:p>
            <a:pPr marL="1027113" lvl="1" indent="-455613" eaLnBrk="1" hangingPunct="1">
              <a:lnSpc>
                <a:spcPct val="90000"/>
              </a:lnSpc>
            </a:pPr>
            <a:r>
              <a:rPr lang="hu-HU" sz="2400" smtClean="0"/>
              <a:t>Munkavégzés és munkakörnyezet</a:t>
            </a:r>
          </a:p>
          <a:p>
            <a:pPr marL="1027113" lvl="1" indent="-455613" eaLnBrk="1" hangingPunct="1">
              <a:lnSpc>
                <a:spcPct val="90000"/>
              </a:lnSpc>
            </a:pPr>
            <a:r>
              <a:rPr lang="hu-HU" sz="2400" smtClean="0"/>
              <a:t>Fizikai és biológiai tényezők</a:t>
            </a:r>
          </a:p>
          <a:p>
            <a:pPr marL="1027113" lvl="1" indent="-455613" eaLnBrk="1" hangingPunct="1">
              <a:lnSpc>
                <a:spcPct val="90000"/>
              </a:lnSpc>
            </a:pPr>
            <a:r>
              <a:rPr lang="hu-HU" sz="2400" smtClean="0"/>
              <a:t>Veszélyes anyagok, környezet és klíma</a:t>
            </a:r>
          </a:p>
          <a:p>
            <a:pPr marL="1027113" lvl="1" indent="-455613" eaLnBrk="1" hangingPunct="1">
              <a:lnSpc>
                <a:spcPct val="90000"/>
              </a:lnSpc>
            </a:pPr>
            <a:r>
              <a:rPr lang="hu-HU" sz="2400" smtClean="0">
                <a:solidFill>
                  <a:srgbClr val="FF3300"/>
                </a:solidFill>
              </a:rPr>
              <a:t>Emberi, szociális, pszichés és szervezési tényezők  </a:t>
            </a:r>
          </a:p>
          <a:p>
            <a:pPr lvl="4" eaLnBrk="1" hangingPunct="1">
              <a:lnSpc>
                <a:spcPct val="90000"/>
              </a:lnSpc>
            </a:pPr>
            <a:r>
              <a:rPr lang="hu-HU" sz="1800" smtClean="0">
                <a:solidFill>
                  <a:srgbClr val="FF3300"/>
                </a:solidFill>
              </a:rPr>
              <a:t>Nagy koncentráció</a:t>
            </a:r>
          </a:p>
          <a:p>
            <a:pPr lvl="4" eaLnBrk="1" hangingPunct="1">
              <a:lnSpc>
                <a:spcPct val="90000"/>
              </a:lnSpc>
            </a:pPr>
            <a:r>
              <a:rPr lang="hu-HU" sz="1800" smtClean="0">
                <a:solidFill>
                  <a:srgbClr val="FF3300"/>
                </a:solidFill>
              </a:rPr>
              <a:t>Feladatok, munkafolyamatok összehangolatlansága, tisztázatlansága, áttekinthetetlensége, túl sok vagy túl kevés információ</a:t>
            </a:r>
          </a:p>
          <a:p>
            <a:pPr lvl="4" eaLnBrk="1" hangingPunct="1">
              <a:lnSpc>
                <a:spcPct val="90000"/>
              </a:lnSpc>
            </a:pPr>
            <a:r>
              <a:rPr lang="hu-HU" sz="1800" smtClean="0">
                <a:solidFill>
                  <a:srgbClr val="FF3300"/>
                </a:solidFill>
              </a:rPr>
              <a:t>Emberi kapcsolatok, tényezők (kiszolgáltatottság, rosszindulat, passzív dohányzás, pszicho terror, stb.)</a:t>
            </a:r>
          </a:p>
          <a:p>
            <a:pPr lvl="4" eaLnBrk="1" hangingPunct="1">
              <a:lnSpc>
                <a:spcPct val="90000"/>
              </a:lnSpc>
            </a:pPr>
            <a:r>
              <a:rPr lang="hu-HU" sz="1800" smtClean="0">
                <a:solidFill>
                  <a:srgbClr val="FF3300"/>
                </a:solidFill>
              </a:rPr>
              <a:t>Kockázatot jelentő csoportok, mint veszélyforrások (ügyfelek, alvállalkozók, stb.)</a:t>
            </a:r>
          </a:p>
        </p:txBody>
      </p:sp>
      <p:sp>
        <p:nvSpPr>
          <p:cNvPr id="6" name="Dátum helye 5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DA06935F-1322-43EE-8FF3-F6094C682368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97D5230-A5DF-4F35-8733-F8B34E6D65C5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57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69640" name="Picture 4" descr="j02406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1214438"/>
            <a:ext cx="1825625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5" descr="MPj0402538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4313"/>
            <a:ext cx="2238375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6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6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" presetID="7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6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6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7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0" presetID="7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68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68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25" presetID="7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6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6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30" presetID="7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68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268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35" presetID="7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268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268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40" presetID="7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268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268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45" presetID="7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268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268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50" presetID="7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268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268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1" grpId="0" build="p" bldLvl="5" autoUpdateAnimBg="0" advAuto="100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0ED0C68-D492-4A9D-B634-97B922B2F565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2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D05DC-8530-4D71-A806-A9B3C61DC228}" type="slidenum">
              <a:rPr lang="hu-HU"/>
              <a:pPr>
                <a:defRPr/>
              </a:pPr>
              <a:t>58</a:t>
            </a:fld>
            <a:endParaRPr lang="hu-HU"/>
          </a:p>
        </p:txBody>
      </p:sp>
      <p:sp>
        <p:nvSpPr>
          <p:cNvPr id="7" name="Dátum helye 6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74898C85-76D4-43D6-9F81-1998329E451E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9" name="Dia számának helye 8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0D333C3C-7559-41C7-8C65-8253FF9C55AE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58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88450" name="Rectangle 2"/>
          <p:cNvSpPr>
            <a:spLocks noGrp="1"/>
          </p:cNvSpPr>
          <p:nvPr>
            <p:ph type="title" idx="4294967295"/>
          </p:nvPr>
        </p:nvSpPr>
        <p:spPr>
          <a:xfrm>
            <a:off x="0" y="-142875"/>
            <a:ext cx="9144000" cy="785813"/>
          </a:xfrm>
        </p:spPr>
        <p:txBody>
          <a:bodyPr lIns="45720" rIns="45720"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8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Munkavállalói magatartás jellemzők</a:t>
            </a:r>
          </a:p>
        </p:txBody>
      </p:sp>
      <p:pic>
        <p:nvPicPr>
          <p:cNvPr id="70664" name="Picture 4" descr="C:\Documents and Settings\Kapás Zsolt\Local Settings\Temporary Internet Files\Content.IE5\RTDZDJ1O\MMj02830890000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781300"/>
            <a:ext cx="20161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5" descr="C:\Documents and Settings\Kapás Zsolt\Local Settings\Temporary Internet Files\Content.IE5\VJAWGMNY\MPj0399309000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773113"/>
            <a:ext cx="3997325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Kép 6" descr="pic1572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4857750"/>
            <a:ext cx="31083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Diagram 7"/>
          <p:cNvGraphicFramePr/>
          <p:nvPr/>
        </p:nvGraphicFramePr>
        <p:xfrm>
          <a:off x="0" y="928670"/>
          <a:ext cx="6572264" cy="5929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FE6BE67-A9DB-4594-8489-7645593E03E3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55C015-F85E-48F5-8F59-D492663CFFCF}" type="slidenum">
              <a:rPr lang="hu-HU"/>
              <a:pPr>
                <a:defRPr/>
              </a:pPr>
              <a:t>59</a:t>
            </a:fld>
            <a:endParaRPr lang="hu-HU"/>
          </a:p>
        </p:txBody>
      </p:sp>
      <p:sp>
        <p:nvSpPr>
          <p:cNvPr id="7" name="Dátum helye 6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C0C60D39-888A-4380-816C-D1FC840B339F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Élőláb helye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8" name="Dia számának helye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6A12D1B9-4EB7-423E-B9A2-8614A47D8C8C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59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90498" name="Rectangle 2"/>
          <p:cNvSpPr>
            <a:spLocks noGrp="1"/>
          </p:cNvSpPr>
          <p:nvPr>
            <p:ph type="title" idx="4294967295"/>
          </p:nvPr>
        </p:nvSpPr>
        <p:spPr>
          <a:xfrm>
            <a:off x="1905000" y="304800"/>
            <a:ext cx="7239000" cy="914400"/>
          </a:xfrm>
        </p:spPr>
        <p:txBody>
          <a:bodyPr lIns="45720" rIns="45720"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Objektív és szubjektív prevenció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285720" y="1214422"/>
          <a:ext cx="5000660" cy="2714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4262414" y="3857628"/>
          <a:ext cx="4881586" cy="2778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3556" name="Picture 4" descr="C:\Documents and Settings\Kapás Zsolt\Local Settings\Temporary Internet Files\Content.IE5\O9GXEW76\MPj03960200000[1]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86380" y="1214422"/>
            <a:ext cx="3857620" cy="264320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23557" name="Picture 5" descr="C:\Program Files\Microsoft Office\MEDIA\CAGCAT10\j0240695.wm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5720" y="3929065"/>
            <a:ext cx="4000528" cy="26884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049607C-5634-459B-B616-38695FD1717C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66700-B3C4-4D6B-9538-BD25AEF0E843}" type="slidenum">
              <a:rPr lang="hu-HU"/>
              <a:pPr>
                <a:defRPr/>
              </a:pPr>
              <a:t>6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85813" y="0"/>
            <a:ext cx="7772400" cy="1362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Munkavédelem fejlődése</a:t>
            </a:r>
            <a:endParaRPr lang="hu-HU" dirty="0">
              <a:solidFill>
                <a:schemeClr val="tx2">
                  <a:tint val="100000"/>
                  <a:satMod val="250000"/>
                </a:schemeClr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57188" y="1500188"/>
            <a:ext cx="6000750" cy="4714875"/>
          </a:xfrm>
        </p:spPr>
        <p:txBody>
          <a:bodyPr>
            <a:normAutofit/>
          </a:bodyPr>
          <a:lstStyle/>
          <a:p>
            <a:pPr marL="319088" indent="-319088" algn="ctr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hu-HU" smtClean="0">
                <a:solidFill>
                  <a:srgbClr val="898989"/>
                </a:solidFill>
              </a:rPr>
              <a:t>A munkát végző ember egészségének és biztonságának védelme, óvása az ősidők óta napirenden levő téma.</a:t>
            </a:r>
          </a:p>
          <a:p>
            <a:pPr marL="319088" indent="-319088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hu-HU" sz="1400" smtClean="0">
                <a:solidFill>
                  <a:srgbClr val="898989"/>
                </a:solidFill>
              </a:rPr>
              <a:t> </a:t>
            </a:r>
          </a:p>
          <a:p>
            <a:pPr marL="319088" indent="-319088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hu-HU" sz="1400" smtClean="0">
                <a:solidFill>
                  <a:srgbClr val="898989"/>
                </a:solidFill>
              </a:rPr>
              <a:t>Már Mózes V. könyve 1. rész 8. versszak az alábbiakat tartalmazza:</a:t>
            </a:r>
          </a:p>
          <a:p>
            <a:pPr marL="319088" indent="-319088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hu-HU" sz="1400" smtClean="0">
                <a:solidFill>
                  <a:srgbClr val="898989"/>
                </a:solidFill>
              </a:rPr>
              <a:t> </a:t>
            </a:r>
          </a:p>
          <a:p>
            <a:pPr marL="319088" indent="-319088" algn="ctr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hu-HU" sz="24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„Ha új házat építesz, házfedeledre korlátot csinálj, hogy vérrel ne terheld a te házadat, ha valaki leesik arról.”</a:t>
            </a:r>
          </a:p>
          <a:p>
            <a:pPr marL="319088" indent="-319088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hu-HU" sz="1400" smtClean="0">
                <a:solidFill>
                  <a:srgbClr val="898989"/>
                </a:solidFill>
              </a:rPr>
              <a:t> </a:t>
            </a:r>
          </a:p>
          <a:p>
            <a:pPr marL="319088" indent="-319088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hu-HU" sz="1400" smtClean="0">
              <a:solidFill>
                <a:srgbClr val="898989"/>
              </a:solidFill>
            </a:endParaRPr>
          </a:p>
          <a:p>
            <a:pPr marL="319088" indent="-319088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hu-HU" sz="1400" smtClean="0">
              <a:solidFill>
                <a:srgbClr val="898989"/>
              </a:solidFill>
            </a:endParaRPr>
          </a:p>
          <a:p>
            <a:pPr marL="319088" indent="-319088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hu-HU" sz="1400" smtClean="0">
              <a:solidFill>
                <a:srgbClr val="898989"/>
              </a:solidFill>
            </a:endParaRPr>
          </a:p>
          <a:p>
            <a:pPr marL="319088" indent="-319088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hu-HU" sz="1400" smtClean="0">
                <a:solidFill>
                  <a:srgbClr val="898989"/>
                </a:solidFill>
              </a:rPr>
              <a:t>Hammurabi 229 § törvénye (i.e. 3000 körül, Babilon): </a:t>
            </a:r>
          </a:p>
          <a:p>
            <a:pPr marL="319088" indent="-319088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hu-HU" sz="1400" smtClean="0">
                <a:solidFill>
                  <a:srgbClr val="898989"/>
                </a:solidFill>
              </a:rPr>
              <a:t> </a:t>
            </a:r>
          </a:p>
          <a:p>
            <a:pPr marL="319088" indent="-319088" algn="ctr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hu-HU" sz="24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„Ha az építőmester valakinek házat épít, de munkáját szolidan nem végzi, mire a ház, melyet épített összedől s a háziúr halálát okozza, az illető építőmester ölessék meg.”</a:t>
            </a:r>
            <a:endParaRPr lang="hu-HU" sz="2700" b="1" smtClean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BB005BC3-121E-4A64-99FE-E0709B1A51DB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93F79E89-6CB3-4B6B-8E48-B2884F5B80D5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6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8680" name="Picture 2" descr="http://upload.wikimedia.org/wikipedia/commons/5/55/Milkau_Oberer_Teil_der_Stele_mit_dem_Text_von_Hammurapis_Gesetzescode_369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4071938"/>
            <a:ext cx="1697038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4" descr="Kép:Mose (Michelangelo)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428750"/>
            <a:ext cx="1714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FF447E9-07A7-496A-ACE2-BE050C49D025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4D587-CD6D-4CB2-B2EB-A176FA96CF01}" type="slidenum">
              <a:rPr lang="hu-HU"/>
              <a:pPr>
                <a:defRPr/>
              </a:pPr>
              <a:t>60</a:t>
            </a:fld>
            <a:endParaRPr lang="hu-HU"/>
          </a:p>
        </p:txBody>
      </p:sp>
      <p:graphicFrame>
        <p:nvGraphicFramePr>
          <p:cNvPr id="5" name="Diagram 4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7652" name="Picture 4" descr="C:\Documents and Settings\Kapás Zsolt\Local Settings\Temporary Internet Files\Content.IE5\TN7Q0R64\MCj03008260000[1].w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3857625"/>
            <a:ext cx="13477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C:\Documents and Settings\Kapás Zsolt\Local Settings\Temporary Internet Files\Content.IE5\BKWDESR1\MMj02835900000[1]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5357813"/>
            <a:ext cx="1357312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átum helye 5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C8C3B233-711A-4260-9FD3-4559503CB28B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Dia számának helye 6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6D34C629-9AB1-48A0-B97C-5A6B101E3EB2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60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667E30E-6F9C-4834-B1B2-7225285CB384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2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BF2B8-E421-4E6B-8D18-9566148A5462}" type="slidenum">
              <a:rPr lang="hu-HU"/>
              <a:pPr>
                <a:defRPr/>
              </a:pPr>
              <a:t>61</a:t>
            </a:fld>
            <a:endParaRPr lang="hu-HU"/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04800"/>
            <a:ext cx="8443912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4000" dirty="0">
                <a:solidFill>
                  <a:schemeClr val="tx2">
                    <a:tint val="100000"/>
                    <a:satMod val="250000"/>
                  </a:schemeClr>
                </a:solidFill>
              </a:rPr>
              <a:t> </a:t>
            </a:r>
            <a:r>
              <a:rPr lang="hu-HU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 biztonságot befolyásoló tényezők</a:t>
            </a:r>
          </a:p>
        </p:txBody>
      </p:sp>
      <p:sp>
        <p:nvSpPr>
          <p:cNvPr id="26" name="Dátum helye 25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EE7EDF34-B410-4199-8E8C-2EDB6B09B2E3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4" name="Dia számának helye 2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98C98FE8-2331-412D-BE76-5C772B3017A6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61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395288" y="1341438"/>
            <a:ext cx="2520950" cy="4968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468313" y="1484313"/>
            <a:ext cx="2447925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 dirty="0">
                <a:solidFill>
                  <a:schemeClr val="bg2">
                    <a:lumMod val="90000"/>
                  </a:schemeClr>
                </a:solidFill>
              </a:rPr>
              <a:t>Menedzsment</a:t>
            </a:r>
          </a:p>
          <a:p>
            <a:pPr>
              <a:spcBef>
                <a:spcPct val="50000"/>
              </a:spcBef>
              <a:defRPr/>
            </a:pPr>
            <a:endParaRPr lang="hu-HU" b="1" dirty="0">
              <a:solidFill>
                <a:schemeClr val="bg2">
                  <a:lumMod val="90000"/>
                </a:schemeClr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dirty="0">
                <a:solidFill>
                  <a:schemeClr val="bg2">
                    <a:lumMod val="90000"/>
                  </a:schemeClr>
                </a:solidFill>
              </a:rPr>
              <a:t>Cégpolitika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dirty="0">
                <a:solidFill>
                  <a:schemeClr val="bg2">
                    <a:lumMod val="90000"/>
                  </a:schemeClr>
                </a:solidFill>
              </a:rPr>
              <a:t>Biztonság politika, biztonság orientáció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dirty="0">
                <a:solidFill>
                  <a:schemeClr val="bg2">
                    <a:lumMod val="90000"/>
                  </a:schemeClr>
                </a:solidFill>
              </a:rPr>
              <a:t>Termelési nyomás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dirty="0">
                <a:solidFill>
                  <a:schemeClr val="bg2">
                    <a:lumMod val="90000"/>
                  </a:schemeClr>
                </a:solidFill>
              </a:rPr>
              <a:t>Jutalmazási rendszer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dirty="0">
                <a:solidFill>
                  <a:schemeClr val="bg2">
                    <a:lumMod val="90000"/>
                  </a:schemeClr>
                </a:solidFill>
              </a:rPr>
              <a:t>Vezetési stílus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dirty="0">
                <a:solidFill>
                  <a:schemeClr val="bg2">
                    <a:lumMod val="90000"/>
                  </a:schemeClr>
                </a:solidFill>
              </a:rPr>
              <a:t>Szervezet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dirty="0">
                <a:solidFill>
                  <a:schemeClr val="bg2">
                    <a:lumMod val="90000"/>
                  </a:schemeClr>
                </a:solidFill>
              </a:rPr>
              <a:t>Szervezeti kultúra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dirty="0">
                <a:solidFill>
                  <a:schemeClr val="bg2">
                    <a:lumMod val="90000"/>
                  </a:schemeClr>
                </a:solidFill>
              </a:rPr>
              <a:t>Stb.</a:t>
            </a: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3203575" y="1557338"/>
            <a:ext cx="2305050" cy="12239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3203575" y="2852738"/>
            <a:ext cx="2305050" cy="11525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3203575" y="4076700"/>
            <a:ext cx="2305050" cy="8651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3203575" y="5013325"/>
            <a:ext cx="2305050" cy="10080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3276600" y="1557338"/>
            <a:ext cx="2159000" cy="11112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>
                <a:latin typeface="Arial" charset="0"/>
              </a:rPr>
              <a:t>Környezet</a:t>
            </a:r>
          </a:p>
          <a:p>
            <a:pPr algn="ctr">
              <a:spcBef>
                <a:spcPct val="50000"/>
              </a:spcBef>
              <a:defRPr/>
            </a:pPr>
            <a:r>
              <a:rPr lang="hu-HU" sz="1400" b="1">
                <a:latin typeface="Arial" charset="0"/>
              </a:rPr>
              <a:t>Fizikai, kémiai, biológiai, pszichés kockázatok</a:t>
            </a:r>
          </a:p>
        </p:txBody>
      </p:sp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3276600" y="3068638"/>
            <a:ext cx="2087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 dirty="0">
                <a:solidFill>
                  <a:schemeClr val="bg2">
                    <a:lumMod val="90000"/>
                  </a:schemeClr>
                </a:solidFill>
              </a:rPr>
              <a:t>Eszköz, termék minősége</a:t>
            </a:r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3203575" y="4076700"/>
            <a:ext cx="2305050" cy="6413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 dirty="0">
                <a:latin typeface="Arial" charset="0"/>
              </a:rPr>
              <a:t>A munkavégzés jellege</a:t>
            </a:r>
          </a:p>
        </p:txBody>
      </p:sp>
      <p:sp>
        <p:nvSpPr>
          <p:cNvPr id="71692" name="Text Box 12"/>
          <p:cNvSpPr txBox="1">
            <a:spLocks noChangeArrowheads="1"/>
          </p:cNvSpPr>
          <p:nvPr/>
        </p:nvSpPr>
        <p:spPr bwMode="auto">
          <a:xfrm>
            <a:off x="3203575" y="5013325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b="1" dirty="0">
                <a:solidFill>
                  <a:schemeClr val="bg2">
                    <a:lumMod val="90000"/>
                  </a:schemeClr>
                </a:solidFill>
              </a:rPr>
              <a:t>Szociális környezet</a:t>
            </a:r>
          </a:p>
        </p:txBody>
      </p:sp>
      <p:sp>
        <p:nvSpPr>
          <p:cNvPr id="73759" name="AutoShape 13"/>
          <p:cNvSpPr>
            <a:spLocks noChangeArrowheads="1"/>
          </p:cNvSpPr>
          <p:nvPr/>
        </p:nvSpPr>
        <p:spPr bwMode="auto">
          <a:xfrm>
            <a:off x="2484438" y="1989138"/>
            <a:ext cx="935037" cy="431800"/>
          </a:xfrm>
          <a:prstGeom prst="chevron">
            <a:avLst>
              <a:gd name="adj" fmla="val 541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3760" name="AutoShape 14"/>
          <p:cNvSpPr>
            <a:spLocks noChangeArrowheads="1"/>
          </p:cNvSpPr>
          <p:nvPr/>
        </p:nvSpPr>
        <p:spPr bwMode="auto">
          <a:xfrm>
            <a:off x="2555875" y="3357563"/>
            <a:ext cx="863600" cy="431800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3761" name="AutoShape 15"/>
          <p:cNvSpPr>
            <a:spLocks noChangeArrowheads="1"/>
          </p:cNvSpPr>
          <p:nvPr/>
        </p:nvSpPr>
        <p:spPr bwMode="auto">
          <a:xfrm>
            <a:off x="2484438" y="4365625"/>
            <a:ext cx="863600" cy="431800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3762" name="AutoShape 16"/>
          <p:cNvSpPr>
            <a:spLocks noChangeArrowheads="1"/>
          </p:cNvSpPr>
          <p:nvPr/>
        </p:nvSpPr>
        <p:spPr bwMode="auto">
          <a:xfrm>
            <a:off x="2555875" y="5229225"/>
            <a:ext cx="792163" cy="431800"/>
          </a:xfrm>
          <a:prstGeom prst="chevron">
            <a:avLst>
              <a:gd name="adj" fmla="val 458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5867400" y="1341438"/>
            <a:ext cx="2665413" cy="49672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71698" name="Text Box 18"/>
          <p:cNvSpPr txBox="1">
            <a:spLocks noChangeArrowheads="1"/>
          </p:cNvSpPr>
          <p:nvPr/>
        </p:nvSpPr>
        <p:spPr bwMode="auto">
          <a:xfrm>
            <a:off x="5940425" y="1412875"/>
            <a:ext cx="2592388" cy="531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Dolgozó</a:t>
            </a:r>
          </a:p>
          <a:p>
            <a:pPr algn="ctr">
              <a:spcBef>
                <a:spcPct val="50000"/>
              </a:spcBef>
              <a:defRPr/>
            </a:pPr>
            <a:r>
              <a:rPr lang="hu-HU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(felhasználó)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Képesség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Tudatosság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Tapasztalat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Képzettség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Személyiség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Életkor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Motiváció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Egészségi állapot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Elégedettség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Stb.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lang="hu-HU" b="1" dirty="0"/>
          </a:p>
        </p:txBody>
      </p:sp>
      <p:sp>
        <p:nvSpPr>
          <p:cNvPr id="73767" name="AutoShape 19"/>
          <p:cNvSpPr>
            <a:spLocks noChangeArrowheads="1"/>
          </p:cNvSpPr>
          <p:nvPr/>
        </p:nvSpPr>
        <p:spPr bwMode="auto">
          <a:xfrm>
            <a:off x="5292725" y="5373688"/>
            <a:ext cx="792163" cy="431800"/>
          </a:xfrm>
          <a:prstGeom prst="chevron">
            <a:avLst>
              <a:gd name="adj" fmla="val 458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3768" name="AutoShape 20"/>
          <p:cNvSpPr>
            <a:spLocks noChangeArrowheads="1"/>
          </p:cNvSpPr>
          <p:nvPr/>
        </p:nvSpPr>
        <p:spPr bwMode="auto">
          <a:xfrm>
            <a:off x="5292725" y="4149725"/>
            <a:ext cx="792163" cy="431800"/>
          </a:xfrm>
          <a:prstGeom prst="chevron">
            <a:avLst>
              <a:gd name="adj" fmla="val 458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3769" name="AutoShape 21"/>
          <p:cNvSpPr>
            <a:spLocks noChangeArrowheads="1"/>
          </p:cNvSpPr>
          <p:nvPr/>
        </p:nvSpPr>
        <p:spPr bwMode="auto">
          <a:xfrm>
            <a:off x="5292725" y="3213100"/>
            <a:ext cx="792163" cy="431800"/>
          </a:xfrm>
          <a:prstGeom prst="chevron">
            <a:avLst>
              <a:gd name="adj" fmla="val 458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3770" name="AutoShape 22"/>
          <p:cNvSpPr>
            <a:spLocks noChangeArrowheads="1"/>
          </p:cNvSpPr>
          <p:nvPr/>
        </p:nvSpPr>
        <p:spPr bwMode="auto">
          <a:xfrm>
            <a:off x="5292725" y="1989138"/>
            <a:ext cx="792163" cy="431800"/>
          </a:xfrm>
          <a:prstGeom prst="chevron">
            <a:avLst>
              <a:gd name="adj" fmla="val 458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8CDC263-D62F-4B94-BFEB-846973806FF0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73DE35-5229-4DCD-BF9C-62EE228C9A2B}" type="slidenum">
              <a:rPr lang="hu-HU"/>
              <a:pPr>
                <a:defRPr/>
              </a:pPr>
              <a:t>62</a:t>
            </a:fld>
            <a:endParaRPr lang="hu-HU"/>
          </a:p>
        </p:txBody>
      </p:sp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75" y="188913"/>
            <a:ext cx="3619500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Kockázatok </a:t>
            </a:r>
          </a:p>
        </p:txBody>
      </p:sp>
      <p:sp>
        <p:nvSpPr>
          <p:cNvPr id="12" name="Dátum helye 11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4A57698A-05CC-4D43-BBB8-2C46ACFBB28B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Dia számának helye 1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39E4718-877C-490D-86E2-F68C12659A2C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62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4759" name="Oval 4"/>
          <p:cNvSpPr>
            <a:spLocks noChangeArrowheads="1"/>
          </p:cNvSpPr>
          <p:nvPr/>
        </p:nvSpPr>
        <p:spPr bwMode="auto">
          <a:xfrm>
            <a:off x="2124075" y="1268413"/>
            <a:ext cx="2232025" cy="2233612"/>
          </a:xfrm>
          <a:prstGeom prst="ellips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74760" name="Oval 5"/>
          <p:cNvSpPr>
            <a:spLocks noChangeArrowheads="1"/>
          </p:cNvSpPr>
          <p:nvPr/>
        </p:nvSpPr>
        <p:spPr bwMode="auto">
          <a:xfrm>
            <a:off x="3059113" y="2276475"/>
            <a:ext cx="2232025" cy="2232025"/>
          </a:xfrm>
          <a:prstGeom prst="ellips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74761" name="Oval 6"/>
          <p:cNvSpPr>
            <a:spLocks noChangeArrowheads="1"/>
          </p:cNvSpPr>
          <p:nvPr/>
        </p:nvSpPr>
        <p:spPr bwMode="auto">
          <a:xfrm>
            <a:off x="4067175" y="1412875"/>
            <a:ext cx="2087563" cy="2160588"/>
          </a:xfrm>
          <a:prstGeom prst="ellips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74762" name="Text Box 7"/>
          <p:cNvSpPr txBox="1">
            <a:spLocks noChangeArrowheads="1"/>
          </p:cNvSpPr>
          <p:nvPr/>
        </p:nvSpPr>
        <p:spPr bwMode="auto">
          <a:xfrm>
            <a:off x="900113" y="1268413"/>
            <a:ext cx="1655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Ember</a:t>
            </a:r>
          </a:p>
        </p:txBody>
      </p:sp>
      <p:sp>
        <p:nvSpPr>
          <p:cNvPr id="74763" name="Text Box 8"/>
          <p:cNvSpPr txBox="1">
            <a:spLocks noChangeArrowheads="1"/>
          </p:cNvSpPr>
          <p:nvPr/>
        </p:nvSpPr>
        <p:spPr bwMode="auto">
          <a:xfrm>
            <a:off x="5219700" y="1125538"/>
            <a:ext cx="1728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/>
              <a:t>Gép</a:t>
            </a:r>
          </a:p>
        </p:txBody>
      </p:sp>
      <p:sp>
        <p:nvSpPr>
          <p:cNvPr id="74764" name="Text Box 9"/>
          <p:cNvSpPr txBox="1">
            <a:spLocks noChangeArrowheads="1"/>
          </p:cNvSpPr>
          <p:nvPr/>
        </p:nvSpPr>
        <p:spPr bwMode="auto">
          <a:xfrm>
            <a:off x="3348038" y="6491288"/>
            <a:ext cx="18716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/>
              <a:t>Környezet</a:t>
            </a:r>
          </a:p>
        </p:txBody>
      </p:sp>
      <p:pic>
        <p:nvPicPr>
          <p:cNvPr id="74765" name="Picture 10" descr="j02406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2436812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323" name="Picture 11" descr="Dortmundi gyár virágg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221163"/>
            <a:ext cx="2592388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7" name="Picture 12" descr="AG00038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060575"/>
            <a:ext cx="3024188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69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69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2F06320-6264-4B0F-A2B3-678916FDE223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4AE9D9-B246-4006-BC89-F42C935F4484}" type="slidenum">
              <a:rPr lang="hu-HU"/>
              <a:pPr>
                <a:defRPr/>
              </a:pPr>
              <a:t>63</a:t>
            </a:fld>
            <a:endParaRPr lang="hu-HU"/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B8EF4116-206C-4202-9136-AB7E340FBD44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CD78E58F-70EA-4876-A5EC-76488D67714E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63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45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85725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410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A kezelés hierarchiája</a:t>
            </a:r>
          </a:p>
        </p:txBody>
      </p:sp>
      <p:sp>
        <p:nvSpPr>
          <p:cNvPr id="757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052513"/>
            <a:ext cx="9144000" cy="5040312"/>
          </a:xfrm>
        </p:spPr>
        <p:txBody>
          <a:bodyPr/>
          <a:lstStyle/>
          <a:p>
            <a:pPr marL="547688" indent="-411163" eaLnBrk="1" hangingPunct="1">
              <a:lnSpc>
                <a:spcPct val="80000"/>
              </a:lnSpc>
            </a:pPr>
            <a:r>
              <a:rPr lang="hu-HU" sz="2000" smtClean="0"/>
              <a:t> </a:t>
            </a:r>
            <a:r>
              <a:rPr lang="hu-HU" sz="1800" smtClean="0"/>
              <a:t>A feltárt és a súlyossági és valószínűségi kategóriákba sorolt kockázatokat az elfogadható szintre kell csökkenteni. Fontos, hogy ezek csökkentését még a nem kívánt események bekövetkezése előtt kell elvégezni.</a:t>
            </a:r>
          </a:p>
          <a:p>
            <a:pPr marL="547688" indent="-411163" eaLnBrk="1" hangingPunct="1">
              <a:lnSpc>
                <a:spcPct val="80000"/>
              </a:lnSpc>
            </a:pPr>
            <a:r>
              <a:rPr lang="hu-HU" sz="1800" smtClean="0"/>
              <a:t>Ez egy hierarchikus tevékenységi folyamat. </a:t>
            </a:r>
          </a:p>
          <a:p>
            <a:pPr marL="868363" lvl="1" indent="-282575" eaLnBrk="1" hangingPunct="1">
              <a:lnSpc>
                <a:spcPct val="80000"/>
              </a:lnSpc>
            </a:pPr>
            <a:r>
              <a:rPr lang="hu-HU" sz="1600" b="1" smtClean="0">
                <a:solidFill>
                  <a:srgbClr val="FF0000"/>
                </a:solidFill>
              </a:rPr>
              <a:t>Megszüntetés</a:t>
            </a:r>
            <a:r>
              <a:rPr lang="hu-HU" sz="1600" b="1" smtClean="0"/>
              <a:t> </a:t>
            </a:r>
            <a:r>
              <a:rPr lang="hu-HU" sz="1600" smtClean="0"/>
              <a:t>: A veszélyforrás teljes megszüntetésével a leghatékonyabb megoldáshoz jutunk. </a:t>
            </a:r>
          </a:p>
          <a:p>
            <a:pPr marL="868363" lvl="1" indent="-282575" eaLnBrk="1" hangingPunct="1">
              <a:lnSpc>
                <a:spcPct val="80000"/>
              </a:lnSpc>
            </a:pPr>
            <a:r>
              <a:rPr lang="hu-HU" sz="1600" b="1" smtClean="0">
                <a:solidFill>
                  <a:srgbClr val="FF0000"/>
                </a:solidFill>
              </a:rPr>
              <a:t>Helyettesítés</a:t>
            </a:r>
            <a:r>
              <a:rPr lang="hu-HU" sz="1600" smtClean="0">
                <a:solidFill>
                  <a:srgbClr val="FF0000"/>
                </a:solidFill>
              </a:rPr>
              <a:t> : </a:t>
            </a:r>
            <a:r>
              <a:rPr lang="hu-HU" sz="1600" smtClean="0"/>
              <a:t>Ha valamilyen ok miatt (anyagi, technikai, stb.) a veszélyforrás teljes megszüntetése nem lehetséges. Ekkor a veszélyest – amennyiben van rá lehetőség - helyettesíteni kell kevésbé veszélyessel.</a:t>
            </a:r>
          </a:p>
          <a:p>
            <a:pPr marL="868363" lvl="1" indent="-282575" eaLnBrk="1" hangingPunct="1">
              <a:lnSpc>
                <a:spcPct val="80000"/>
              </a:lnSpc>
            </a:pPr>
            <a:r>
              <a:rPr lang="hu-HU" sz="1600" b="1" smtClean="0">
                <a:solidFill>
                  <a:srgbClr val="FF0000"/>
                </a:solidFill>
              </a:rPr>
              <a:t>Műszaki kontroll:</a:t>
            </a:r>
            <a:r>
              <a:rPr lang="hu-HU" sz="1600" smtClean="0">
                <a:solidFill>
                  <a:srgbClr val="FF0000"/>
                </a:solidFill>
              </a:rPr>
              <a:t> </a:t>
            </a:r>
            <a:r>
              <a:rPr lang="hu-HU" sz="1600" smtClean="0"/>
              <a:t>Amennyiben sem megszüntetni, sem helyettesíteni nem lehetséges a veszélyes elemet, akkor műszaki megoldásokkal kell a lehető legbiztonságosabbá tenni a munkahelyet.</a:t>
            </a:r>
          </a:p>
          <a:p>
            <a:pPr marL="868363" lvl="1" indent="-282575" eaLnBrk="1" hangingPunct="1">
              <a:lnSpc>
                <a:spcPct val="80000"/>
              </a:lnSpc>
            </a:pPr>
            <a:r>
              <a:rPr lang="hu-HU" sz="1600" b="1" smtClean="0">
                <a:solidFill>
                  <a:srgbClr val="FF0000"/>
                </a:solidFill>
              </a:rPr>
              <a:t>Adminisztratív kontroll:</a:t>
            </a:r>
            <a:r>
              <a:rPr lang="hu-HU" sz="1600" smtClean="0">
                <a:solidFill>
                  <a:srgbClr val="FF0000"/>
                </a:solidFill>
              </a:rPr>
              <a:t> </a:t>
            </a:r>
            <a:r>
              <a:rPr lang="hu-HU" sz="1600" smtClean="0"/>
              <a:t>Amennyiben sem megszüntetni, sem helyettesíteni, sem műszaki kontroll alá vonni nem tudjuk a veszélyes elemet, akkor új munkautasítások kiadásával, képzési programok indításával, szervezési intézkedések meghozásával kell a biztonságot fokozni.</a:t>
            </a:r>
          </a:p>
          <a:p>
            <a:pPr marL="868363" lvl="1" indent="-282575" eaLnBrk="1" hangingPunct="1">
              <a:lnSpc>
                <a:spcPct val="80000"/>
              </a:lnSpc>
            </a:pPr>
            <a:r>
              <a:rPr lang="hu-HU" sz="1600" b="1" smtClean="0">
                <a:solidFill>
                  <a:srgbClr val="FF0000"/>
                </a:solidFill>
              </a:rPr>
              <a:t>Egyéni védőeszközök biztosítása:</a:t>
            </a:r>
            <a:r>
              <a:rPr lang="hu-HU" sz="1600" smtClean="0">
                <a:solidFill>
                  <a:srgbClr val="FF0000"/>
                </a:solidFill>
              </a:rPr>
              <a:t> </a:t>
            </a:r>
            <a:r>
              <a:rPr lang="hu-HU" sz="1600" smtClean="0"/>
              <a:t>Amennyiben más megoldás nincs, utolsó lehetőségként kerülhet alkalmazásra. Ez egyébként rendkívül hatékony védelmi mód, amennyiben az egyéni védőeszköz megfelelő műszaki kialakítású, jó állapotban van, az előírt védelmi képességekkel rendelkezik, és a munkavállaló az előírt módon használja.</a:t>
            </a:r>
          </a:p>
          <a:p>
            <a:pPr marL="547688" indent="-411163" eaLnBrk="1" hangingPunct="1">
              <a:lnSpc>
                <a:spcPct val="80000"/>
              </a:lnSpc>
            </a:pPr>
            <a:r>
              <a:rPr lang="hu-HU" sz="1800" smtClean="0"/>
              <a:t>Rendkívül fontos tudnunk, hogy a kockázatok csökkentése érdekében megtett intézkedések meghozásával nem ért véget a küldetésünk. Sokszor, sok helyen, sok alkalommal elfeledkeznek az intézkedéseket követően megmaradó kockázatokkal kapcsolatos teendőkről. A kockázatcsökkentési katalógus elkészítésével ezt a feladatot is folyamatosan napirendjen tarthatjuk.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EE8EC12-E73A-47E7-9297-3C305DC52685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ABF2A4-D286-4FB4-84A8-1B7842FDC0EA}" type="slidenum">
              <a:rPr lang="hu-HU"/>
              <a:pPr>
                <a:defRPr/>
              </a:pPr>
              <a:t>64</a:t>
            </a:fld>
            <a:endParaRPr lang="hu-HU"/>
          </a:p>
        </p:txBody>
      </p:sp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 rtlCol="0"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Középpontban az ember!</a:t>
            </a:r>
            <a:br>
              <a:rPr lang="hu-HU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hu-HU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Megterhelés és az igénybevétel</a:t>
            </a:r>
          </a:p>
        </p:txBody>
      </p:sp>
      <p:sp>
        <p:nvSpPr>
          <p:cNvPr id="7680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628775"/>
            <a:ext cx="8175625" cy="4724400"/>
          </a:xfrm>
        </p:spPr>
        <p:txBody>
          <a:bodyPr/>
          <a:lstStyle/>
          <a:p>
            <a:pPr eaLnBrk="1" hangingPunct="1"/>
            <a:r>
              <a:rPr lang="hu-HU" smtClean="0"/>
              <a:t>Megterhelés</a:t>
            </a:r>
          </a:p>
          <a:p>
            <a:pPr lvl="1" eaLnBrk="1" hangingPunct="1"/>
            <a:r>
              <a:rPr lang="hu-HU" sz="2000" smtClean="0"/>
              <a:t>A munkakörnyezet különböző, általában jól definiálható és objektíven mérhető, a dolgozó szervezetével kapcsolatba kerülő expozíciós hatásainak komplexitása</a:t>
            </a:r>
          </a:p>
          <a:p>
            <a:pPr eaLnBrk="1" hangingPunct="1"/>
            <a:r>
              <a:rPr lang="hu-HU" smtClean="0"/>
              <a:t>Igénybevétel</a:t>
            </a:r>
          </a:p>
          <a:p>
            <a:pPr lvl="1" eaLnBrk="1" hangingPunct="1"/>
            <a:r>
              <a:rPr lang="hu-HU" sz="2000" smtClean="0"/>
              <a:t>A megterhelések következtében az érintett szervezetében kialakult, különböző jellegű, irányú, mértékű strukturális és/vagy fiziológiai változások összességét.</a:t>
            </a:r>
          </a:p>
        </p:txBody>
      </p:sp>
      <p:sp>
        <p:nvSpPr>
          <p:cNvPr id="7" name="Dátum helye 6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4777ED44-11BE-4B01-93A0-4AC7F9127E04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Dia számának helye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A7757D24-88CE-4309-A275-EC4A5802AC0B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64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6808" name="Picture 4" descr="MCj0286432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437063"/>
            <a:ext cx="1163638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Picture 5" descr="MMj0283995000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797425"/>
            <a:ext cx="1292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0" name="Picture 6" descr="MCj0230015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781300"/>
            <a:ext cx="144303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70D6581-A397-4E85-BFF2-29659986324E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2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AD536-83B6-449A-A8DA-8F71793ABF0A}" type="slidenum">
              <a:rPr lang="hu-HU"/>
              <a:pPr>
                <a:defRPr/>
              </a:pPr>
              <a:t>65</a:t>
            </a:fld>
            <a:endParaRPr lang="hu-HU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229600" cy="1524000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atMod val="250000"/>
                  </a:schemeClr>
                </a:solidFill>
              </a:rPr>
              <a:t>Megterhelés és igénybevétel </a:t>
            </a:r>
            <a:br>
              <a:rPr lang="hu-HU" dirty="0">
                <a:solidFill>
                  <a:schemeClr val="tx2">
                    <a:tint val="100000"/>
                    <a:satMod val="250000"/>
                  </a:schemeClr>
                </a:solidFill>
              </a:rPr>
            </a:br>
            <a:r>
              <a:rPr lang="hu-HU" sz="1200" dirty="0">
                <a:solidFill>
                  <a:schemeClr val="tx2">
                    <a:tint val="100000"/>
                    <a:satMod val="250000"/>
                  </a:schemeClr>
                </a:solidFill>
              </a:rPr>
              <a:t>(Prof. Ungváry nyomán)</a:t>
            </a:r>
          </a:p>
        </p:txBody>
      </p:sp>
      <p:sp>
        <p:nvSpPr>
          <p:cNvPr id="25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377600E4-D5BC-49C4-80FF-9BDF9421A490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7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581CEAE1-8248-4854-9F82-2980D2979AE3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65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7831" name="Text Box 4"/>
          <p:cNvSpPr txBox="1">
            <a:spLocks noChangeArrowheads="1"/>
          </p:cNvSpPr>
          <p:nvPr/>
        </p:nvSpPr>
        <p:spPr bwMode="auto">
          <a:xfrm>
            <a:off x="0" y="1628775"/>
            <a:ext cx="22685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Megterhelés jellege</a:t>
            </a:r>
          </a:p>
        </p:txBody>
      </p:sp>
      <p:sp>
        <p:nvSpPr>
          <p:cNvPr id="77832" name="Text Box 5"/>
          <p:cNvSpPr txBox="1">
            <a:spLocks noChangeArrowheads="1"/>
          </p:cNvSpPr>
          <p:nvPr/>
        </p:nvSpPr>
        <p:spPr bwMode="auto">
          <a:xfrm>
            <a:off x="2195513" y="1628775"/>
            <a:ext cx="2663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Dolgozó szervezete</a:t>
            </a:r>
          </a:p>
        </p:txBody>
      </p:sp>
      <p:sp>
        <p:nvSpPr>
          <p:cNvPr id="77833" name="Text Box 6"/>
          <p:cNvSpPr txBox="1">
            <a:spLocks noChangeArrowheads="1"/>
          </p:cNvSpPr>
          <p:nvPr/>
        </p:nvSpPr>
        <p:spPr bwMode="auto">
          <a:xfrm>
            <a:off x="4572000" y="1628775"/>
            <a:ext cx="2952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 Igénybevétel mértéke</a:t>
            </a:r>
          </a:p>
        </p:txBody>
      </p:sp>
      <p:sp>
        <p:nvSpPr>
          <p:cNvPr id="77834" name="Text Box 7"/>
          <p:cNvSpPr txBox="1">
            <a:spLocks noChangeArrowheads="1"/>
          </p:cNvSpPr>
          <p:nvPr/>
        </p:nvSpPr>
        <p:spPr bwMode="auto">
          <a:xfrm>
            <a:off x="7164388" y="1628775"/>
            <a:ext cx="17287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Következmény</a:t>
            </a:r>
          </a:p>
        </p:txBody>
      </p:sp>
      <p:sp>
        <p:nvSpPr>
          <p:cNvPr id="77835" name="Text Box 8"/>
          <p:cNvSpPr txBox="1">
            <a:spLocks noChangeArrowheads="1"/>
          </p:cNvSpPr>
          <p:nvPr/>
        </p:nvSpPr>
        <p:spPr bwMode="auto">
          <a:xfrm>
            <a:off x="107950" y="2133600"/>
            <a:ext cx="1871663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/>
              <a:t>Pszichés</a:t>
            </a:r>
          </a:p>
          <a:p>
            <a:pPr eaLnBrk="1" hangingPunct="1">
              <a:spcBef>
                <a:spcPct val="50000"/>
              </a:spcBef>
            </a:pPr>
            <a:r>
              <a:rPr lang="hu-HU" sz="1600"/>
              <a:t>Információ</a:t>
            </a:r>
          </a:p>
          <a:p>
            <a:pPr eaLnBrk="1" hangingPunct="1">
              <a:spcBef>
                <a:spcPct val="50000"/>
              </a:spcBef>
            </a:pPr>
            <a:r>
              <a:rPr lang="hu-HU" sz="1600"/>
              <a:t>Energetikai</a:t>
            </a:r>
          </a:p>
          <a:p>
            <a:pPr eaLnBrk="1" hangingPunct="1">
              <a:spcBef>
                <a:spcPct val="50000"/>
              </a:spcBef>
            </a:pPr>
            <a:r>
              <a:rPr lang="hu-HU" sz="1600"/>
              <a:t>Mozgásszervi</a:t>
            </a:r>
          </a:p>
          <a:p>
            <a:pPr eaLnBrk="1" hangingPunct="1">
              <a:spcBef>
                <a:spcPct val="50000"/>
              </a:spcBef>
            </a:pPr>
            <a:r>
              <a:rPr lang="hu-HU" sz="1600"/>
              <a:t>Klimatikus</a:t>
            </a:r>
          </a:p>
          <a:p>
            <a:pPr eaLnBrk="1" hangingPunct="1">
              <a:spcBef>
                <a:spcPct val="50000"/>
              </a:spcBef>
            </a:pPr>
            <a:r>
              <a:rPr lang="hu-HU" sz="1600"/>
              <a:t>Keszon</a:t>
            </a:r>
          </a:p>
          <a:p>
            <a:pPr eaLnBrk="1" hangingPunct="1">
              <a:spcBef>
                <a:spcPct val="50000"/>
              </a:spcBef>
            </a:pPr>
            <a:r>
              <a:rPr lang="hu-HU" sz="1600"/>
              <a:t>Nem ionizáló</a:t>
            </a:r>
          </a:p>
          <a:p>
            <a:pPr eaLnBrk="1" hangingPunct="1">
              <a:spcBef>
                <a:spcPct val="50000"/>
              </a:spcBef>
            </a:pPr>
            <a:r>
              <a:rPr lang="hu-HU" sz="1600"/>
              <a:t>Ionizáló</a:t>
            </a:r>
          </a:p>
          <a:p>
            <a:pPr eaLnBrk="1" hangingPunct="1">
              <a:spcBef>
                <a:spcPct val="50000"/>
              </a:spcBef>
            </a:pPr>
            <a:r>
              <a:rPr lang="hu-HU" sz="1600"/>
              <a:t>Por</a:t>
            </a:r>
          </a:p>
          <a:p>
            <a:pPr eaLnBrk="1" hangingPunct="1">
              <a:spcBef>
                <a:spcPct val="50000"/>
              </a:spcBef>
            </a:pPr>
            <a:r>
              <a:rPr lang="hu-HU" sz="1600"/>
              <a:t>Vegyi</a:t>
            </a:r>
          </a:p>
          <a:p>
            <a:pPr eaLnBrk="1" hangingPunct="1">
              <a:spcBef>
                <a:spcPct val="50000"/>
              </a:spcBef>
            </a:pPr>
            <a:r>
              <a:rPr lang="hu-HU" sz="1600"/>
              <a:t>Biológiai</a:t>
            </a:r>
          </a:p>
          <a:p>
            <a:pPr eaLnBrk="1" hangingPunct="1">
              <a:spcBef>
                <a:spcPct val="50000"/>
              </a:spcBef>
            </a:pPr>
            <a:endParaRPr lang="hu-HU" sz="1600"/>
          </a:p>
          <a:p>
            <a:pPr eaLnBrk="1" hangingPunct="1">
              <a:spcBef>
                <a:spcPct val="50000"/>
              </a:spcBef>
            </a:pPr>
            <a:endParaRPr lang="hu-HU" sz="1600"/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>
            <a:off x="1547813" y="3716338"/>
            <a:ext cx="1008062" cy="1225550"/>
          </a:xfrm>
          <a:prstGeom prst="rightArrowCallout">
            <a:avLst>
              <a:gd name="adj1" fmla="val 30394"/>
              <a:gd name="adj2" fmla="val 30394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71692" name="Text Box 10"/>
          <p:cNvSpPr txBox="1">
            <a:spLocks noChangeArrowheads="1"/>
          </p:cNvSpPr>
          <p:nvPr/>
        </p:nvSpPr>
        <p:spPr bwMode="auto">
          <a:xfrm>
            <a:off x="1547813" y="4149725"/>
            <a:ext cx="9350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Hatás</a:t>
            </a:r>
          </a:p>
        </p:txBody>
      </p:sp>
      <p:sp>
        <p:nvSpPr>
          <p:cNvPr id="11275" name="AutoShape 11"/>
          <p:cNvSpPr>
            <a:spLocks noChangeArrowheads="1"/>
          </p:cNvSpPr>
          <p:nvPr/>
        </p:nvSpPr>
        <p:spPr bwMode="auto">
          <a:xfrm>
            <a:off x="4067175" y="3716338"/>
            <a:ext cx="1081088" cy="1296987"/>
          </a:xfrm>
          <a:prstGeom prst="rightArrowCallout">
            <a:avLst>
              <a:gd name="adj1" fmla="val 29993"/>
              <a:gd name="adj2" fmla="val 29993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77839" name="Text Box 12"/>
          <p:cNvSpPr txBox="1">
            <a:spLocks noChangeArrowheads="1"/>
          </p:cNvSpPr>
          <p:nvPr/>
        </p:nvSpPr>
        <p:spPr bwMode="auto">
          <a:xfrm>
            <a:off x="4067175" y="4149725"/>
            <a:ext cx="100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Reakció</a:t>
            </a:r>
          </a:p>
        </p:txBody>
      </p:sp>
      <p:pic>
        <p:nvPicPr>
          <p:cNvPr id="77840" name="Picture 22" descr="MMj0295182000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716338"/>
            <a:ext cx="15113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3" name="AutoShape 29"/>
          <p:cNvSpPr>
            <a:spLocks noChangeArrowheads="1"/>
          </p:cNvSpPr>
          <p:nvPr/>
        </p:nvSpPr>
        <p:spPr bwMode="auto">
          <a:xfrm>
            <a:off x="5219700" y="2349500"/>
            <a:ext cx="1512888" cy="1368425"/>
          </a:xfrm>
          <a:prstGeom prst="upArrow">
            <a:avLst>
              <a:gd name="adj1" fmla="val 50000"/>
              <a:gd name="adj2" fmla="val 25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71697" name="Text Box 30"/>
          <p:cNvSpPr txBox="1">
            <a:spLocks noChangeArrowheads="1"/>
          </p:cNvSpPr>
          <p:nvPr/>
        </p:nvSpPr>
        <p:spPr bwMode="auto">
          <a:xfrm>
            <a:off x="5435600" y="2492375"/>
            <a:ext cx="1079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Túlterhelés</a:t>
            </a:r>
          </a:p>
        </p:txBody>
      </p:sp>
      <p:sp>
        <p:nvSpPr>
          <p:cNvPr id="11295" name="AutoShape 31"/>
          <p:cNvSpPr>
            <a:spLocks noChangeArrowheads="1"/>
          </p:cNvSpPr>
          <p:nvPr/>
        </p:nvSpPr>
        <p:spPr bwMode="auto">
          <a:xfrm>
            <a:off x="5219700" y="3716338"/>
            <a:ext cx="1439863" cy="1295400"/>
          </a:xfrm>
          <a:prstGeom prst="flowChartDecision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77844" name="Text Box 32"/>
          <p:cNvSpPr txBox="1">
            <a:spLocks noChangeArrowheads="1"/>
          </p:cNvSpPr>
          <p:nvPr/>
        </p:nvSpPr>
        <p:spPr bwMode="auto">
          <a:xfrm>
            <a:off x="5219700" y="4076700"/>
            <a:ext cx="13684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400" b="1"/>
              <a:t>Optimális terhelés</a:t>
            </a:r>
          </a:p>
        </p:txBody>
      </p:sp>
      <p:sp>
        <p:nvSpPr>
          <p:cNvPr id="11297" name="AutoShape 33"/>
          <p:cNvSpPr>
            <a:spLocks noChangeArrowheads="1"/>
          </p:cNvSpPr>
          <p:nvPr/>
        </p:nvSpPr>
        <p:spPr bwMode="auto">
          <a:xfrm>
            <a:off x="5292725" y="5013325"/>
            <a:ext cx="1368425" cy="1295400"/>
          </a:xfrm>
          <a:prstGeom prst="downArrow">
            <a:avLst>
              <a:gd name="adj1" fmla="val 50000"/>
              <a:gd name="adj2" fmla="val 25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71701" name="Text Box 34"/>
          <p:cNvSpPr txBox="1">
            <a:spLocks noChangeArrowheads="1"/>
          </p:cNvSpPr>
          <p:nvPr/>
        </p:nvSpPr>
        <p:spPr bwMode="auto">
          <a:xfrm>
            <a:off x="5429250" y="5929313"/>
            <a:ext cx="13668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Alulterhelés</a:t>
            </a:r>
          </a:p>
        </p:txBody>
      </p:sp>
      <p:sp>
        <p:nvSpPr>
          <p:cNvPr id="77847" name="Text Box 35"/>
          <p:cNvSpPr txBox="1">
            <a:spLocks noChangeArrowheads="1"/>
          </p:cNvSpPr>
          <p:nvPr/>
        </p:nvSpPr>
        <p:spPr bwMode="auto">
          <a:xfrm>
            <a:off x="7164388" y="2636838"/>
            <a:ext cx="15843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400" b="1"/>
              <a:t>Egészség potenciális károsodása</a:t>
            </a:r>
          </a:p>
        </p:txBody>
      </p:sp>
      <p:sp>
        <p:nvSpPr>
          <p:cNvPr id="77848" name="Text Box 36"/>
          <p:cNvSpPr txBox="1">
            <a:spLocks noChangeArrowheads="1"/>
          </p:cNvSpPr>
          <p:nvPr/>
        </p:nvSpPr>
        <p:spPr bwMode="auto">
          <a:xfrm>
            <a:off x="7235825" y="5229225"/>
            <a:ext cx="15843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400" b="1"/>
              <a:t>Egészség potenciális károsodása</a:t>
            </a:r>
          </a:p>
        </p:txBody>
      </p:sp>
      <p:sp>
        <p:nvSpPr>
          <p:cNvPr id="77849" name="Text Box 37"/>
          <p:cNvSpPr txBox="1">
            <a:spLocks noChangeArrowheads="1"/>
          </p:cNvSpPr>
          <p:nvPr/>
        </p:nvSpPr>
        <p:spPr bwMode="auto">
          <a:xfrm>
            <a:off x="7164388" y="3933825"/>
            <a:ext cx="15843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000"/>
              <a:t>Egészség megőrzése</a:t>
            </a:r>
          </a:p>
        </p:txBody>
      </p:sp>
      <p:sp>
        <p:nvSpPr>
          <p:cNvPr id="77850" name="Line 38"/>
          <p:cNvSpPr>
            <a:spLocks noChangeShapeType="1"/>
          </p:cNvSpPr>
          <p:nvPr/>
        </p:nvSpPr>
        <p:spPr bwMode="auto">
          <a:xfrm>
            <a:off x="5940425" y="2997200"/>
            <a:ext cx="1295400" cy="0"/>
          </a:xfrm>
          <a:prstGeom prst="line">
            <a:avLst/>
          </a:prstGeom>
          <a:noFill/>
          <a:ln w="76200" cmpd="tri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7851" name="Line 39"/>
          <p:cNvSpPr>
            <a:spLocks noChangeShapeType="1"/>
          </p:cNvSpPr>
          <p:nvPr/>
        </p:nvSpPr>
        <p:spPr bwMode="auto">
          <a:xfrm>
            <a:off x="6300788" y="4365625"/>
            <a:ext cx="863600" cy="0"/>
          </a:xfrm>
          <a:prstGeom prst="line">
            <a:avLst/>
          </a:prstGeom>
          <a:noFill/>
          <a:ln w="76200" cmpd="tri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7852" name="Line 40"/>
          <p:cNvSpPr>
            <a:spLocks noChangeShapeType="1"/>
          </p:cNvSpPr>
          <p:nvPr/>
        </p:nvSpPr>
        <p:spPr bwMode="auto">
          <a:xfrm>
            <a:off x="5940425" y="5516563"/>
            <a:ext cx="1223963" cy="0"/>
          </a:xfrm>
          <a:prstGeom prst="line">
            <a:avLst/>
          </a:prstGeom>
          <a:noFill/>
          <a:ln w="76200" cmpd="tri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CC4EA71-455D-4815-988B-5263C8D372F8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8F55FF-625E-48EF-AF06-A75EE8268D9D}" type="slidenum">
              <a:rPr lang="hu-HU"/>
              <a:pPr>
                <a:defRPr/>
              </a:pPr>
              <a:t>66</a:t>
            </a:fld>
            <a:endParaRPr lang="hu-HU"/>
          </a:p>
        </p:txBody>
      </p:sp>
      <p:sp>
        <p:nvSpPr>
          <p:cNvPr id="122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2900" smtClean="0">
                <a:solidFill>
                  <a:srgbClr val="003EBB"/>
                </a:solidFill>
              </a:rPr>
              <a:t>A szabványalapú irányítási rendszerek alapfilozófiája</a:t>
            </a:r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0" y="1119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468313" y="1146175"/>
          <a:ext cx="8064500" cy="571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Microsoft Office PowerPoint 2007 sablon" r:id="rId3" imgW="4570378" imgH="3427533" progId="PowerPoint.Slide.12">
                  <p:embed/>
                </p:oleObj>
              </mc:Choice>
              <mc:Fallback>
                <p:oleObj name="Microsoft Office PowerPoint 2007 sablon" r:id="rId3" imgW="4570378" imgH="3427533" progId="PowerPoint.Slide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146175"/>
                        <a:ext cx="8064500" cy="571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593C5F1-494E-4C92-A718-5E6B8D996308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0FA4AC-0EB5-4C43-9F5A-C7EE7779C896}" type="slidenum">
              <a:rPr lang="hu-HU"/>
              <a:pPr>
                <a:defRPr/>
              </a:pPr>
              <a:t>67</a:t>
            </a:fld>
            <a:endParaRPr lang="hu-HU"/>
          </a:p>
        </p:txBody>
      </p:sp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8229600" cy="1000125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Rendszer követelmények</a:t>
            </a:r>
          </a:p>
        </p:txBody>
      </p:sp>
      <p:sp>
        <p:nvSpPr>
          <p:cNvPr id="78853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8229600" cy="4495800"/>
          </a:xfrm>
        </p:spPr>
        <p:txBody>
          <a:bodyPr/>
          <a:lstStyle/>
          <a:p>
            <a:pPr eaLnBrk="1" hangingPunct="1"/>
            <a:r>
              <a:rPr lang="hu-HU" smtClean="0">
                <a:solidFill>
                  <a:schemeClr val="tx2"/>
                </a:solidFill>
              </a:rPr>
              <a:t>A vevő megelégedettsége</a:t>
            </a:r>
          </a:p>
          <a:p>
            <a:pPr eaLnBrk="1" hangingPunct="1"/>
            <a:r>
              <a:rPr lang="hu-HU" smtClean="0">
                <a:solidFill>
                  <a:schemeClr val="tx2"/>
                </a:solidFill>
              </a:rPr>
              <a:t>A környezet megelégedettsége</a:t>
            </a:r>
          </a:p>
          <a:p>
            <a:pPr eaLnBrk="1" hangingPunct="1"/>
            <a:r>
              <a:rPr lang="hu-HU" smtClean="0">
                <a:solidFill>
                  <a:schemeClr val="tx2"/>
                </a:solidFill>
              </a:rPr>
              <a:t>A munkatársak megelégedettsége</a:t>
            </a:r>
          </a:p>
        </p:txBody>
      </p:sp>
      <p:sp>
        <p:nvSpPr>
          <p:cNvPr id="7" name="Dátum helye 6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18F61A39-55DD-42FD-8857-822D04EFBE85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Élőláb helye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8" name="Dia számának helye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80091F59-F8DD-4A19-972D-41ECB8424DD8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67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71364" name="Picture 4" descr="PH01886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84538"/>
            <a:ext cx="2359025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65" name="Picture 5" descr="Dortmundi gyár virágg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284538"/>
            <a:ext cx="4248150" cy="35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66" name="Picture 6" descr="PE03859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125538"/>
            <a:ext cx="262890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7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7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27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8E22133-5C10-4053-B967-33015761EFEA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2514FC-0DD2-460A-83B5-3DFDE3A3ABCA}" type="slidenum">
              <a:rPr lang="hu-HU"/>
              <a:pPr>
                <a:defRPr/>
              </a:pPr>
              <a:t>68</a:t>
            </a:fld>
            <a:endParaRPr lang="hu-HU"/>
          </a:p>
        </p:txBody>
      </p:sp>
      <p:pic>
        <p:nvPicPr>
          <p:cNvPr id="130053" name="Picture 5" descr="MPj040681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8748712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772400" cy="11430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hatékony munkavédelem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FA07AD47-6B39-4F6D-B137-87792C513C8D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EEBC9422-36DD-4888-BE59-89271736AA80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68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250825" y="1341438"/>
            <a:ext cx="86868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hu-HU" sz="4800" b="1">
                <a:solidFill>
                  <a:srgbClr val="FFFFFF"/>
                </a:solidFill>
                <a:latin typeface="Times New Roman" pitchFamily="18" charset="0"/>
              </a:rPr>
              <a:t>„Stratégiánk az együttműködés”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6B12A16-BA1E-44C3-8A06-265AD26C6014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CEA67-174A-4854-8FDE-ACC783CE8823}" type="slidenum">
              <a:rPr lang="hu-HU"/>
              <a:pPr>
                <a:defRPr/>
              </a:pPr>
              <a:t>69</a:t>
            </a:fld>
            <a:endParaRPr lang="hu-HU"/>
          </a:p>
        </p:txBody>
      </p:sp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1793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hu-HU" sz="36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</a:t>
            </a:r>
            <a:r>
              <a:rPr lang="hu-HU" sz="3600" b="1" dirty="0" err="1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multidiszciplinaritás</a:t>
            </a:r>
            <a:r>
              <a:rPr lang="hu-HU" sz="36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lehetőségei és veszélyei</a:t>
            </a:r>
          </a:p>
        </p:txBody>
      </p:sp>
      <p:graphicFrame>
        <p:nvGraphicFramePr>
          <p:cNvPr id="162821" name="Object 5"/>
          <p:cNvGraphicFramePr>
            <a:graphicFrameLocks noChangeAspect="1"/>
          </p:cNvGraphicFramePr>
          <p:nvPr/>
        </p:nvGraphicFramePr>
        <p:xfrm>
          <a:off x="1258888" y="1196975"/>
          <a:ext cx="6985000" cy="566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" name="Kép" r:id="rId4" imgW="5969520" imgH="4664160" progId="Word.Picture.8">
                  <p:embed/>
                </p:oleObj>
              </mc:Choice>
              <mc:Fallback>
                <p:oleObj name="Kép" r:id="rId4" imgW="5969520" imgH="4664160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196975"/>
                        <a:ext cx="6985000" cy="566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2" name="Oval 6"/>
          <p:cNvSpPr>
            <a:spLocks noChangeArrowheads="1"/>
          </p:cNvSpPr>
          <p:nvPr/>
        </p:nvSpPr>
        <p:spPr bwMode="auto">
          <a:xfrm>
            <a:off x="3779838" y="3933825"/>
            <a:ext cx="1512887" cy="1439863"/>
          </a:xfrm>
          <a:prstGeom prst="ellipse">
            <a:avLst/>
          </a:prstGeom>
          <a:solidFill>
            <a:srgbClr val="993366"/>
          </a:solidFill>
          <a:ln w="76200" cmpd="tri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3924300" y="4292600"/>
            <a:ext cx="129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 b="1">
                <a:solidFill>
                  <a:srgbClr val="FFFFFF"/>
                </a:solidFill>
              </a:rPr>
              <a:t>Fejleszthető rendszer,  „gördíthető” kerék</a:t>
            </a:r>
          </a:p>
        </p:txBody>
      </p:sp>
      <p:sp>
        <p:nvSpPr>
          <p:cNvPr id="162825" name="Oval 9"/>
          <p:cNvSpPr>
            <a:spLocks noChangeArrowheads="1"/>
          </p:cNvSpPr>
          <p:nvPr/>
        </p:nvSpPr>
        <p:spPr bwMode="auto">
          <a:xfrm>
            <a:off x="6659563" y="3068638"/>
            <a:ext cx="1512887" cy="1439862"/>
          </a:xfrm>
          <a:prstGeom prst="ellipse">
            <a:avLst/>
          </a:prstGeom>
          <a:solidFill>
            <a:srgbClr val="993366"/>
          </a:solidFill>
          <a:ln w="76200" cmpd="tri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62826" name="Text Box 10"/>
          <p:cNvSpPr txBox="1">
            <a:spLocks noChangeArrowheads="1"/>
          </p:cNvSpPr>
          <p:nvPr/>
        </p:nvSpPr>
        <p:spPr bwMode="auto">
          <a:xfrm>
            <a:off x="6588125" y="3284538"/>
            <a:ext cx="1655763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200" b="1"/>
              <a:t>Hatékony munkahelyi egészségvédelmi és biztonság irányítási teljesítmény</a:t>
            </a:r>
          </a:p>
        </p:txBody>
      </p:sp>
      <p:sp>
        <p:nvSpPr>
          <p:cNvPr id="8" name="Dátum helye 7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CA99F10F-20FA-488D-96D6-104BF50B7D15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Dia számának helye 8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732C66A5-7877-4ECC-84BD-E26D2335E3B6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69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0"/>
                                        <p:tgtEl>
                                          <p:spTgt spid="16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2" grpId="0" animBg="1"/>
      <p:bldP spid="162823" grpId="0"/>
      <p:bldP spid="162825" grpId="0" animBg="1"/>
      <p:bldP spid="1628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B864EB9-BB8B-4EB8-92B6-956072D79C02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7567B4-8159-4E9D-804B-3A4E31335E74}" type="slidenum">
              <a:rPr lang="hu-HU"/>
              <a:pPr>
                <a:defRPr/>
              </a:pPr>
              <a:t>7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4375" y="142875"/>
            <a:ext cx="7772400" cy="9286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Munkavédelem fejlődése</a:t>
            </a:r>
            <a:endParaRPr lang="hu-HU" dirty="0">
              <a:solidFill>
                <a:schemeClr val="tx2">
                  <a:tint val="100000"/>
                  <a:satMod val="250000"/>
                </a:schemeClr>
              </a:solidFill>
            </a:endParaRPr>
          </a:p>
        </p:txBody>
      </p:sp>
      <p:sp>
        <p:nvSpPr>
          <p:cNvPr id="25603" name="Szöveg helye 2"/>
          <p:cNvSpPr>
            <a:spLocks noGrp="1"/>
          </p:cNvSpPr>
          <p:nvPr>
            <p:ph type="body" idx="1"/>
          </p:nvPr>
        </p:nvSpPr>
        <p:spPr>
          <a:xfrm>
            <a:off x="6215063" y="3286125"/>
            <a:ext cx="2214562" cy="5000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mtClean="0"/>
              <a:t>Brueghel: Bábel</a:t>
            </a:r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9BAAC1BE-9B57-4BBC-A61C-D9EF220361E7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659DCA55-FB5F-48D2-8C00-BAC350E5F0E4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7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9704" name="Kép 6" descr="Brueghel - Babel - Részlet - Emelőgé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71"/>
          <a:stretch>
            <a:fillRect/>
          </a:stretch>
        </p:blipFill>
        <p:spPr bwMode="auto">
          <a:xfrm>
            <a:off x="323850" y="836613"/>
            <a:ext cx="5761038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5EFB14C-01E3-452A-A4F2-64E8149BA667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32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E7ED75-089C-4D23-95CF-A57E09FBA2C8}" type="slidenum">
              <a:rPr lang="hu-HU"/>
              <a:pPr>
                <a:defRPr/>
              </a:pPr>
              <a:t>70</a:t>
            </a:fld>
            <a:endParaRPr lang="hu-HU"/>
          </a:p>
        </p:txBody>
      </p:sp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42875"/>
            <a:ext cx="8299450" cy="85725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Munkahelyi egészségfejlesztés</a:t>
            </a: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 </a:t>
            </a:r>
          </a:p>
        </p:txBody>
      </p:sp>
      <p:graphicFrame>
        <p:nvGraphicFramePr>
          <p:cNvPr id="163843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2786063" y="2071688"/>
          <a:ext cx="3452812" cy="345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9" name="Klip" r:id="rId4" imgW="3452400" imgH="3458520" progId="">
                  <p:embed/>
                </p:oleObj>
              </mc:Choice>
              <mc:Fallback>
                <p:oleObj name="Klip" r:id="rId4" imgW="3452400" imgH="345852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63" y="2071688"/>
                        <a:ext cx="3452812" cy="3459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Dátum helye 28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607D76A5-E7C9-470A-BCAE-01A779BD9577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0" name="Dia számának helye 29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51DEA8A8-4BED-413B-BE38-F88B0BD3D698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70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4344" name="Picture 4" descr="BS00935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3068638"/>
            <a:ext cx="12398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 Box 5"/>
          <p:cNvSpPr txBox="1">
            <a:spLocks noChangeArrowheads="1"/>
          </p:cNvSpPr>
          <p:nvPr/>
        </p:nvSpPr>
        <p:spPr bwMode="auto">
          <a:xfrm>
            <a:off x="1146175" y="1477963"/>
            <a:ext cx="2386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chemeClr val="tx2"/>
                </a:solidFill>
                <a:latin typeface="Garamond" pitchFamily="18" charset="0"/>
              </a:rPr>
              <a:t>Munkaadók</a:t>
            </a:r>
          </a:p>
        </p:txBody>
      </p:sp>
      <p:sp>
        <p:nvSpPr>
          <p:cNvPr id="14346" name="Text Box 6"/>
          <p:cNvSpPr txBox="1">
            <a:spLocks noChangeArrowheads="1"/>
          </p:cNvSpPr>
          <p:nvPr/>
        </p:nvSpPr>
        <p:spPr bwMode="auto">
          <a:xfrm>
            <a:off x="457200" y="2117725"/>
            <a:ext cx="1882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chemeClr val="tx2"/>
                </a:solidFill>
                <a:latin typeface="Garamond" pitchFamily="18" charset="0"/>
              </a:rPr>
              <a:t>Munkavállalók</a:t>
            </a:r>
          </a:p>
        </p:txBody>
      </p:sp>
      <p:sp>
        <p:nvSpPr>
          <p:cNvPr id="14347" name="Text Box 7"/>
          <p:cNvSpPr txBox="1">
            <a:spLocks noChangeArrowheads="1"/>
          </p:cNvSpPr>
          <p:nvPr/>
        </p:nvSpPr>
        <p:spPr bwMode="auto">
          <a:xfrm>
            <a:off x="457200" y="2747963"/>
            <a:ext cx="23860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chemeClr val="tx2"/>
                </a:solidFill>
                <a:latin typeface="Garamond" pitchFamily="18" charset="0"/>
              </a:rPr>
              <a:t>Munkabiztonsági szakemberek</a:t>
            </a:r>
          </a:p>
        </p:txBody>
      </p:sp>
      <p:sp>
        <p:nvSpPr>
          <p:cNvPr id="14348" name="Text Box 8"/>
          <p:cNvSpPr txBox="1">
            <a:spLocks noChangeArrowheads="1"/>
          </p:cNvSpPr>
          <p:nvPr/>
        </p:nvSpPr>
        <p:spPr bwMode="auto">
          <a:xfrm>
            <a:off x="250825" y="3722688"/>
            <a:ext cx="23860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chemeClr val="tx2"/>
                </a:solidFill>
                <a:latin typeface="Garamond" pitchFamily="18" charset="0"/>
              </a:rPr>
              <a:t>Munkaegészségügyi szakemberek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50825" y="4706938"/>
            <a:ext cx="3281363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chemeClr val="tx2"/>
                </a:solidFill>
                <a:latin typeface="Garamond" pitchFamily="18" charset="0"/>
              </a:rPr>
              <a:t>Minőségirányítási, környezetirányítási, Munkahelyi egészségvédelmi és biztonságtechnikai rendszerek</a:t>
            </a:r>
          </a:p>
        </p:txBody>
      </p:sp>
      <p:sp>
        <p:nvSpPr>
          <p:cNvPr id="14350" name="Text Box 10"/>
          <p:cNvSpPr txBox="1">
            <a:spLocks noChangeArrowheads="1"/>
          </p:cNvSpPr>
          <p:nvPr/>
        </p:nvSpPr>
        <p:spPr bwMode="auto">
          <a:xfrm>
            <a:off x="3532188" y="5897563"/>
            <a:ext cx="2263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b="1">
                <a:solidFill>
                  <a:schemeClr val="tx2"/>
                </a:solidFill>
                <a:latin typeface="Garamond" pitchFamily="18" charset="0"/>
              </a:rPr>
              <a:t>Egészségügyi ellátórendszer</a:t>
            </a:r>
          </a:p>
        </p:txBody>
      </p:sp>
      <p:sp>
        <p:nvSpPr>
          <p:cNvPr id="14351" name="Text Box 11"/>
          <p:cNvSpPr txBox="1">
            <a:spLocks noChangeArrowheads="1"/>
          </p:cNvSpPr>
          <p:nvPr/>
        </p:nvSpPr>
        <p:spPr bwMode="auto">
          <a:xfrm>
            <a:off x="5795963" y="5451475"/>
            <a:ext cx="2390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chemeClr val="tx2"/>
                </a:solidFill>
                <a:latin typeface="Garamond" pitchFamily="18" charset="0"/>
              </a:rPr>
              <a:t>Önkéntes kölcsönös egészségpénztárak</a:t>
            </a:r>
          </a:p>
        </p:txBody>
      </p:sp>
      <p:sp>
        <p:nvSpPr>
          <p:cNvPr id="14352" name="Text Box 12"/>
          <p:cNvSpPr txBox="1">
            <a:spLocks noChangeArrowheads="1"/>
          </p:cNvSpPr>
          <p:nvPr/>
        </p:nvSpPr>
        <p:spPr bwMode="auto">
          <a:xfrm>
            <a:off x="6296025" y="4575175"/>
            <a:ext cx="259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chemeClr val="tx2"/>
                </a:solidFill>
                <a:latin typeface="Garamond" pitchFamily="18" charset="0"/>
              </a:rPr>
              <a:t>Térségi egészségpolitika</a:t>
            </a:r>
          </a:p>
        </p:txBody>
      </p:sp>
      <p:sp>
        <p:nvSpPr>
          <p:cNvPr id="14353" name="Text Box 13"/>
          <p:cNvSpPr txBox="1">
            <a:spLocks noChangeArrowheads="1"/>
          </p:cNvSpPr>
          <p:nvPr/>
        </p:nvSpPr>
        <p:spPr bwMode="auto">
          <a:xfrm>
            <a:off x="6296025" y="3997325"/>
            <a:ext cx="259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b="1">
                <a:solidFill>
                  <a:schemeClr val="tx2"/>
                </a:solidFill>
                <a:latin typeface="Garamond" pitchFamily="18" charset="0"/>
              </a:rPr>
              <a:t>Hatóságok</a:t>
            </a:r>
          </a:p>
        </p:txBody>
      </p:sp>
      <p:sp>
        <p:nvSpPr>
          <p:cNvPr id="14354" name="Text Box 14"/>
          <p:cNvSpPr txBox="1">
            <a:spLocks noChangeArrowheads="1"/>
          </p:cNvSpPr>
          <p:nvPr/>
        </p:nvSpPr>
        <p:spPr bwMode="auto">
          <a:xfrm>
            <a:off x="6546850" y="2420938"/>
            <a:ext cx="2597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b="1">
                <a:solidFill>
                  <a:schemeClr val="tx2"/>
                </a:solidFill>
                <a:latin typeface="Garamond" pitchFamily="18" charset="0"/>
              </a:rPr>
              <a:t>Prevenció (szűrések, tanácsadás, egészségfejlesztési társadalmi programok</a:t>
            </a:r>
          </a:p>
        </p:txBody>
      </p:sp>
      <p:sp>
        <p:nvSpPr>
          <p:cNvPr id="14355" name="Text Box 15"/>
          <p:cNvSpPr txBox="1">
            <a:spLocks noChangeArrowheads="1"/>
          </p:cNvSpPr>
          <p:nvPr/>
        </p:nvSpPr>
        <p:spPr bwMode="auto">
          <a:xfrm>
            <a:off x="5940425" y="1557338"/>
            <a:ext cx="2663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chemeClr val="tx2"/>
                </a:solidFill>
                <a:latin typeface="Garamond" pitchFamily="18" charset="0"/>
              </a:rPr>
              <a:t>Országos egészségpolitika</a:t>
            </a:r>
          </a:p>
        </p:txBody>
      </p:sp>
      <p:sp>
        <p:nvSpPr>
          <p:cNvPr id="14356" name="Text Box 16"/>
          <p:cNvSpPr txBox="1">
            <a:spLocks noChangeArrowheads="1"/>
          </p:cNvSpPr>
          <p:nvPr/>
        </p:nvSpPr>
        <p:spPr bwMode="auto">
          <a:xfrm>
            <a:off x="3252788" y="1203325"/>
            <a:ext cx="25431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chemeClr val="tx2"/>
                </a:solidFill>
                <a:latin typeface="Garamond" pitchFamily="18" charset="0"/>
              </a:rPr>
              <a:t>Adópolitika, pozitív ösztönző rendszer</a:t>
            </a:r>
          </a:p>
        </p:txBody>
      </p:sp>
      <p:sp>
        <p:nvSpPr>
          <p:cNvPr id="14357" name="Line 17"/>
          <p:cNvSpPr>
            <a:spLocks noChangeShapeType="1"/>
          </p:cNvSpPr>
          <p:nvPr/>
        </p:nvSpPr>
        <p:spPr bwMode="auto">
          <a:xfrm>
            <a:off x="2339975" y="1844675"/>
            <a:ext cx="1192213" cy="903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358" name="Line 18"/>
          <p:cNvSpPr>
            <a:spLocks noChangeShapeType="1"/>
          </p:cNvSpPr>
          <p:nvPr/>
        </p:nvSpPr>
        <p:spPr bwMode="auto">
          <a:xfrm>
            <a:off x="1835150" y="2473325"/>
            <a:ext cx="1417638" cy="595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359" name="Line 19"/>
          <p:cNvSpPr>
            <a:spLocks noChangeShapeType="1"/>
          </p:cNvSpPr>
          <p:nvPr/>
        </p:nvSpPr>
        <p:spPr bwMode="auto">
          <a:xfrm>
            <a:off x="1835150" y="3068638"/>
            <a:ext cx="1223963" cy="32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360" name="Line 20"/>
          <p:cNvSpPr>
            <a:spLocks noChangeShapeType="1"/>
          </p:cNvSpPr>
          <p:nvPr/>
        </p:nvSpPr>
        <p:spPr bwMode="auto">
          <a:xfrm>
            <a:off x="2124075" y="3997325"/>
            <a:ext cx="935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361" name="Line 21"/>
          <p:cNvSpPr>
            <a:spLocks noChangeShapeType="1"/>
          </p:cNvSpPr>
          <p:nvPr/>
        </p:nvSpPr>
        <p:spPr bwMode="auto">
          <a:xfrm flipV="1">
            <a:off x="2339975" y="4575175"/>
            <a:ext cx="912813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362" name="Line 22"/>
          <p:cNvSpPr>
            <a:spLocks noChangeShapeType="1"/>
          </p:cNvSpPr>
          <p:nvPr/>
        </p:nvSpPr>
        <p:spPr bwMode="auto">
          <a:xfrm flipV="1">
            <a:off x="4572000" y="5451475"/>
            <a:ext cx="0" cy="446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363" name="Line 23"/>
          <p:cNvSpPr>
            <a:spLocks noChangeShapeType="1"/>
          </p:cNvSpPr>
          <p:nvPr/>
        </p:nvSpPr>
        <p:spPr bwMode="auto">
          <a:xfrm flipH="1" flipV="1">
            <a:off x="5580063" y="4941888"/>
            <a:ext cx="715962" cy="63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364" name="Line 24"/>
          <p:cNvSpPr>
            <a:spLocks noChangeShapeType="1"/>
          </p:cNvSpPr>
          <p:nvPr/>
        </p:nvSpPr>
        <p:spPr bwMode="auto">
          <a:xfrm flipH="1" flipV="1">
            <a:off x="6084888" y="4364038"/>
            <a:ext cx="129540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365" name="Line 25"/>
          <p:cNvSpPr>
            <a:spLocks noChangeShapeType="1"/>
          </p:cNvSpPr>
          <p:nvPr/>
        </p:nvSpPr>
        <p:spPr bwMode="auto">
          <a:xfrm flipH="1" flipV="1">
            <a:off x="6084888" y="3722688"/>
            <a:ext cx="1079500" cy="274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366" name="Line 26"/>
          <p:cNvSpPr>
            <a:spLocks noChangeShapeType="1"/>
          </p:cNvSpPr>
          <p:nvPr/>
        </p:nvSpPr>
        <p:spPr bwMode="auto">
          <a:xfrm flipH="1">
            <a:off x="6084888" y="2747963"/>
            <a:ext cx="719137" cy="32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367" name="Line 27"/>
          <p:cNvSpPr>
            <a:spLocks noChangeShapeType="1"/>
          </p:cNvSpPr>
          <p:nvPr/>
        </p:nvSpPr>
        <p:spPr bwMode="auto">
          <a:xfrm flipH="1">
            <a:off x="5580063" y="2117725"/>
            <a:ext cx="504825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368" name="Line 28"/>
          <p:cNvSpPr>
            <a:spLocks noChangeShapeType="1"/>
          </p:cNvSpPr>
          <p:nvPr/>
        </p:nvSpPr>
        <p:spPr bwMode="auto">
          <a:xfrm>
            <a:off x="4572000" y="1751013"/>
            <a:ext cx="0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6C91C79-A8A2-47FF-BAFD-E975FC411B94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2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C3F40C-53A1-4667-B0CA-651B01F38FA6}" type="slidenum">
              <a:rPr lang="hu-HU"/>
              <a:pPr>
                <a:defRPr/>
              </a:pPr>
              <a:t>71</a:t>
            </a:fld>
            <a:endParaRPr lang="hu-HU"/>
          </a:p>
        </p:txBody>
      </p:sp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28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fejlesztést indító három alapvető kérdés</a:t>
            </a:r>
          </a:p>
        </p:txBody>
      </p:sp>
      <p:sp>
        <p:nvSpPr>
          <p:cNvPr id="8" name="Dátum helye 7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D327072E-6765-4A93-B9DA-7BB80ACB8E8E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9" name="Dia számának helye 8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871CBAD7-CCC1-4395-B6C4-38306A840D5B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71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685800" y="4495800"/>
            <a:ext cx="4419600" cy="974725"/>
          </a:xfrm>
          <a:prstGeom prst="rect">
            <a:avLst/>
          </a:prstGeom>
          <a:noFill/>
          <a:ln w="1524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1. Mi a munkavédelmet jellemző jelenlegi helyzet?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3348038" y="1484313"/>
            <a:ext cx="5562600" cy="974725"/>
          </a:xfrm>
          <a:prstGeom prst="rect">
            <a:avLst/>
          </a:prstGeom>
          <a:noFill/>
          <a:ln w="1524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2. Milyennek kellene lennie a jövőben a munkavédelemnek?</a:t>
            </a: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4114800" y="2819400"/>
            <a:ext cx="4191000" cy="1339850"/>
          </a:xfrm>
          <a:prstGeom prst="rect">
            <a:avLst/>
          </a:prstGeom>
          <a:noFill/>
          <a:ln w="152400" cap="rnd" cmpd="tri">
            <a:solidFill>
              <a:srgbClr val="0000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3. Milyen fontos változásnak kell ahhoz történnie, hogy elérjük a kívánt jövőt?</a:t>
            </a:r>
          </a:p>
        </p:txBody>
      </p:sp>
      <p:sp>
        <p:nvSpPr>
          <p:cNvPr id="133126" name="Line 6"/>
          <p:cNvSpPr>
            <a:spLocks noChangeShapeType="1"/>
          </p:cNvSpPr>
          <p:nvPr/>
        </p:nvSpPr>
        <p:spPr bwMode="auto">
          <a:xfrm flipV="1">
            <a:off x="1908175" y="2349500"/>
            <a:ext cx="1439863" cy="2159000"/>
          </a:xfrm>
          <a:prstGeom prst="line">
            <a:avLst/>
          </a:prstGeom>
          <a:noFill/>
          <a:ln w="228600">
            <a:pattFill prst="diagBrick">
              <a:fgClr>
                <a:srgbClr val="DC3906"/>
              </a:fgClr>
              <a:bgClr>
                <a:schemeClr val="tx1"/>
              </a:bgClr>
            </a:patt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133127" name="Line 7"/>
          <p:cNvSpPr>
            <a:spLocks noChangeShapeType="1"/>
          </p:cNvSpPr>
          <p:nvPr/>
        </p:nvSpPr>
        <p:spPr bwMode="auto">
          <a:xfrm>
            <a:off x="2627313" y="3429000"/>
            <a:ext cx="1487487" cy="0"/>
          </a:xfrm>
          <a:prstGeom prst="line">
            <a:avLst/>
          </a:prstGeom>
          <a:noFill/>
          <a:ln w="76200" cap="rnd" cmpd="tri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 animBg="1" autoUpdateAnimBg="0"/>
      <p:bldP spid="133124" grpId="0" animBg="1" autoUpdateAnimBg="0"/>
      <p:bldP spid="133125" grpId="0" animBg="1" autoUpdateAnimBg="0"/>
      <p:bldP spid="133126" grpId="0" animBg="1"/>
      <p:bldP spid="13312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61FFEF6-121B-4EDD-AA41-8594D5A301C2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1C14C5-4FD4-40BD-8436-0FA1AEA7E3FD}" type="slidenum">
              <a:rPr lang="hu-HU"/>
              <a:pPr>
                <a:defRPr/>
              </a:pPr>
              <a:t>72</a:t>
            </a:fld>
            <a:endParaRPr lang="hu-HU"/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239000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Kezdetek</a:t>
            </a:r>
          </a:p>
        </p:txBody>
      </p:sp>
      <p:sp>
        <p:nvSpPr>
          <p:cNvPr id="81925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5538"/>
            <a:ext cx="91440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sz="1800" smtClean="0"/>
              <a:t>A brit szabványalkotási folyamatban a BS 5750</a:t>
            </a:r>
            <a:r>
              <a:rPr lang="hu-HU" sz="2000" smtClean="0"/>
              <a:t> </a:t>
            </a:r>
            <a:r>
              <a:rPr lang="hu-HU" sz="2400" smtClean="0">
                <a:solidFill>
                  <a:srgbClr val="FF0000"/>
                </a:solidFill>
              </a:rPr>
              <a:t>minőség-menedzsment</a:t>
            </a:r>
            <a:r>
              <a:rPr lang="hu-HU" sz="2000" smtClean="0"/>
              <a:t>, </a:t>
            </a:r>
            <a:r>
              <a:rPr lang="hu-HU" sz="1800" smtClean="0"/>
              <a:t>és a BS 7750</a:t>
            </a:r>
            <a:r>
              <a:rPr lang="hu-HU" sz="2000" smtClean="0"/>
              <a:t> </a:t>
            </a:r>
            <a:r>
              <a:rPr lang="hu-HU" sz="2400" smtClean="0">
                <a:solidFill>
                  <a:srgbClr val="FF0000"/>
                </a:solidFill>
              </a:rPr>
              <a:t>környezet-menedzsment</a:t>
            </a:r>
            <a:r>
              <a:rPr lang="hu-HU" sz="2000" smtClean="0"/>
              <a:t> </a:t>
            </a:r>
            <a:r>
              <a:rPr lang="hu-HU" sz="1800" smtClean="0"/>
              <a:t>szabvánnyal azonos filozófiájú, azokhoz jól illeszkedő</a:t>
            </a:r>
            <a:r>
              <a:rPr lang="hu-HU" sz="2000" smtClean="0"/>
              <a:t>, </a:t>
            </a:r>
            <a:r>
              <a:rPr lang="hu-HU" sz="2400" smtClean="0">
                <a:solidFill>
                  <a:srgbClr val="FF0000"/>
                </a:solidFill>
              </a:rPr>
              <a:t>kompatibilis munkavédelmi menedzsment</a:t>
            </a:r>
            <a:r>
              <a:rPr lang="hu-HU" sz="2000" smtClean="0"/>
              <a:t> </a:t>
            </a:r>
            <a:r>
              <a:rPr lang="hu-HU" sz="1800" smtClean="0"/>
              <a:t>rendszert fejlesztettek ki, és BS 8800 azonosítóval látták el. Ez a brit szabvány vált világszerte alapjává a munkahelyi egészségvédelmi és biztonságirányítási rendszerek fejlesztésének.</a:t>
            </a:r>
          </a:p>
          <a:p>
            <a:pPr eaLnBrk="1" hangingPunct="1">
              <a:lnSpc>
                <a:spcPct val="80000"/>
              </a:lnSpc>
            </a:pPr>
            <a:r>
              <a:rPr lang="hu-HU" sz="1800" smtClean="0"/>
              <a:t>A cél vele kapcsolatban az volt, hogy az ISO 9000-es minőségirányítási </a:t>
            </a:r>
            <a:r>
              <a:rPr lang="hu-HU" sz="2400" smtClean="0">
                <a:solidFill>
                  <a:srgbClr val="FF0000"/>
                </a:solidFill>
              </a:rPr>
              <a:t>szabványcsaládot egészítse ki</a:t>
            </a:r>
            <a:r>
              <a:rPr lang="hu-HU" sz="1800" smtClean="0"/>
              <a:t>, teljesítse ki a munkahelyi egészségvédelem és munkabiztonság kérdéskörével. A szabványban kétféle megközelítéssel javasolja kezelni a munkahelyi egészségvédelem és biztonság problémakörét. 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6CC08FD4-327A-4434-A49D-1786EFB76F09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001E3E80-6FCE-4C7E-ABE6-AEC6FD90746A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72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81929" name="Picture 5" descr="MCj0149396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775075"/>
            <a:ext cx="5113338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A1F30D2-3B37-43BD-8913-12CCD0F91516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53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AD34D-BACC-4690-B849-B527BF2FCDF6}" type="slidenum">
              <a:rPr lang="hu-HU"/>
              <a:pPr>
                <a:defRPr/>
              </a:pPr>
              <a:t>73</a:t>
            </a:fld>
            <a:endParaRPr lang="hu-HU"/>
          </a:p>
        </p:txBody>
      </p:sp>
      <p:grpSp>
        <p:nvGrpSpPr>
          <p:cNvPr id="82948" name="Group 49"/>
          <p:cNvGrpSpPr>
            <a:grpSpLocks/>
          </p:cNvGrpSpPr>
          <p:nvPr/>
        </p:nvGrpSpPr>
        <p:grpSpPr bwMode="auto">
          <a:xfrm>
            <a:off x="250825" y="404813"/>
            <a:ext cx="8066088" cy="6453187"/>
            <a:chOff x="1729" y="1429"/>
            <a:chExt cx="9408" cy="8493"/>
          </a:xfrm>
        </p:grpSpPr>
        <p:sp>
          <p:nvSpPr>
            <p:cNvPr id="82955" name="Arc 50"/>
            <p:cNvSpPr>
              <a:spLocks/>
            </p:cNvSpPr>
            <p:nvPr/>
          </p:nvSpPr>
          <p:spPr bwMode="auto">
            <a:xfrm flipV="1">
              <a:off x="8209" y="6776"/>
              <a:ext cx="1729" cy="144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56" name="Rectangle 51"/>
            <p:cNvSpPr>
              <a:spLocks noChangeArrowheads="1"/>
            </p:cNvSpPr>
            <p:nvPr/>
          </p:nvSpPr>
          <p:spPr bwMode="auto">
            <a:xfrm>
              <a:off x="1873" y="1430"/>
              <a:ext cx="1585" cy="432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hu-HU" sz="1000">
                  <a:solidFill>
                    <a:schemeClr val="accent2"/>
                  </a:solidFill>
                </a:rPr>
                <a:t>Külső tényezők</a:t>
              </a:r>
            </a:p>
          </p:txBody>
        </p:sp>
        <p:sp>
          <p:nvSpPr>
            <p:cNvPr id="82957" name="Rectangle 52"/>
            <p:cNvSpPr>
              <a:spLocks noChangeArrowheads="1"/>
            </p:cNvSpPr>
            <p:nvPr/>
          </p:nvSpPr>
          <p:spPr bwMode="auto">
            <a:xfrm>
              <a:off x="3889" y="1429"/>
              <a:ext cx="1668" cy="433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r>
                <a:rPr lang="hu-HU" sz="1000">
                  <a:solidFill>
                    <a:schemeClr val="accent2"/>
                  </a:solidFill>
                </a:rPr>
                <a:t>Belső tényezők</a:t>
              </a:r>
            </a:p>
          </p:txBody>
        </p:sp>
        <p:sp>
          <p:nvSpPr>
            <p:cNvPr id="82958" name="Line 53"/>
            <p:cNvSpPr>
              <a:spLocks noChangeShapeType="1"/>
            </p:cNvSpPr>
            <p:nvPr/>
          </p:nvSpPr>
          <p:spPr bwMode="auto">
            <a:xfrm>
              <a:off x="2593" y="2002"/>
              <a:ext cx="1" cy="28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59" name="Line 54"/>
            <p:cNvSpPr>
              <a:spLocks noChangeShapeType="1"/>
            </p:cNvSpPr>
            <p:nvPr/>
          </p:nvSpPr>
          <p:spPr bwMode="auto">
            <a:xfrm>
              <a:off x="4609" y="2002"/>
              <a:ext cx="1" cy="28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60" name="Rectangle 55"/>
            <p:cNvSpPr>
              <a:spLocks noChangeArrowheads="1"/>
            </p:cNvSpPr>
            <p:nvPr/>
          </p:nvSpPr>
          <p:spPr bwMode="auto">
            <a:xfrm>
              <a:off x="1729" y="2272"/>
              <a:ext cx="4033" cy="60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00" tIns="12700" rIns="12700" bIns="12700"/>
            <a:lstStyle/>
            <a:p>
              <a:endParaRPr lang="hu-HU"/>
            </a:p>
          </p:txBody>
        </p:sp>
        <p:sp>
          <p:nvSpPr>
            <p:cNvPr id="82961" name="Rectangle 56"/>
            <p:cNvSpPr>
              <a:spLocks noChangeArrowheads="1"/>
            </p:cNvSpPr>
            <p:nvPr/>
          </p:nvSpPr>
          <p:spPr bwMode="auto">
            <a:xfrm>
              <a:off x="3313" y="2567"/>
              <a:ext cx="1585" cy="86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hu-HU" sz="1000">
                  <a:solidFill>
                    <a:schemeClr val="accent2"/>
                  </a:solidFill>
                </a:rPr>
                <a:t>A helyzet kezdeti és időszakos átvizsgálása</a:t>
              </a:r>
            </a:p>
          </p:txBody>
        </p:sp>
        <p:sp>
          <p:nvSpPr>
            <p:cNvPr id="82962" name="Rectangle 57"/>
            <p:cNvSpPr>
              <a:spLocks noChangeArrowheads="1"/>
            </p:cNvSpPr>
            <p:nvPr/>
          </p:nvSpPr>
          <p:spPr bwMode="auto">
            <a:xfrm>
              <a:off x="3313" y="3831"/>
              <a:ext cx="1585" cy="57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hu-HU" sz="1200">
                  <a:solidFill>
                    <a:schemeClr val="accent2"/>
                  </a:solidFill>
                </a:rPr>
                <a:t>Politika</a:t>
              </a:r>
              <a:endParaRPr lang="hu-HU">
                <a:solidFill>
                  <a:schemeClr val="accent2"/>
                </a:solidFill>
              </a:endParaRPr>
            </a:p>
          </p:txBody>
        </p:sp>
        <p:sp>
          <p:nvSpPr>
            <p:cNvPr id="82963" name="Rectangle 58"/>
            <p:cNvSpPr>
              <a:spLocks noChangeArrowheads="1"/>
            </p:cNvSpPr>
            <p:nvPr/>
          </p:nvSpPr>
          <p:spPr bwMode="auto">
            <a:xfrm>
              <a:off x="3313" y="4673"/>
              <a:ext cx="1585" cy="57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hu-HU" sz="1200">
                  <a:solidFill>
                    <a:schemeClr val="accent2"/>
                  </a:solidFill>
                </a:rPr>
                <a:t>Szervezés</a:t>
              </a:r>
              <a:endParaRPr lang="hu-HU">
                <a:solidFill>
                  <a:schemeClr val="accent2"/>
                </a:solidFill>
              </a:endParaRPr>
            </a:p>
          </p:txBody>
        </p:sp>
        <p:sp>
          <p:nvSpPr>
            <p:cNvPr id="82964" name="Rectangle 59"/>
            <p:cNvSpPr>
              <a:spLocks noChangeArrowheads="1"/>
            </p:cNvSpPr>
            <p:nvPr/>
          </p:nvSpPr>
          <p:spPr bwMode="auto">
            <a:xfrm>
              <a:off x="3313" y="5649"/>
              <a:ext cx="1585" cy="57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hu-HU" sz="1200">
                  <a:solidFill>
                    <a:schemeClr val="accent2"/>
                  </a:solidFill>
                </a:rPr>
                <a:t>Tervezés és bevezetés</a:t>
              </a:r>
              <a:endParaRPr lang="hu-HU">
                <a:solidFill>
                  <a:schemeClr val="accent2"/>
                </a:solidFill>
              </a:endParaRPr>
            </a:p>
          </p:txBody>
        </p:sp>
        <p:sp>
          <p:nvSpPr>
            <p:cNvPr id="82965" name="Rectangle 60"/>
            <p:cNvSpPr>
              <a:spLocks noChangeArrowheads="1"/>
            </p:cNvSpPr>
            <p:nvPr/>
          </p:nvSpPr>
          <p:spPr bwMode="auto">
            <a:xfrm>
              <a:off x="3313" y="6635"/>
              <a:ext cx="1585" cy="72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r>
                <a:rPr lang="hu-HU" sz="1200">
                  <a:solidFill>
                    <a:schemeClr val="accent2"/>
                  </a:solidFill>
                </a:rPr>
                <a:t>A teljesítés mérése</a:t>
              </a:r>
              <a:endParaRPr lang="hu-HU">
                <a:solidFill>
                  <a:schemeClr val="accent2"/>
                </a:solidFill>
              </a:endParaRPr>
            </a:p>
          </p:txBody>
        </p:sp>
        <p:sp>
          <p:nvSpPr>
            <p:cNvPr id="82966" name="Line 61"/>
            <p:cNvSpPr>
              <a:spLocks noChangeShapeType="1"/>
            </p:cNvSpPr>
            <p:nvPr/>
          </p:nvSpPr>
          <p:spPr bwMode="auto">
            <a:xfrm>
              <a:off x="5329" y="2844"/>
              <a:ext cx="1" cy="432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67" name="Line 62"/>
            <p:cNvSpPr>
              <a:spLocks noChangeShapeType="1"/>
            </p:cNvSpPr>
            <p:nvPr/>
          </p:nvSpPr>
          <p:spPr bwMode="auto">
            <a:xfrm flipH="1">
              <a:off x="4897" y="2844"/>
              <a:ext cx="433" cy="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68" name="Line 63"/>
            <p:cNvSpPr>
              <a:spLocks noChangeShapeType="1"/>
            </p:cNvSpPr>
            <p:nvPr/>
          </p:nvSpPr>
          <p:spPr bwMode="auto">
            <a:xfrm flipH="1">
              <a:off x="4897" y="4108"/>
              <a:ext cx="433" cy="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69" name="Line 64"/>
            <p:cNvSpPr>
              <a:spLocks noChangeShapeType="1"/>
            </p:cNvSpPr>
            <p:nvPr/>
          </p:nvSpPr>
          <p:spPr bwMode="auto">
            <a:xfrm flipH="1">
              <a:off x="4897" y="4950"/>
              <a:ext cx="433" cy="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70" name="Line 65"/>
            <p:cNvSpPr>
              <a:spLocks noChangeShapeType="1"/>
            </p:cNvSpPr>
            <p:nvPr/>
          </p:nvSpPr>
          <p:spPr bwMode="auto">
            <a:xfrm flipH="1">
              <a:off x="4897" y="5937"/>
              <a:ext cx="433" cy="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71" name="Line 66"/>
            <p:cNvSpPr>
              <a:spLocks noChangeShapeType="1"/>
            </p:cNvSpPr>
            <p:nvPr/>
          </p:nvSpPr>
          <p:spPr bwMode="auto">
            <a:xfrm flipH="1">
              <a:off x="4897" y="7056"/>
              <a:ext cx="433" cy="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72" name="Rectangle 67"/>
            <p:cNvSpPr>
              <a:spLocks noChangeArrowheads="1"/>
            </p:cNvSpPr>
            <p:nvPr/>
          </p:nvSpPr>
          <p:spPr bwMode="auto">
            <a:xfrm>
              <a:off x="2017" y="4673"/>
              <a:ext cx="721" cy="57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hu-HU" sz="1200">
                  <a:solidFill>
                    <a:schemeClr val="accent2"/>
                  </a:solidFill>
                </a:rPr>
                <a:t>Audit</a:t>
              </a:r>
              <a:endParaRPr lang="hu-HU">
                <a:solidFill>
                  <a:schemeClr val="accent2"/>
                </a:solidFill>
              </a:endParaRPr>
            </a:p>
          </p:txBody>
        </p:sp>
        <p:sp>
          <p:nvSpPr>
            <p:cNvPr id="82973" name="Line 68"/>
            <p:cNvSpPr>
              <a:spLocks noChangeShapeType="1"/>
            </p:cNvSpPr>
            <p:nvPr/>
          </p:nvSpPr>
          <p:spPr bwMode="auto">
            <a:xfrm flipV="1">
              <a:off x="2161" y="2700"/>
              <a:ext cx="1" cy="201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74" name="Line 69"/>
            <p:cNvSpPr>
              <a:spLocks noChangeShapeType="1"/>
            </p:cNvSpPr>
            <p:nvPr/>
          </p:nvSpPr>
          <p:spPr bwMode="auto">
            <a:xfrm>
              <a:off x="2161" y="2700"/>
              <a:ext cx="1153" cy="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75" name="Line 70"/>
            <p:cNvSpPr>
              <a:spLocks noChangeShapeType="1"/>
            </p:cNvSpPr>
            <p:nvPr/>
          </p:nvSpPr>
          <p:spPr bwMode="auto">
            <a:xfrm>
              <a:off x="2305" y="3122"/>
              <a:ext cx="1" cy="158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76" name="Line 71"/>
            <p:cNvSpPr>
              <a:spLocks noChangeShapeType="1"/>
            </p:cNvSpPr>
            <p:nvPr/>
          </p:nvSpPr>
          <p:spPr bwMode="auto">
            <a:xfrm>
              <a:off x="2305" y="3122"/>
              <a:ext cx="1009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77" name="Line 72"/>
            <p:cNvSpPr>
              <a:spLocks noChangeShapeType="1"/>
            </p:cNvSpPr>
            <p:nvPr/>
          </p:nvSpPr>
          <p:spPr bwMode="auto">
            <a:xfrm>
              <a:off x="2593" y="4108"/>
              <a:ext cx="1" cy="57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78" name="Line 73"/>
            <p:cNvSpPr>
              <a:spLocks noChangeShapeType="1"/>
            </p:cNvSpPr>
            <p:nvPr/>
          </p:nvSpPr>
          <p:spPr bwMode="auto">
            <a:xfrm>
              <a:off x="2593" y="4108"/>
              <a:ext cx="721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79" name="Line 74"/>
            <p:cNvSpPr>
              <a:spLocks noChangeShapeType="1"/>
            </p:cNvSpPr>
            <p:nvPr/>
          </p:nvSpPr>
          <p:spPr bwMode="auto">
            <a:xfrm>
              <a:off x="2305" y="7056"/>
              <a:ext cx="1009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80" name="Line 75"/>
            <p:cNvSpPr>
              <a:spLocks noChangeShapeType="1"/>
            </p:cNvSpPr>
            <p:nvPr/>
          </p:nvSpPr>
          <p:spPr bwMode="auto">
            <a:xfrm flipV="1">
              <a:off x="2305" y="5228"/>
              <a:ext cx="1" cy="18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81" name="Line 76"/>
            <p:cNvSpPr>
              <a:spLocks noChangeShapeType="1"/>
            </p:cNvSpPr>
            <p:nvPr/>
          </p:nvSpPr>
          <p:spPr bwMode="auto">
            <a:xfrm flipV="1">
              <a:off x="2593" y="5228"/>
              <a:ext cx="1" cy="72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82" name="Line 77"/>
            <p:cNvSpPr>
              <a:spLocks noChangeShapeType="1"/>
            </p:cNvSpPr>
            <p:nvPr/>
          </p:nvSpPr>
          <p:spPr bwMode="auto">
            <a:xfrm>
              <a:off x="2593" y="5937"/>
              <a:ext cx="721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83" name="Line 78"/>
            <p:cNvSpPr>
              <a:spLocks noChangeShapeType="1"/>
            </p:cNvSpPr>
            <p:nvPr/>
          </p:nvSpPr>
          <p:spPr bwMode="auto">
            <a:xfrm>
              <a:off x="2737" y="4950"/>
              <a:ext cx="577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84" name="Rectangle 79"/>
            <p:cNvSpPr>
              <a:spLocks noChangeArrowheads="1"/>
            </p:cNvSpPr>
            <p:nvPr/>
          </p:nvSpPr>
          <p:spPr bwMode="auto">
            <a:xfrm>
              <a:off x="8065" y="2837"/>
              <a:ext cx="2161" cy="433"/>
            </a:xfrm>
            <a:prstGeom prst="rect">
              <a:avLst/>
            </a:prstGeom>
            <a:solidFill>
              <a:srgbClr val="FFFFFF"/>
            </a:solidFill>
            <a:ln w="508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r>
                <a:rPr lang="hu-HU" sz="1200"/>
                <a:t>Folyamatos javítás</a:t>
              </a:r>
              <a:endParaRPr lang="hu-HU"/>
            </a:p>
          </p:txBody>
        </p:sp>
        <p:sp>
          <p:nvSpPr>
            <p:cNvPr id="274512" name="Rectangle 80"/>
            <p:cNvSpPr>
              <a:spLocks noChangeArrowheads="1"/>
            </p:cNvSpPr>
            <p:nvPr/>
          </p:nvSpPr>
          <p:spPr bwMode="auto">
            <a:xfrm>
              <a:off x="8258" y="3627"/>
              <a:ext cx="2339" cy="1151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outerShdw dist="57238" dir="2021404" algn="ctr" rotWithShape="0">
                <a:srgbClr val="000000"/>
              </a:outerShdw>
            </a:effectLst>
          </p:spPr>
          <p:txBody>
            <a:bodyPr lIns="12700" tIns="12700" rIns="12700" bIns="12700"/>
            <a:lstStyle/>
            <a:p>
              <a:pPr algn="ctr">
                <a:defRPr/>
              </a:pPr>
              <a:r>
                <a:rPr lang="hu-HU" sz="1200">
                  <a:solidFill>
                    <a:schemeClr val="accent2"/>
                  </a:solidFill>
                  <a:latin typeface="Arial" pitchFamily="34" charset="0"/>
                </a:rPr>
                <a:t>A kiindulási állapot átvizsgálása</a:t>
              </a:r>
              <a:endParaRPr lang="hu-HU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274513" name="Rectangle 81"/>
            <p:cNvSpPr>
              <a:spLocks noChangeArrowheads="1"/>
            </p:cNvSpPr>
            <p:nvPr/>
          </p:nvSpPr>
          <p:spPr bwMode="auto">
            <a:xfrm>
              <a:off x="8437" y="4385"/>
              <a:ext cx="2340" cy="1009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outerShdw dist="57238" dir="2021404" algn="ctr" rotWithShape="0">
                <a:srgbClr val="000000"/>
              </a:outerShdw>
            </a:effectLst>
          </p:spPr>
          <p:txBody>
            <a:bodyPr lIns="12700" tIns="12700" rIns="12700" bIns="12700"/>
            <a:lstStyle/>
            <a:p>
              <a:pPr algn="ctr">
                <a:defRPr/>
              </a:pPr>
              <a:r>
                <a:rPr lang="hu-HU" sz="1200">
                  <a:solidFill>
                    <a:schemeClr val="accent2"/>
                  </a:solidFill>
                  <a:latin typeface="Arial" pitchFamily="34" charset="0"/>
                </a:rPr>
                <a:t>Munkahelyi egészségvédelmi és biztonsági politika</a:t>
              </a:r>
              <a:endParaRPr lang="hu-HU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274514" name="Rectangle 82"/>
            <p:cNvSpPr>
              <a:spLocks noChangeArrowheads="1"/>
            </p:cNvSpPr>
            <p:nvPr/>
          </p:nvSpPr>
          <p:spPr bwMode="auto">
            <a:xfrm>
              <a:off x="8617" y="5378"/>
              <a:ext cx="2340" cy="1009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outerShdw dist="57238" dir="2021404" algn="ctr" rotWithShape="0">
                <a:srgbClr val="000000"/>
              </a:outerShdw>
            </a:effectLst>
          </p:spPr>
          <p:txBody>
            <a:bodyPr lIns="12700" tIns="12700" rIns="12700" bIns="12700"/>
            <a:lstStyle/>
            <a:p>
              <a:pPr algn="ctr">
                <a:defRPr/>
              </a:pPr>
              <a:endParaRPr lang="hu-HU" sz="1200">
                <a:latin typeface="Arial" pitchFamily="34" charset="0"/>
              </a:endParaRPr>
            </a:p>
            <a:p>
              <a:pPr algn="ctr">
                <a:defRPr/>
              </a:pPr>
              <a:r>
                <a:rPr lang="hu-HU" sz="1200">
                  <a:solidFill>
                    <a:schemeClr val="accent2"/>
                  </a:solidFill>
                  <a:latin typeface="Arial" pitchFamily="34" charset="0"/>
                </a:rPr>
                <a:t>Tervezés</a:t>
              </a:r>
              <a:endParaRPr lang="hu-HU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274515" name="Rectangle 83"/>
            <p:cNvSpPr>
              <a:spLocks noChangeArrowheads="1"/>
            </p:cNvSpPr>
            <p:nvPr/>
          </p:nvSpPr>
          <p:spPr bwMode="auto">
            <a:xfrm>
              <a:off x="8797" y="6147"/>
              <a:ext cx="2340" cy="1009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outerShdw dist="57238" dir="2021404" algn="ctr" rotWithShape="0">
                <a:srgbClr val="000000"/>
              </a:outerShdw>
            </a:effectLst>
          </p:spPr>
          <p:txBody>
            <a:bodyPr lIns="12700" tIns="12700" rIns="12700" bIns="12700"/>
            <a:lstStyle/>
            <a:p>
              <a:pPr>
                <a:defRPr/>
              </a:pPr>
              <a:endParaRPr lang="hu-HU" sz="1200">
                <a:latin typeface="Arial" pitchFamily="34" charset="0"/>
              </a:endParaRPr>
            </a:p>
            <a:p>
              <a:pPr algn="ctr">
                <a:defRPr/>
              </a:pPr>
              <a:r>
                <a:rPr lang="hu-HU" sz="1200">
                  <a:solidFill>
                    <a:schemeClr val="accent2"/>
                  </a:solidFill>
                  <a:latin typeface="Arial" pitchFamily="34" charset="0"/>
                </a:rPr>
                <a:t>Bevezetés és működtetés</a:t>
              </a:r>
              <a:endParaRPr lang="hu-HU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82989" name="Arc 84"/>
            <p:cNvSpPr>
              <a:spLocks/>
            </p:cNvSpPr>
            <p:nvPr/>
          </p:nvSpPr>
          <p:spPr bwMode="auto">
            <a:xfrm flipH="1" flipV="1">
              <a:off x="6625" y="6491"/>
              <a:ext cx="1729" cy="172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90" name="Arc 85"/>
            <p:cNvSpPr>
              <a:spLocks/>
            </p:cNvSpPr>
            <p:nvPr/>
          </p:nvSpPr>
          <p:spPr bwMode="auto">
            <a:xfrm flipH="1">
              <a:off x="6625" y="2837"/>
              <a:ext cx="1009" cy="374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1 h 21600"/>
                <a:gd name="T4" fmla="*/ 0 w 21600"/>
                <a:gd name="T5" fmla="*/ 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91" name="Arc 86"/>
            <p:cNvSpPr>
              <a:spLocks/>
            </p:cNvSpPr>
            <p:nvPr/>
          </p:nvSpPr>
          <p:spPr bwMode="auto">
            <a:xfrm flipH="1">
              <a:off x="7633" y="1718"/>
              <a:ext cx="1585" cy="11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2992" name="Oval 87"/>
            <p:cNvSpPr>
              <a:spLocks noChangeArrowheads="1"/>
            </p:cNvSpPr>
            <p:nvPr/>
          </p:nvSpPr>
          <p:spPr bwMode="auto">
            <a:xfrm>
              <a:off x="7633" y="2416"/>
              <a:ext cx="2881" cy="1009"/>
            </a:xfrm>
            <a:prstGeom prst="ellipse">
              <a:avLst/>
            </a:prstGeom>
            <a:solidFill>
              <a:srgbClr val="FFFFFF"/>
            </a:solidFill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2993" name="Rectangle 88"/>
            <p:cNvSpPr>
              <a:spLocks noChangeArrowheads="1"/>
            </p:cNvSpPr>
            <p:nvPr/>
          </p:nvSpPr>
          <p:spPr bwMode="auto">
            <a:xfrm>
              <a:off x="7921" y="2693"/>
              <a:ext cx="2161" cy="433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hu-HU" sz="1200">
                  <a:solidFill>
                    <a:schemeClr val="accent2"/>
                  </a:solidFill>
                </a:rPr>
                <a:t>Folyamatos javítás</a:t>
              </a:r>
              <a:endParaRPr lang="hu-HU">
                <a:solidFill>
                  <a:schemeClr val="accent2"/>
                </a:solidFill>
              </a:endParaRPr>
            </a:p>
          </p:txBody>
        </p:sp>
        <p:sp>
          <p:nvSpPr>
            <p:cNvPr id="82994" name="Line 89"/>
            <p:cNvSpPr>
              <a:spLocks noChangeShapeType="1"/>
            </p:cNvSpPr>
            <p:nvPr/>
          </p:nvSpPr>
          <p:spPr bwMode="auto">
            <a:xfrm>
              <a:off x="9217" y="1718"/>
              <a:ext cx="289" cy="1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74522" name="Rectangle 90"/>
            <p:cNvSpPr>
              <a:spLocks noChangeArrowheads="1"/>
            </p:cNvSpPr>
            <p:nvPr/>
          </p:nvSpPr>
          <p:spPr bwMode="auto">
            <a:xfrm>
              <a:off x="6480" y="6771"/>
              <a:ext cx="1874" cy="1009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outerShdw dist="57238" dir="2021404" algn="ctr" rotWithShape="0">
                <a:srgbClr val="000000"/>
              </a:outerShdw>
            </a:effectLst>
          </p:spPr>
          <p:txBody>
            <a:bodyPr lIns="12700" tIns="12700" rIns="12700" bIns="12700"/>
            <a:lstStyle/>
            <a:p>
              <a:pPr algn="ctr">
                <a:defRPr/>
              </a:pPr>
              <a:r>
                <a:rPr lang="hu-HU" sz="1200">
                  <a:solidFill>
                    <a:schemeClr val="accent2"/>
                  </a:solidFill>
                  <a:latin typeface="Arial" pitchFamily="34" charset="0"/>
                </a:rPr>
                <a:t>Ellenőrző és helyesbítő tevékenység</a:t>
              </a:r>
              <a:endParaRPr lang="hu-HU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274523" name="Rectangle 91"/>
            <p:cNvSpPr>
              <a:spLocks noChangeArrowheads="1"/>
            </p:cNvSpPr>
            <p:nvPr/>
          </p:nvSpPr>
          <p:spPr bwMode="auto">
            <a:xfrm>
              <a:off x="6338" y="4943"/>
              <a:ext cx="1728" cy="1009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outerShdw dist="57238" dir="2021404" algn="ctr" rotWithShape="0">
                <a:srgbClr val="000000"/>
              </a:outerShdw>
            </a:effectLst>
          </p:spPr>
          <p:txBody>
            <a:bodyPr lIns="12700" tIns="12700" rIns="12700" bIns="12700"/>
            <a:lstStyle/>
            <a:p>
              <a:pPr algn="ctr">
                <a:defRPr/>
              </a:pPr>
              <a:endParaRPr lang="hu-HU" sz="1200">
                <a:latin typeface="Arial" pitchFamily="34" charset="0"/>
              </a:endParaRPr>
            </a:p>
          </p:txBody>
        </p:sp>
        <p:sp>
          <p:nvSpPr>
            <p:cNvPr id="82997" name="AutoShape 92"/>
            <p:cNvSpPr>
              <a:spLocks/>
            </p:cNvSpPr>
            <p:nvPr/>
          </p:nvSpPr>
          <p:spPr bwMode="auto">
            <a:xfrm>
              <a:off x="9697" y="8482"/>
              <a:ext cx="1440" cy="1440"/>
            </a:xfrm>
            <a:prstGeom prst="callout2">
              <a:avLst>
                <a:gd name="adj1" fmla="val 13889"/>
                <a:gd name="adj2" fmla="val -8333"/>
                <a:gd name="adj3" fmla="val 13889"/>
                <a:gd name="adj4" fmla="val -55833"/>
                <a:gd name="adj5" fmla="val -22014"/>
                <a:gd name="adj6" fmla="val -103333"/>
              </a:avLst>
            </a:prstGeom>
            <a:noFill/>
            <a:ln w="25400">
              <a:solidFill>
                <a:schemeClr val="tx1"/>
              </a:solidFill>
              <a:miter lim="800000"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00" tIns="12700" rIns="12700" bIns="12700"/>
            <a:lstStyle/>
            <a:p>
              <a:r>
                <a:rPr lang="hu-HU" sz="1400"/>
                <a:t>ISO 14</a:t>
              </a:r>
              <a:r>
                <a:rPr lang="en-US" sz="1400"/>
                <a:t>001</a:t>
              </a:r>
              <a:endParaRPr lang="hu-HU"/>
            </a:p>
          </p:txBody>
        </p:sp>
      </p:grpSp>
      <p:sp>
        <p:nvSpPr>
          <p:cNvPr id="82949" name="Rectangle 93"/>
          <p:cNvSpPr>
            <a:spLocks noChangeArrowheads="1"/>
          </p:cNvSpPr>
          <p:nvPr/>
        </p:nvSpPr>
        <p:spPr bwMode="auto">
          <a:xfrm>
            <a:off x="4427538" y="3213100"/>
            <a:ext cx="107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u-HU" sz="1200">
                <a:solidFill>
                  <a:schemeClr val="accent2"/>
                </a:solidFill>
              </a:rPr>
              <a:t>Vezetőségi átvizsgálás</a:t>
            </a:r>
          </a:p>
        </p:txBody>
      </p:sp>
      <p:sp>
        <p:nvSpPr>
          <p:cNvPr id="274526" name="Rectangle 94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7239000" cy="642938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28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Az útmutató lehetőségei</a:t>
            </a:r>
          </a:p>
        </p:txBody>
      </p:sp>
      <p:sp>
        <p:nvSpPr>
          <p:cNvPr id="49" name="Dátum helye 48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AF3F9612-0C08-49FF-BD3A-53E3F360B415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1" name="Élőláb helye 50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50" name="Dia számának helye 49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7ADBC1E3-8D80-4F9B-BCEA-C2968E8FB1F0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73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2954" name="AutoShape 95"/>
          <p:cNvSpPr>
            <a:spLocks/>
          </p:cNvSpPr>
          <p:nvPr/>
        </p:nvSpPr>
        <p:spPr bwMode="auto">
          <a:xfrm>
            <a:off x="2771775" y="5943600"/>
            <a:ext cx="914400" cy="914400"/>
          </a:xfrm>
          <a:prstGeom prst="callout2">
            <a:avLst>
              <a:gd name="adj1" fmla="val 13889"/>
              <a:gd name="adj2" fmla="val -8333"/>
              <a:gd name="adj3" fmla="val 13889"/>
              <a:gd name="adj4" fmla="val -98440"/>
              <a:gd name="adj5" fmla="val -83333"/>
              <a:gd name="adj6" fmla="val -188542"/>
            </a:avLst>
          </a:prstGeom>
          <a:noFill/>
          <a:ln w="25400">
            <a:solidFill>
              <a:schemeClr val="tx1"/>
            </a:solidFill>
            <a:miter lim="800000"/>
            <a:headEnd type="triangl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700" tIns="12700" rIns="12700" bIns="12700"/>
          <a:lstStyle/>
          <a:p>
            <a:r>
              <a:rPr lang="hu-HU" sz="1400"/>
              <a:t>HS(G)65</a:t>
            </a:r>
            <a:endParaRPr lang="hu-HU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4E8789-09BB-4BDD-B4D6-8C29FED1C211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A85D26-4A40-41B2-B097-37FB77119093}" type="slidenum">
              <a:rPr lang="hu-HU"/>
              <a:pPr>
                <a:defRPr/>
              </a:pPr>
              <a:t>74</a:t>
            </a:fld>
            <a:endParaRPr lang="hu-HU"/>
          </a:p>
        </p:txBody>
      </p:sp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Alapvető célrendszer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idx="1"/>
          </p:nvPr>
        </p:nvSpPr>
        <p:spPr>
          <a:xfrm>
            <a:off x="0" y="1268413"/>
            <a:ext cx="7524750" cy="5589587"/>
          </a:xfrm>
        </p:spPr>
        <p:txBody>
          <a:bodyPr/>
          <a:lstStyle/>
          <a:p>
            <a:pPr eaLnBrk="1" hangingPunct="1"/>
            <a:r>
              <a:rPr lang="hu-HU" smtClean="0"/>
              <a:t>A célja az, hogy alkalmazásával </a:t>
            </a:r>
          </a:p>
          <a:p>
            <a:pPr lvl="1" eaLnBrk="1" hangingPunct="1"/>
            <a:r>
              <a:rPr lang="hu-HU" smtClean="0"/>
              <a:t>minimumra csökkentse a munkavállalók és mások veszélyét</a:t>
            </a:r>
          </a:p>
          <a:p>
            <a:pPr lvl="1" eaLnBrk="1" hangingPunct="1"/>
            <a:endParaRPr lang="hu-HU" smtClean="0"/>
          </a:p>
          <a:p>
            <a:pPr lvl="1" eaLnBrk="1" hangingPunct="1"/>
            <a:endParaRPr lang="hu-HU" smtClean="0"/>
          </a:p>
          <a:p>
            <a:pPr lvl="1" eaLnBrk="1" hangingPunct="1"/>
            <a:r>
              <a:rPr lang="hu-HU" smtClean="0"/>
              <a:t>javítsa a vállalati teljesítést</a:t>
            </a:r>
          </a:p>
          <a:p>
            <a:pPr lvl="1" eaLnBrk="1" hangingPunct="1"/>
            <a:endParaRPr lang="hu-HU" smtClean="0"/>
          </a:p>
          <a:p>
            <a:pPr lvl="1" eaLnBrk="1" hangingPunct="1"/>
            <a:endParaRPr lang="hu-HU" smtClean="0"/>
          </a:p>
          <a:p>
            <a:pPr lvl="1" eaLnBrk="1" hangingPunct="1"/>
            <a:r>
              <a:rPr lang="hu-HU" smtClean="0"/>
              <a:t>segítsen a vállalatnak abban, hogy a piacon a róluk kialakuló imázs tükrözze felelősségtudatukat</a:t>
            </a:r>
          </a:p>
        </p:txBody>
      </p:sp>
      <p:sp>
        <p:nvSpPr>
          <p:cNvPr id="7" name="Dátum helye 6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C3B621B3-DCF7-4E96-BA69-A8F4FC42FE86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Élőláb helye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8" name="Dia számának helye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87284217-DF0C-49B4-9A79-28BEF6210D6D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74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73412" name="Picture 4" descr="MCj0383236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284538"/>
            <a:ext cx="14001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13" name="Picture 5" descr="MCj0304505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773238"/>
            <a:ext cx="1619250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14" name="Picture 6" descr="MCj0326838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5038725"/>
            <a:ext cx="14668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7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7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73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73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73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73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73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73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0"/>
                                        <p:tgtEl>
                                          <p:spTgt spid="273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0"/>
                                        <p:tgtEl>
                                          <p:spTgt spid="273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0"/>
                                        <p:tgtEl>
                                          <p:spTgt spid="273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1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706ABE9-1BF5-49B7-B30C-968183746147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1AFA3-DC27-4871-AE5A-AB24B7DBAD6D}" type="slidenum">
              <a:rPr lang="hu-HU"/>
              <a:pPr>
                <a:defRPr/>
              </a:pPr>
              <a:t>75</a:t>
            </a:fld>
            <a:endParaRPr lang="hu-HU"/>
          </a:p>
        </p:txBody>
      </p:sp>
      <p:sp>
        <p:nvSpPr>
          <p:cNvPr id="277507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196975"/>
            <a:ext cx="8443912" cy="4724400"/>
          </a:xfrm>
        </p:spPr>
        <p:txBody>
          <a:bodyPr/>
          <a:lstStyle/>
          <a:p>
            <a:pPr eaLnBrk="1" hangingPunct="1"/>
            <a:r>
              <a:rPr lang="hu-HU" sz="2000" smtClean="0"/>
              <a:t>A BS 8800:1996 </a:t>
            </a:r>
            <a:r>
              <a:rPr lang="hu-HU" sz="2400" smtClean="0">
                <a:solidFill>
                  <a:srgbClr val="FF0000"/>
                </a:solidFill>
              </a:rPr>
              <a:t>útmutató</a:t>
            </a:r>
            <a:r>
              <a:rPr lang="hu-HU" sz="2000" smtClean="0"/>
              <a:t> volt, tehát e szerint tanúsítani nem lehetett a működő rendszert. A szabvány szerinti </a:t>
            </a:r>
            <a:r>
              <a:rPr lang="hu-HU" sz="2400" smtClean="0">
                <a:solidFill>
                  <a:srgbClr val="FF0000"/>
                </a:solidFill>
              </a:rPr>
              <a:t>tanúsítással kapcsolatos igény</a:t>
            </a:r>
            <a:r>
              <a:rPr lang="hu-HU" sz="2000" smtClean="0"/>
              <a:t> a gazdasági élet szereplői részéről viszont egyre inkább artikulálódott.</a:t>
            </a:r>
          </a:p>
          <a:p>
            <a:pPr eaLnBrk="1" hangingPunct="1"/>
            <a:r>
              <a:rPr lang="hu-HU" sz="2000" smtClean="0"/>
              <a:t>Ennek az igénynek a következménye az „</a:t>
            </a:r>
            <a:r>
              <a:rPr lang="en-US" sz="2000" smtClean="0"/>
              <a:t>Occupational Health and Safety Assessment Series</a:t>
            </a:r>
            <a:r>
              <a:rPr lang="hu-HU" sz="2000" smtClean="0"/>
              <a:t>” (OHSAS), azaz az OHSAS 18001:1999, valamint az OHSAS 18002:2000 szabványok létrejötte.</a:t>
            </a:r>
          </a:p>
          <a:p>
            <a:pPr eaLnBrk="1" hangingPunct="1"/>
            <a:r>
              <a:rPr lang="hu-HU" sz="2000" smtClean="0"/>
              <a:t>A működés tapasztalatai alapján került az első kiadás felülvizsgálatra. (OHSAS 18001:2007; MSZ 28001:2008)</a:t>
            </a:r>
          </a:p>
        </p:txBody>
      </p:sp>
      <p:sp>
        <p:nvSpPr>
          <p:cNvPr id="7" name="Dátum helye 6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AF0CB25D-7221-4501-B32C-4F03B0E2C642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Élőláb helye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8" name="Dia számának helye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5C9EA81F-2FE8-48C7-8B96-D1ED0965EB87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75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5000" name="Rectangle 4"/>
          <p:cNvSpPr>
            <a:spLocks noChangeArrowheads="1"/>
          </p:cNvSpPr>
          <p:nvPr/>
        </p:nvSpPr>
        <p:spPr bwMode="auto">
          <a:xfrm>
            <a:off x="323850" y="188913"/>
            <a:ext cx="856932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hu-HU" sz="2200">
                <a:solidFill>
                  <a:srgbClr val="001DF2"/>
                </a:solidFill>
              </a:rPr>
              <a:t>OHSAS 18001:1999; OHSAS 18002:2000; OHSAS 18001:2007</a:t>
            </a:r>
            <a:br>
              <a:rPr lang="hu-HU" sz="2200">
                <a:solidFill>
                  <a:srgbClr val="001DF2"/>
                </a:solidFill>
              </a:rPr>
            </a:br>
            <a:r>
              <a:rPr lang="hu-HU" sz="2200">
                <a:solidFill>
                  <a:srgbClr val="001DF2"/>
                </a:solidFill>
              </a:rPr>
              <a:t>MSZ 28001:2003; MSZ 28002:2003; MSZ 28001:2008</a:t>
            </a:r>
          </a:p>
          <a:p>
            <a:endParaRPr lang="hu-HU" sz="2800">
              <a:solidFill>
                <a:schemeClr val="tx2"/>
              </a:solidFill>
            </a:endParaRPr>
          </a:p>
        </p:txBody>
      </p:sp>
      <p:pic>
        <p:nvPicPr>
          <p:cNvPr id="277511" name="Picture 7" descr="j04027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292600"/>
            <a:ext cx="21526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12" name="Picture 8" descr="j03977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221163"/>
            <a:ext cx="3563937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13" name="Picture 9" descr="MCj0295972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149725"/>
            <a:ext cx="14874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77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277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0"/>
                                        <p:tgtEl>
                                          <p:spTgt spid="277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3803F06-5A44-4AC4-A2F8-A517EA1CFCF3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EF9BD6-8506-4B69-A069-15F76CCBB3F8}" type="slidenum">
              <a:rPr lang="hu-HU"/>
              <a:pPr>
                <a:defRPr/>
              </a:pPr>
              <a:t>76</a:t>
            </a:fld>
            <a:endParaRPr lang="hu-HU"/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30275"/>
            <a:ext cx="7920038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>
                <a:solidFill>
                  <a:srgbClr val="001DF2"/>
                </a:solidFill>
              </a:rPr>
              <a:t>Szabályozási struktúra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9A25E50-486D-4C73-8F2E-42E013067B0D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61FD3C-815E-4923-B005-C5C62BB3E451}" type="slidenum">
              <a:rPr lang="hu-HU"/>
              <a:pPr>
                <a:defRPr/>
              </a:pPr>
              <a:t>77</a:t>
            </a:fld>
            <a:endParaRPr lang="hu-HU"/>
          </a:p>
        </p:txBody>
      </p:sp>
      <p:pic>
        <p:nvPicPr>
          <p:cNvPr id="87044" name="Picture 11" descr="MPj0321117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49725"/>
            <a:ext cx="36576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239000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Elixír?</a:t>
            </a:r>
          </a:p>
        </p:txBody>
      </p:sp>
      <p:sp>
        <p:nvSpPr>
          <p:cNvPr id="27853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908050"/>
            <a:ext cx="8351837" cy="4249738"/>
          </a:xfrm>
        </p:spPr>
        <p:txBody>
          <a:bodyPr>
            <a:normAutofit lnSpcReduction="10000"/>
          </a:bodyPr>
          <a:lstStyle/>
          <a:p>
            <a:pPr marL="319088" indent="-319088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Char char=""/>
              <a:defRPr/>
            </a:pPr>
            <a:r>
              <a:rPr lang="hu-HU" sz="2400" smtClean="0"/>
              <a:t>Tulajdonképpen milyen </a:t>
            </a:r>
            <a:r>
              <a:rPr lang="hu-HU" sz="2400" smtClean="0">
                <a:solidFill>
                  <a:srgbClr val="FF0000"/>
                </a:solidFill>
              </a:rPr>
              <a:t>siker elixír ez a szabvány?</a:t>
            </a:r>
            <a:r>
              <a:rPr lang="hu-HU" sz="2400" smtClean="0"/>
              <a:t> Leírja nekem, hogy pontosan mit kell tennem? Kiolvashatom belőle azokat az értékeket, amelyeket a zaj, a megvilágítás, a rezgés, stb. vonatkozásában be kell tartanom? Megveszem a szabványt, és már készen is vagyok? </a:t>
            </a:r>
          </a:p>
          <a:p>
            <a:pPr marL="319088" indent="-319088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Char char=""/>
              <a:defRPr/>
            </a:pPr>
            <a:r>
              <a:rPr lang="hu-HU" sz="2400" smtClean="0">
                <a:solidFill>
                  <a:srgbClr val="FF0000"/>
                </a:solidFill>
              </a:rPr>
              <a:t>Nem</a:t>
            </a:r>
            <a:r>
              <a:rPr lang="hu-HU" sz="2400" smtClean="0"/>
              <a:t>, nem, és nem! A szabvány </a:t>
            </a:r>
            <a:r>
              <a:rPr lang="hu-HU" sz="2400" b="1" smtClean="0">
                <a:solidFill>
                  <a:srgbClr val="FF0000"/>
                </a:solidFill>
              </a:rPr>
              <a:t>nem oldja meg helyettünk a problémákat</a:t>
            </a:r>
            <a:r>
              <a:rPr lang="hu-HU" sz="2400" smtClean="0"/>
              <a:t>. A szabvány </a:t>
            </a:r>
            <a:r>
              <a:rPr lang="hu-HU" sz="2400" b="1" smtClean="0">
                <a:solidFill>
                  <a:srgbClr val="FF0000"/>
                </a:solidFill>
              </a:rPr>
              <a:t>segít</a:t>
            </a:r>
            <a:r>
              <a:rPr lang="hu-HU" sz="2400" smtClean="0"/>
              <a:t> bennünket abban, hogy mi jól oldjuk meg a problémánkat. Használatával rendszert hozhatunk létre, amely működtetésével realitássá válik a munkahelyi egészségvédelmi és biztonsági erőfeszítések, teljesítmények nyomon követése, a befektetett energia megtérülésének számszerűsíthetőség</a:t>
            </a:r>
            <a:r>
              <a:rPr lang="hu-HU" sz="2400" smtClean="0">
                <a:solidFill>
                  <a:schemeClr val="bg1"/>
                </a:solidFill>
              </a:rPr>
              <a:t>e, a folyamatos fejlesztési</a:t>
            </a:r>
            <a:r>
              <a:rPr lang="hu-HU" sz="2400" smtClean="0"/>
              <a:t> tevékenység kibontakoztatása, a fejle</a:t>
            </a:r>
            <a:r>
              <a:rPr lang="hu-HU" sz="2400" smtClean="0">
                <a:solidFill>
                  <a:schemeClr val="bg1"/>
                </a:solidFill>
              </a:rPr>
              <a:t>sztések </a:t>
            </a:r>
            <a:r>
              <a:rPr lang="hu-HU" sz="2400" smtClean="0"/>
              <a:t>eredményességének regisztrálása. Sz</a:t>
            </a:r>
            <a:r>
              <a:rPr lang="hu-HU" sz="2400" smtClean="0">
                <a:solidFill>
                  <a:schemeClr val="bg1"/>
                </a:solidFill>
              </a:rPr>
              <a:t>emléletet, filozófiát ad</a:t>
            </a:r>
            <a:r>
              <a:rPr lang="hu-HU" sz="2400" smtClean="0"/>
              <a:t> ahhoz, hogy a munkavédelmet ne köl</a:t>
            </a:r>
            <a:r>
              <a:rPr lang="hu-HU" sz="2400" smtClean="0">
                <a:solidFill>
                  <a:schemeClr val="bg1"/>
                </a:solidFill>
              </a:rPr>
              <a:t>tségnek, szükséges</a:t>
            </a:r>
            <a:r>
              <a:rPr lang="hu-HU" sz="2400" smtClean="0"/>
              <a:t> „rossznak”, hanem hatékonyan </a:t>
            </a:r>
            <a:r>
              <a:rPr lang="hu-HU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megtérülő befektetésnek tekintsük</a:t>
            </a:r>
            <a:r>
              <a:rPr lang="hu-HU" sz="2400" smtClean="0"/>
              <a:t>.</a:t>
            </a:r>
            <a:r>
              <a:rPr lang="hu-HU" sz="1800" smtClean="0"/>
              <a:t> 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2956157D-6272-4C15-9B4A-9F02B4623953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2DFBBE25-8A61-4D50-B658-ECE031E5E387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77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803B5C7-0DC5-4C63-9E83-361A6E4A11F4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A83D28-DA96-4104-AE59-37ADA59208AC}" type="slidenum">
              <a:rPr lang="hu-HU"/>
              <a:pPr>
                <a:defRPr/>
              </a:pPr>
              <a:t>78</a:t>
            </a:fld>
            <a:endParaRPr lang="hu-HU"/>
          </a:p>
        </p:txBody>
      </p:sp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0"/>
            <a:ext cx="7239000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Elixír?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196975"/>
            <a:ext cx="7200900" cy="532765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2400"/>
              <a:t>Rávezet arra, hogy 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1800"/>
              <a:t>a területen </a:t>
            </a:r>
            <a:r>
              <a:rPr lang="hu-HU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konkrét célokat</a:t>
            </a:r>
            <a:r>
              <a:rPr lang="hu-HU" sz="1800"/>
              <a:t> kell megfogalmaznunk, 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1800"/>
              <a:t>a célok elérést szolgáló </a:t>
            </a:r>
            <a:r>
              <a:rPr lang="hu-HU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szervezeti kompetenciákat</a:t>
            </a:r>
            <a:r>
              <a:rPr lang="hu-HU" sz="1800"/>
              <a:t> hogyan biztosítsuk,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1800"/>
              <a:t>javítsuk az </a:t>
            </a:r>
            <a:r>
              <a:rPr lang="hu-HU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egyén vonatkozó kompetenciáit</a:t>
            </a:r>
            <a:r>
              <a:rPr lang="hu-HU" sz="1800"/>
              <a:t>, 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1800"/>
              <a:t>képesek legyünk a tervezést, a megvalósítást, az ellenőrzést, a javító-helyesbítő intézkedéseket felszabadult, </a:t>
            </a:r>
            <a:r>
              <a:rPr lang="hu-HU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kreatív</a:t>
            </a:r>
            <a:r>
              <a:rPr lang="hu-HU" sz="1800"/>
              <a:t> légkörben elvégezni,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1800"/>
              <a:t>az </a:t>
            </a:r>
            <a:r>
              <a:rPr lang="hu-HU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időben feltárt hiba az érték</a:t>
            </a:r>
            <a:r>
              <a:rPr lang="hu-HU" sz="1800"/>
              <a:t>, hiszen felismerve, kijavítva még jobbak leszünk holnap, mint ma,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bűn a feltárt hibákat elkenni</a:t>
            </a:r>
            <a:r>
              <a:rPr lang="hu-HU" sz="1800"/>
              <a:t>, a „ne húzzuk magunkra a vizes lepedőt” népi bölcselettel felvértezve azokat elhallgatni,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1800"/>
              <a:t>a </a:t>
            </a:r>
            <a:r>
              <a:rPr lang="hu-HU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változás</a:t>
            </a:r>
            <a:r>
              <a:rPr lang="hu-HU" sz="1800"/>
              <a:t> nem a bizonytalanság „melegágya”, hanem a </a:t>
            </a:r>
            <a:r>
              <a:rPr lang="hu-HU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működésünk lételeme</a:t>
            </a:r>
            <a:r>
              <a:rPr lang="hu-HU" sz="1800"/>
              <a:t>,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1800"/>
              <a:t>a </a:t>
            </a:r>
            <a:r>
              <a:rPr lang="hu-HU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partnerség</a:t>
            </a:r>
            <a:r>
              <a:rPr lang="hu-HU" sz="1800"/>
              <a:t>, az együttműködés, a szubszidiaritás nem valami „elszállt”, „ködös” alapelv, hanem a gyakorlatban megjelenő, a rendszer szempontjából meghatározó jelentőségű garanciális elem,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1800"/>
              <a:t>az </a:t>
            </a:r>
            <a:r>
              <a:rPr lang="hu-HU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egészség, a biztonság tervezhető</a:t>
            </a:r>
            <a:r>
              <a:rPr lang="hu-HU" sz="1800"/>
              <a:t>.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9CDD40D5-EA14-4F03-9A23-B8A060DE759C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9D0075F3-6C2D-4BA7-8F53-5B259A28C442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78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88072" name="Picture 4" descr="MMj0296995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781300"/>
            <a:ext cx="16970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9AEEDD3-9F01-413A-B1F7-1BD7C14CA3A4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D0C0B-B9F2-46DE-BDB1-B96CD4B94661}" type="slidenum">
              <a:rPr lang="hu-HU"/>
              <a:pPr>
                <a:defRPr/>
              </a:pPr>
              <a:t>79</a:t>
            </a:fld>
            <a:endParaRPr lang="hu-HU"/>
          </a:p>
        </p:txBody>
      </p:sp>
      <p:sp>
        <p:nvSpPr>
          <p:cNvPr id="15365" name="AutoShape 2"/>
          <p:cNvSpPr>
            <a:spLocks noChangeArrowheads="1"/>
          </p:cNvSpPr>
          <p:nvPr/>
        </p:nvSpPr>
        <p:spPr bwMode="auto">
          <a:xfrm rot="-5400000">
            <a:off x="1957388" y="5251450"/>
            <a:ext cx="1557337" cy="16557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366" name="AutoShape 3"/>
          <p:cNvSpPr>
            <a:spLocks noChangeArrowheads="1"/>
          </p:cNvSpPr>
          <p:nvPr/>
        </p:nvSpPr>
        <p:spPr bwMode="auto">
          <a:xfrm rot="-5400000">
            <a:off x="1908175" y="620713"/>
            <a:ext cx="1584325" cy="1584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367" name="Rectangle 4"/>
          <p:cNvSpPr>
            <a:spLocks noChangeArrowheads="1"/>
          </p:cNvSpPr>
          <p:nvPr/>
        </p:nvSpPr>
        <p:spPr bwMode="auto">
          <a:xfrm>
            <a:off x="0" y="12620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15362" name="Object 5"/>
          <p:cNvGraphicFramePr>
            <a:graphicFrameLocks noChangeAspect="1"/>
          </p:cNvGraphicFramePr>
          <p:nvPr/>
        </p:nvGraphicFramePr>
        <p:xfrm>
          <a:off x="971550" y="379413"/>
          <a:ext cx="7200900" cy="6450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0" name="Visio" r:id="rId3" imgW="6262497" imgH="5614797" progId="Visio.Drawing.11">
                  <p:embed/>
                </p:oleObj>
              </mc:Choice>
              <mc:Fallback>
                <p:oleObj name="Visio" r:id="rId3" imgW="6262497" imgH="5614797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379413"/>
                        <a:ext cx="7200900" cy="6450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8" name="AutoShape 6"/>
          <p:cNvSpPr>
            <a:spLocks noChangeArrowheads="1"/>
          </p:cNvSpPr>
          <p:nvPr/>
        </p:nvSpPr>
        <p:spPr bwMode="auto">
          <a:xfrm rot="-5400000">
            <a:off x="-1206500" y="1871663"/>
            <a:ext cx="6192837" cy="37798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369" name="Text Box 7"/>
          <p:cNvSpPr txBox="1">
            <a:spLocks noChangeArrowheads="1"/>
          </p:cNvSpPr>
          <p:nvPr/>
        </p:nvSpPr>
        <p:spPr bwMode="auto">
          <a:xfrm>
            <a:off x="0" y="3644900"/>
            <a:ext cx="9001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900" b="1"/>
              <a:t>Baleset</a:t>
            </a:r>
          </a:p>
        </p:txBody>
      </p:sp>
      <p:sp>
        <p:nvSpPr>
          <p:cNvPr id="15370" name="Text Box 8"/>
          <p:cNvSpPr txBox="1">
            <a:spLocks noChangeArrowheads="1"/>
          </p:cNvSpPr>
          <p:nvPr/>
        </p:nvSpPr>
        <p:spPr bwMode="auto">
          <a:xfrm>
            <a:off x="2124075" y="5949950"/>
            <a:ext cx="10080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000" b="1"/>
              <a:t>Baleset</a:t>
            </a:r>
          </a:p>
        </p:txBody>
      </p:sp>
      <p:sp>
        <p:nvSpPr>
          <p:cNvPr id="15371" name="Text Box 9"/>
          <p:cNvSpPr txBox="1">
            <a:spLocks noChangeArrowheads="1"/>
          </p:cNvSpPr>
          <p:nvPr/>
        </p:nvSpPr>
        <p:spPr bwMode="auto">
          <a:xfrm>
            <a:off x="2195513" y="1125538"/>
            <a:ext cx="86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1000" b="1"/>
              <a:t>Baleset</a:t>
            </a:r>
          </a:p>
        </p:txBody>
      </p:sp>
      <p:sp>
        <p:nvSpPr>
          <p:cNvPr id="15372" name="AutoShape 10"/>
          <p:cNvSpPr>
            <a:spLocks noChangeArrowheads="1"/>
          </p:cNvSpPr>
          <p:nvPr/>
        </p:nvSpPr>
        <p:spPr bwMode="auto">
          <a:xfrm rot="10800000">
            <a:off x="1476375" y="4508500"/>
            <a:ext cx="431800" cy="792163"/>
          </a:xfrm>
          <a:prstGeom prst="upArrow">
            <a:avLst>
              <a:gd name="adj1" fmla="val 50000"/>
              <a:gd name="adj2" fmla="val 45864"/>
            </a:avLst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373" name="AutoShape 11"/>
          <p:cNvSpPr>
            <a:spLocks noChangeArrowheads="1"/>
          </p:cNvSpPr>
          <p:nvPr/>
        </p:nvSpPr>
        <p:spPr bwMode="auto">
          <a:xfrm rot="-2655282">
            <a:off x="755650" y="4149725"/>
            <a:ext cx="504825" cy="503238"/>
          </a:xfrm>
          <a:prstGeom prst="leftArrow">
            <a:avLst>
              <a:gd name="adj1" fmla="val 50000"/>
              <a:gd name="adj2" fmla="val 25079"/>
            </a:avLst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374" name="AutoShape 12"/>
          <p:cNvSpPr>
            <a:spLocks noChangeArrowheads="1"/>
          </p:cNvSpPr>
          <p:nvPr/>
        </p:nvSpPr>
        <p:spPr bwMode="auto">
          <a:xfrm>
            <a:off x="684213" y="3500438"/>
            <a:ext cx="358775" cy="433387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375" name="AutoShape 13"/>
          <p:cNvSpPr>
            <a:spLocks noChangeArrowheads="1"/>
          </p:cNvSpPr>
          <p:nvPr/>
        </p:nvSpPr>
        <p:spPr bwMode="auto">
          <a:xfrm rot="2563459">
            <a:off x="874713" y="2705100"/>
            <a:ext cx="519112" cy="431800"/>
          </a:xfrm>
          <a:prstGeom prst="leftArrow">
            <a:avLst>
              <a:gd name="adj1" fmla="val 50000"/>
              <a:gd name="adj2" fmla="val 30055"/>
            </a:avLst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376" name="AutoShape 14"/>
          <p:cNvSpPr>
            <a:spLocks noChangeArrowheads="1"/>
          </p:cNvSpPr>
          <p:nvPr/>
        </p:nvSpPr>
        <p:spPr bwMode="auto">
          <a:xfrm>
            <a:off x="1476375" y="2205038"/>
            <a:ext cx="358775" cy="720725"/>
          </a:xfrm>
          <a:prstGeom prst="upArrow">
            <a:avLst>
              <a:gd name="adj1" fmla="val 50000"/>
              <a:gd name="adj2" fmla="val 50221"/>
            </a:avLst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" name="Szövegdoboz 14"/>
          <p:cNvSpPr txBox="1"/>
          <p:nvPr/>
        </p:nvSpPr>
        <p:spPr>
          <a:xfrm>
            <a:off x="5929313" y="142875"/>
            <a:ext cx="307181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balesetmentes működés, mint a szervezet tevékenységének eredője</a:t>
            </a:r>
          </a:p>
        </p:txBody>
      </p:sp>
      <p:sp>
        <p:nvSpPr>
          <p:cNvPr id="16" name="Dátum helye 15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9EFF09EC-BA52-4650-9E03-F6D3106469F3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7" name="Dia számának helye 16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C77D5AA0-723E-4D39-8E6F-1432949BB01C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79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AD01071-7AAC-4BE4-AE9E-D206BE47CCA1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8FD86D-0019-41B1-8569-61F9175EB0A3}" type="slidenum">
              <a:rPr lang="hu-HU"/>
              <a:pPr>
                <a:defRPr/>
              </a:pPr>
              <a:t>8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Munkavédelem fejlődése</a:t>
            </a:r>
            <a:endParaRPr lang="hu-HU" dirty="0">
              <a:solidFill>
                <a:schemeClr val="tx2">
                  <a:tint val="100000"/>
                  <a:satMod val="250000"/>
                </a:schemeClr>
              </a:solidFill>
            </a:endParaRPr>
          </a:p>
        </p:txBody>
      </p:sp>
      <p:sp>
        <p:nvSpPr>
          <p:cNvPr id="3" name="Dátum helye 2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0F861492-F3DB-4676-B71B-2D605F5F1153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A4BC9D3-ECA2-4736-8E67-E12B805CD81A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8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0727" name="Picture 5" descr="1099829~Lunch-Atop-a-Skyscraper-c-1932-Pos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t="3224" r="9618" b="53882"/>
          <a:stretch>
            <a:fillRect/>
          </a:stretch>
        </p:blipFill>
        <p:spPr bwMode="auto">
          <a:xfrm>
            <a:off x="1547813" y="1700213"/>
            <a:ext cx="6121400" cy="427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Szövegdoboz 8"/>
          <p:cNvSpPr txBox="1">
            <a:spLocks noChangeArrowheads="1"/>
          </p:cNvSpPr>
          <p:nvPr/>
        </p:nvSpPr>
        <p:spPr bwMode="auto">
          <a:xfrm>
            <a:off x="2268538" y="1196975"/>
            <a:ext cx="4222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/>
              <a:t>Felhőkarcoló építők étkezési szünete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B15D22E-8D79-4D7F-858E-17340EE672F0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90C52C-2A18-467B-BDF0-D5C5F3AA3627}" type="slidenum">
              <a:rPr lang="hu-HU"/>
              <a:pPr>
                <a:defRPr/>
              </a:pPr>
              <a:t>80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2938" y="-214313"/>
            <a:ext cx="8229600" cy="114300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Út a minőségi működésig</a:t>
            </a:r>
            <a:endParaRPr lang="hu-HU" dirty="0">
              <a:solidFill>
                <a:schemeClr val="tx2">
                  <a:tint val="100000"/>
                  <a:satMod val="250000"/>
                </a:schemeClr>
              </a:solidFill>
            </a:endParaRPr>
          </a:p>
        </p:txBody>
      </p:sp>
      <p:sp>
        <p:nvSpPr>
          <p:cNvPr id="3" name="Dátum helye 2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713D15BE-6F30-4B4F-92D2-23A9D5E96C28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B40400EF-361C-421E-888C-8307803273FB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80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890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47"/>
          <a:stretch>
            <a:fillRect/>
          </a:stretch>
        </p:blipFill>
        <p:spPr bwMode="auto">
          <a:xfrm>
            <a:off x="334963" y="1279525"/>
            <a:ext cx="8407400" cy="495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D2C1C09-7713-43B6-9D5C-BAFA4A4FF485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EC6E6-61AA-4072-9E6A-8AD9313118F1}" type="slidenum">
              <a:rPr lang="hu-HU"/>
              <a:pPr>
                <a:defRPr/>
              </a:pPr>
              <a:t>81</a:t>
            </a:fld>
            <a:endParaRPr lang="hu-HU"/>
          </a:p>
        </p:txBody>
      </p:sp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428625"/>
            <a:ext cx="8229600" cy="714375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szabvány alapvető szándéka</a:t>
            </a:r>
          </a:p>
        </p:txBody>
      </p:sp>
      <p:sp>
        <p:nvSpPr>
          <p:cNvPr id="90117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557338"/>
            <a:ext cx="6121400" cy="49403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sz="2800" smtClean="0"/>
              <a:t>A szabvány alapvető szándéka az, hogy </a:t>
            </a:r>
            <a:r>
              <a:rPr lang="hu-HU" b="1" smtClean="0">
                <a:solidFill>
                  <a:srgbClr val="FF0000"/>
                </a:solidFill>
              </a:rPr>
              <a:t>követelmények</a:t>
            </a:r>
            <a:r>
              <a:rPr lang="hu-HU" sz="2800" smtClean="0"/>
              <a:t>et fogalmazzon meg egy munkahelyi egészségvédelmi és biztonsági irányítási rendszerrel szemben, </a:t>
            </a:r>
            <a:r>
              <a:rPr lang="hu-HU" b="1" smtClean="0">
                <a:solidFill>
                  <a:srgbClr val="FF0000"/>
                </a:solidFill>
              </a:rPr>
              <a:t>melyek teljesítésével alkalmassá tegyen</a:t>
            </a:r>
            <a:r>
              <a:rPr lang="hu-HU" sz="2800" smtClean="0"/>
              <a:t> egy szervezetet arra, hogy ellenőrizze a munkahelyi egészségvédelmi és biztonsági kockázatait, és javítsa ez irányú teljesítményét. 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D3594E88-BB17-415C-808E-BE5FB2DF598D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885CA6A6-39C4-40E1-BA9F-BDE86750FB74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81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0120" name="Picture 4" descr="MCBD04956_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2636838"/>
            <a:ext cx="3422650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0999BCB-65E5-4A14-A950-5568F9BAD19C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799CD-4648-42C9-BD7E-A0630490AB5E}" type="slidenum">
              <a:rPr lang="hu-HU"/>
              <a:pPr>
                <a:defRPr/>
              </a:pPr>
              <a:t>82</a:t>
            </a:fld>
            <a:endParaRPr lang="hu-HU"/>
          </a:p>
        </p:txBody>
      </p:sp>
      <p:sp>
        <p:nvSpPr>
          <p:cNvPr id="9114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hu-HU" sz="4000" smtClean="0">
                <a:solidFill>
                  <a:srgbClr val="001DF2"/>
                </a:solidFill>
              </a:rPr>
              <a:t>Alapok, amelyre a MEB célrendszer felépíthető</a:t>
            </a:r>
          </a:p>
        </p:txBody>
      </p:sp>
      <p:sp>
        <p:nvSpPr>
          <p:cNvPr id="91141" name="Rectangle 3"/>
          <p:cNvSpPr>
            <a:spLocks noGrp="1"/>
          </p:cNvSpPr>
          <p:nvPr>
            <p:ph type="body" idx="1"/>
          </p:nvPr>
        </p:nvSpPr>
        <p:spPr>
          <a:xfrm>
            <a:off x="0" y="1196975"/>
            <a:ext cx="9144000" cy="56610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sz="1800" smtClean="0"/>
              <a:t>Mindenféle szervezet egyre inkább törekszik </a:t>
            </a:r>
            <a:r>
              <a:rPr lang="hu-HU" sz="1800" b="1" smtClean="0">
                <a:solidFill>
                  <a:srgbClr val="FF0000"/>
                </a:solidFill>
              </a:rPr>
              <a:t>ésszerű</a:t>
            </a:r>
            <a:r>
              <a:rPr lang="hu-HU" sz="1800" b="1" smtClean="0"/>
              <a:t>[1]</a:t>
            </a:r>
            <a:r>
              <a:rPr lang="hu-HU" sz="1800" smtClean="0"/>
              <a:t> munkahelyi egészségvédelmet és biztonságot elérni, és ennek meglétét bizonyítani MEB - kockázatainak kézben tartásával, a MEB – politikájával és céljaival összhangban.</a:t>
            </a:r>
          </a:p>
          <a:p>
            <a:pPr eaLnBrk="1" hangingPunct="1">
              <a:lnSpc>
                <a:spcPct val="80000"/>
              </a:lnSpc>
            </a:pPr>
            <a:r>
              <a:rPr lang="hu-HU" sz="1800" smtClean="0"/>
              <a:t>Mindezt egyre szigorúbb jogi szabályozás, a gazdaságpolitika és más intézkedések fejlesztése közben megy végbe, elősegítve a jó MEB gyakorlatokat, és növelve az érdekelt felek MEB ügyekkel kapcsolatos </a:t>
            </a:r>
            <a:r>
              <a:rPr lang="hu-HU" sz="1800" b="1" smtClean="0">
                <a:solidFill>
                  <a:srgbClr val="FF0000"/>
                </a:solidFill>
              </a:rPr>
              <a:t>aggodalmát</a:t>
            </a:r>
            <a:r>
              <a:rPr lang="hu-HU" sz="1800" smtClean="0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hu-HU" sz="1800" smtClean="0"/>
              <a:t>Nem elég, ha </a:t>
            </a:r>
            <a:r>
              <a:rPr lang="hu-HU" sz="1800" b="1" smtClean="0">
                <a:solidFill>
                  <a:srgbClr val="FF0000"/>
                </a:solidFill>
              </a:rPr>
              <a:t>ma</a:t>
            </a:r>
            <a:r>
              <a:rPr lang="hu-HU" sz="1800" smtClean="0"/>
              <a:t> kielégítjük a jogszabályoknak, illetve saját MEB politikájának való komplex megfelelés követelményét, az a lényeges, hogy ezt a </a:t>
            </a:r>
            <a:r>
              <a:rPr lang="hu-HU" sz="1800" b="1" smtClean="0">
                <a:solidFill>
                  <a:srgbClr val="FF0000"/>
                </a:solidFill>
              </a:rPr>
              <a:t>jövőben is</a:t>
            </a:r>
            <a:r>
              <a:rPr lang="hu-HU" sz="1800" smtClean="0"/>
              <a:t> mindenkor tudjuk produkálni.</a:t>
            </a:r>
          </a:p>
          <a:p>
            <a:pPr eaLnBrk="1" hangingPunct="1">
              <a:lnSpc>
                <a:spcPct val="80000"/>
              </a:lnSpc>
            </a:pPr>
            <a:r>
              <a:rPr lang="hu-HU" sz="1800" smtClean="0"/>
              <a:t>A szervezet eredményessége szempontjából lényeges, hogy a követelményeknek való megfelelést az irányítási rendszerben </a:t>
            </a:r>
            <a:r>
              <a:rPr lang="hu-HU" sz="1800" b="1" smtClean="0">
                <a:solidFill>
                  <a:srgbClr val="FF0000"/>
                </a:solidFill>
              </a:rPr>
              <a:t>integráltan</a:t>
            </a:r>
            <a:r>
              <a:rPr lang="hu-HU" sz="1800" smtClean="0"/>
              <a:t> tudjuk biztosítani.</a:t>
            </a:r>
          </a:p>
          <a:p>
            <a:pPr eaLnBrk="1" hangingPunct="1">
              <a:lnSpc>
                <a:spcPct val="80000"/>
              </a:lnSpc>
            </a:pPr>
            <a:r>
              <a:rPr lang="hu-HU" sz="1800" smtClean="0"/>
              <a:t>A rendszer sikeressége attól függ, hogy a szervezet minden szintjén és minden funkciójának betöltése során </a:t>
            </a:r>
            <a:r>
              <a:rPr lang="hu-HU" sz="1800" b="1" smtClean="0">
                <a:solidFill>
                  <a:srgbClr val="FF0000"/>
                </a:solidFill>
              </a:rPr>
              <a:t>milyen a dolgozók elkötelezettsége, különösen a felső vezetőségé</a:t>
            </a:r>
            <a:r>
              <a:rPr lang="hu-HU" sz="1800" smtClean="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hu-HU" sz="1800" smtClean="0"/>
              <a:t>Hangsúlyozni kell: a követelmények teljesítését </a:t>
            </a:r>
            <a:r>
              <a:rPr lang="hu-HU" sz="1800" b="1" smtClean="0">
                <a:solidFill>
                  <a:srgbClr val="FF0000"/>
                </a:solidFill>
              </a:rPr>
              <a:t>együttes</a:t>
            </a:r>
            <a:r>
              <a:rPr lang="hu-HU" sz="1800" smtClean="0"/>
              <a:t> intézkedésekkel lehet elősegíteni, illetve bármikor újra lehet gondolni.</a:t>
            </a:r>
          </a:p>
          <a:p>
            <a:pPr eaLnBrk="1" hangingPunct="1">
              <a:lnSpc>
                <a:spcPct val="80000"/>
              </a:lnSpc>
            </a:pPr>
            <a:r>
              <a:rPr lang="hu-HU" sz="1800" smtClean="0"/>
              <a:t>A MEB – irányítás számos kérdést felölel, köztük olyanokat, amelyek befolyásolják a </a:t>
            </a:r>
            <a:r>
              <a:rPr lang="hu-HU" sz="1800" b="1" smtClean="0">
                <a:solidFill>
                  <a:srgbClr val="FF0000"/>
                </a:solidFill>
              </a:rPr>
              <a:t>stratégiát és a versenyképességet</a:t>
            </a:r>
            <a:r>
              <a:rPr lang="hu-HU" sz="1800" smtClean="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hu-HU" sz="1800" smtClean="0"/>
              <a:t>A szabvány sikeres bevezetésének bemutatását a szervezet felhasználhatja arra, hogy önmaga iránt </a:t>
            </a:r>
            <a:r>
              <a:rPr lang="hu-HU" sz="1800" b="1" smtClean="0">
                <a:solidFill>
                  <a:srgbClr val="FF0000"/>
                </a:solidFill>
              </a:rPr>
              <a:t>bizalmat keltsen</a:t>
            </a:r>
            <a:r>
              <a:rPr lang="hu-HU" sz="1800" smtClean="0"/>
              <a:t> az érdekelt felekben.</a:t>
            </a:r>
          </a:p>
          <a:p>
            <a:pPr eaLnBrk="1" hangingPunct="1">
              <a:lnSpc>
                <a:spcPct val="80000"/>
              </a:lnSpc>
            </a:pPr>
            <a:r>
              <a:rPr lang="hu-HU" sz="1800" smtClean="0"/>
              <a:t>Két hasonló tevékenységet végző, </a:t>
            </a:r>
            <a:r>
              <a:rPr lang="hu-HU" sz="1800" b="1" smtClean="0">
                <a:solidFill>
                  <a:srgbClr val="FF0000"/>
                </a:solidFill>
              </a:rPr>
              <a:t>különböző MEB teljesítményt leadó szervezet egyaránt megfelelhet</a:t>
            </a:r>
            <a:r>
              <a:rPr lang="hu-HU" sz="1800" smtClean="0"/>
              <a:t> a szabvány követelményeinek.</a:t>
            </a:r>
          </a:p>
          <a:p>
            <a:pPr eaLnBrk="1" hangingPunct="1">
              <a:lnSpc>
                <a:spcPct val="80000"/>
              </a:lnSpc>
            </a:pPr>
            <a:r>
              <a:rPr lang="hu-HU" sz="1800" smtClean="0"/>
              <a:t/>
            </a:r>
            <a:br>
              <a:rPr lang="hu-HU" sz="1800" smtClean="0"/>
            </a:br>
            <a:r>
              <a:rPr lang="hu-HU" sz="1800" smtClean="0"/>
              <a:t>[1] Kiemelések a szerzőtől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9C1B6CE-9326-493B-A8BD-5FFE7EF6EF7C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E06EE-A76E-4A7E-9702-636B379FD821}" type="slidenum">
              <a:rPr lang="hu-HU"/>
              <a:pPr>
                <a:defRPr/>
              </a:pPr>
              <a:t>83</a:t>
            </a:fld>
            <a:endParaRPr lang="hu-HU"/>
          </a:p>
        </p:txBody>
      </p:sp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0"/>
            <a:ext cx="7239000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Segítség a szervezeteknek</a:t>
            </a:r>
          </a:p>
        </p:txBody>
      </p:sp>
      <p:sp>
        <p:nvSpPr>
          <p:cNvPr id="92165" name="Rectangle 3"/>
          <p:cNvSpPr>
            <a:spLocks noGrp="1" noChangeArrowheads="1"/>
          </p:cNvSpPr>
          <p:nvPr>
            <p:ph idx="1"/>
          </p:nvPr>
        </p:nvSpPr>
        <p:spPr>
          <a:xfrm>
            <a:off x="0" y="1241425"/>
            <a:ext cx="8839200" cy="56165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sz="2400" smtClean="0"/>
              <a:t>Ez a szabvány bármely olyan szervezet számára </a:t>
            </a:r>
            <a:r>
              <a:rPr lang="hu-HU" sz="2400" b="1" smtClean="0">
                <a:solidFill>
                  <a:srgbClr val="FF0000"/>
                </a:solidFill>
              </a:rPr>
              <a:t>segítséget nyújt, aki</a:t>
            </a:r>
          </a:p>
          <a:p>
            <a:pPr lvl="1" eaLnBrk="1" hangingPunct="1">
              <a:lnSpc>
                <a:spcPct val="80000"/>
              </a:lnSpc>
            </a:pPr>
            <a:r>
              <a:rPr lang="hu-HU" sz="2000" smtClean="0"/>
              <a:t>munkahelyi egészségvédelmi és biztonság irányítási rendszert kíván létrehozni annak érdekében, hogy </a:t>
            </a:r>
            <a:r>
              <a:rPr lang="hu-HU" sz="2000" b="1" smtClean="0">
                <a:solidFill>
                  <a:srgbClr val="FF0000"/>
                </a:solidFill>
              </a:rPr>
              <a:t>kiküszöbölje</a:t>
            </a:r>
            <a:r>
              <a:rPr lang="hu-HU" sz="2000" smtClean="0"/>
              <a:t>, vagy </a:t>
            </a:r>
            <a:r>
              <a:rPr lang="hu-HU" sz="2000" b="1" smtClean="0">
                <a:solidFill>
                  <a:srgbClr val="FF0000"/>
                </a:solidFill>
              </a:rPr>
              <a:t>minimalizálja</a:t>
            </a:r>
            <a:r>
              <a:rPr lang="hu-HU" sz="2000" smtClean="0"/>
              <a:t> a </a:t>
            </a:r>
            <a:r>
              <a:rPr lang="hu-HU" sz="2000" b="1" smtClean="0">
                <a:solidFill>
                  <a:srgbClr val="FF0000"/>
                </a:solidFill>
              </a:rPr>
              <a:t>kockázatot</a:t>
            </a:r>
            <a:r>
              <a:rPr lang="hu-HU" sz="2000" smtClean="0"/>
              <a:t> az alkalmazottak és egyéb érdekelt felek vonatkozásában, akik ilyen kockázatoknak lehetnek kitéve tevékenységükkel, esetleg puszta jelenlétükkel kapcsolatban,</a:t>
            </a:r>
          </a:p>
          <a:p>
            <a:pPr lvl="1" eaLnBrk="1" hangingPunct="1">
              <a:lnSpc>
                <a:spcPct val="80000"/>
              </a:lnSpc>
            </a:pPr>
            <a:r>
              <a:rPr lang="hu-HU" sz="2000" smtClean="0"/>
              <a:t>egy munkahelyi egészségvédelmi és biztonság </a:t>
            </a:r>
            <a:r>
              <a:rPr lang="hu-HU" sz="2000" b="1" smtClean="0">
                <a:solidFill>
                  <a:srgbClr val="FF0000"/>
                </a:solidFill>
              </a:rPr>
              <a:t>irányítási rendszert</a:t>
            </a:r>
            <a:r>
              <a:rPr lang="hu-HU" sz="2000" smtClean="0"/>
              <a:t> kíván megvalósítani, fenntartani, és folyamatosan javítani,</a:t>
            </a:r>
          </a:p>
          <a:p>
            <a:pPr lvl="1" eaLnBrk="1" hangingPunct="1">
              <a:lnSpc>
                <a:spcPct val="80000"/>
              </a:lnSpc>
            </a:pPr>
            <a:r>
              <a:rPr lang="hu-HU" sz="2000" smtClean="0"/>
              <a:t>meghatározott munkahelyi egészségvédelmi és biztonság irányítási </a:t>
            </a:r>
            <a:r>
              <a:rPr lang="hu-HU" sz="2000" b="1" smtClean="0">
                <a:solidFill>
                  <a:srgbClr val="FF0000"/>
                </a:solidFill>
              </a:rPr>
              <a:t>célkitűzés</a:t>
            </a:r>
            <a:r>
              <a:rPr lang="hu-HU" sz="2000" smtClean="0"/>
              <a:t>eivel való tartós egyezést, megfelelést kíván biztosítani, fenntartani,</a:t>
            </a:r>
          </a:p>
          <a:p>
            <a:pPr lvl="1" eaLnBrk="1" hangingPunct="1">
              <a:lnSpc>
                <a:spcPct val="80000"/>
              </a:lnSpc>
            </a:pPr>
            <a:r>
              <a:rPr lang="hu-HU" sz="2000" b="1" smtClean="0">
                <a:solidFill>
                  <a:srgbClr val="FF0000"/>
                </a:solidFill>
              </a:rPr>
              <a:t>be kívánja mutatni</a:t>
            </a:r>
            <a:r>
              <a:rPr lang="hu-HU" sz="2000" smtClean="0"/>
              <a:t> ezt az azonosságot másoknak a vállalkozáson belül, illetve kívül egyaránt</a:t>
            </a:r>
          </a:p>
          <a:p>
            <a:pPr lvl="1" eaLnBrk="1" hangingPunct="1">
              <a:lnSpc>
                <a:spcPct val="80000"/>
              </a:lnSpc>
            </a:pPr>
            <a:r>
              <a:rPr lang="hu-HU" sz="2000" smtClean="0"/>
              <a:t>a munkahelyi egészségvédelmi és biztonság irányítási rendszerével kapcsolatosan egy </a:t>
            </a:r>
            <a:r>
              <a:rPr lang="hu-HU" sz="2000" b="1" smtClean="0">
                <a:solidFill>
                  <a:srgbClr val="FF0000"/>
                </a:solidFill>
              </a:rPr>
              <a:t>külső szervezet általi hitelesítését</a:t>
            </a:r>
            <a:r>
              <a:rPr lang="hu-HU" sz="2000" smtClean="0"/>
              <a:t>, illetve bejegyzését kéri,</a:t>
            </a:r>
          </a:p>
          <a:p>
            <a:pPr lvl="1" eaLnBrk="1" hangingPunct="1">
              <a:lnSpc>
                <a:spcPct val="80000"/>
              </a:lnSpc>
            </a:pPr>
            <a:r>
              <a:rPr lang="hu-HU" sz="2000" smtClean="0"/>
              <a:t>egy </a:t>
            </a:r>
            <a:r>
              <a:rPr lang="hu-HU" sz="2000" b="1" smtClean="0">
                <a:solidFill>
                  <a:srgbClr val="FF0000"/>
                </a:solidFill>
              </a:rPr>
              <a:t>önértékelés</a:t>
            </a:r>
            <a:r>
              <a:rPr lang="hu-HU" sz="2000" smtClean="0"/>
              <a:t>t végez, és egyezőségi nyilatkozatot készít a munkahelyi egészségvédelmi és biztonság irányítási rendszerével kapcsolatban.</a:t>
            </a:r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1A4981C3-26FC-4EEE-ACC3-5BCF39918A76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7BF86C47-B800-4969-888D-D997AE5FE36B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83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AC7F4A1-7F15-4AC5-9DA4-72F6112486C2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47DC7-301D-4F8E-B377-7F7845CF86A5}" type="slidenum">
              <a:rPr lang="hu-HU"/>
              <a:pPr>
                <a:defRPr/>
              </a:pPr>
              <a:t>84</a:t>
            </a:fld>
            <a:endParaRPr lang="hu-HU"/>
          </a:p>
        </p:txBody>
      </p:sp>
      <p:sp>
        <p:nvSpPr>
          <p:cNvPr id="93188" name="Rectangle 2"/>
          <p:cNvSpPr>
            <a:spLocks noGrp="1"/>
          </p:cNvSpPr>
          <p:nvPr>
            <p:ph type="title"/>
          </p:nvPr>
        </p:nvSpPr>
        <p:spPr>
          <a:xfrm>
            <a:off x="468313" y="-242888"/>
            <a:ext cx="8229600" cy="1143001"/>
          </a:xfrm>
        </p:spPr>
        <p:txBody>
          <a:bodyPr/>
          <a:lstStyle/>
          <a:p>
            <a:pPr eaLnBrk="1" hangingPunct="1"/>
            <a:r>
              <a:rPr lang="hu-HU" smtClean="0">
                <a:solidFill>
                  <a:srgbClr val="001DF2"/>
                </a:solidFill>
              </a:rPr>
              <a:t>A szabvány céljai</a:t>
            </a:r>
          </a:p>
        </p:txBody>
      </p:sp>
      <p:sp>
        <p:nvSpPr>
          <p:cNvPr id="93189" name="Rectangle 3"/>
          <p:cNvSpPr>
            <a:spLocks noGrp="1"/>
          </p:cNvSpPr>
          <p:nvPr>
            <p:ph type="body" idx="1"/>
          </p:nvPr>
        </p:nvSpPr>
        <p:spPr>
          <a:xfrm>
            <a:off x="0" y="981075"/>
            <a:ext cx="8964613" cy="55451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sz="2000" smtClean="0"/>
              <a:t>A szervezeteket </a:t>
            </a:r>
            <a:r>
              <a:rPr lang="hu-HU" sz="2000" b="1" smtClean="0">
                <a:solidFill>
                  <a:srgbClr val="FF0000"/>
                </a:solidFill>
              </a:rPr>
              <a:t>hozzájuttatni</a:t>
            </a:r>
            <a:r>
              <a:rPr lang="hu-HU" sz="2000" smtClean="0"/>
              <a:t> egy eredményes MEBIR elemihez úgy, hogy ezeket </a:t>
            </a:r>
            <a:r>
              <a:rPr lang="hu-HU" sz="2000" b="1" smtClean="0">
                <a:solidFill>
                  <a:srgbClr val="FF0000"/>
                </a:solidFill>
              </a:rPr>
              <a:t>össze lehessen kapcsolni</a:t>
            </a:r>
            <a:r>
              <a:rPr lang="hu-HU" sz="2000" smtClean="0"/>
              <a:t> a vezetés egyéb követelményeivel, s ezzel hozzásegíteni a szervezeteket a kitűzött gazdasági és munkahelyi egészségvédelmi és biztonsági céljaik eléréséhez.</a:t>
            </a:r>
          </a:p>
          <a:p>
            <a:pPr eaLnBrk="1" hangingPunct="1">
              <a:lnSpc>
                <a:spcPct val="80000"/>
              </a:lnSpc>
            </a:pPr>
            <a:r>
              <a:rPr lang="hu-HU" sz="2000" smtClean="0"/>
              <a:t>Célja, hogy a rendszer </a:t>
            </a:r>
            <a:r>
              <a:rPr lang="hu-HU" sz="2000" b="1" smtClean="0">
                <a:solidFill>
                  <a:srgbClr val="FF0000"/>
                </a:solidFill>
              </a:rPr>
              <a:t>alkalmazható</a:t>
            </a:r>
            <a:r>
              <a:rPr lang="hu-HU" sz="2000" smtClean="0"/>
              <a:t> legyen mindenféle típusú és nagyságú szervezetben. </a:t>
            </a:r>
          </a:p>
          <a:p>
            <a:pPr eaLnBrk="1" hangingPunct="1">
              <a:lnSpc>
                <a:spcPct val="80000"/>
              </a:lnSpc>
            </a:pPr>
            <a:r>
              <a:rPr lang="hu-HU" sz="2000" smtClean="0"/>
              <a:t>Célja, hogy az ilyen típusú rendszerek kiépítése tegye képessé a szervezeteket, hogy olyan MEB politikát fogalmazzon meg, olyan célokat tűzzön ki, és olyan eljárásokat hozzon létre, amelyekkel </a:t>
            </a:r>
            <a:r>
              <a:rPr lang="hu-HU" sz="2000" b="1" smtClean="0">
                <a:solidFill>
                  <a:srgbClr val="FF0000"/>
                </a:solidFill>
              </a:rPr>
              <a:t>teljesíteni tudja</a:t>
            </a:r>
            <a:r>
              <a:rPr lang="hu-HU" sz="2000" smtClean="0"/>
              <a:t> a MEB politikában vállalt kötelezettségeket, megtegye a szükséges intézkedéseket a teljesítmény javítására, és igazolja, hogy a rendszer megfelel ezen szabvány követelményeinek.</a:t>
            </a:r>
          </a:p>
          <a:p>
            <a:pPr eaLnBrk="1" hangingPunct="1">
              <a:lnSpc>
                <a:spcPct val="80000"/>
              </a:lnSpc>
            </a:pPr>
            <a:r>
              <a:rPr lang="hu-HU" sz="2000" smtClean="0"/>
              <a:t>Alapvető szabványcél a jó MEB gyakorlatok oly mértékű támogatása és elősegítése, amely </a:t>
            </a:r>
            <a:r>
              <a:rPr lang="hu-HU" sz="2000" b="1" smtClean="0">
                <a:solidFill>
                  <a:srgbClr val="FF0000"/>
                </a:solidFill>
              </a:rPr>
              <a:t>egyensúly</a:t>
            </a:r>
            <a:r>
              <a:rPr lang="hu-HU" sz="2000" smtClean="0"/>
              <a:t>ban van a társadalmi – gazdasági szükségletekkel (Lásd PEST modell)[1]</a:t>
            </a:r>
          </a:p>
          <a:p>
            <a:pPr eaLnBrk="1" hangingPunct="1">
              <a:lnSpc>
                <a:spcPct val="80000"/>
              </a:lnSpc>
            </a:pPr>
            <a:r>
              <a:rPr lang="hu-HU" sz="2000" smtClean="0"/>
              <a:t>Ennek a szabványnak a második kiadása célul tűzte ki az első kiadásban foglaltak megvilágítását, és kellő mélységben figyelembe vette az ISO 9001, ISO 14001, ILO-OSH és egyéb MEB irányítási rendszerekre vonatkozó szabványok, kiadványok azon előírásait, hogy ezáltal is </a:t>
            </a:r>
            <a:r>
              <a:rPr lang="hu-HU" sz="2000" b="1" smtClean="0">
                <a:solidFill>
                  <a:srgbClr val="FF0000"/>
                </a:solidFill>
              </a:rPr>
              <a:t>fokozza</a:t>
            </a:r>
            <a:r>
              <a:rPr lang="hu-HU" sz="2000" smtClean="0"/>
              <a:t> ezeknek a szabványoknak az összeegyeztethetőségét, integrálását az alkalmazói kör igényeinek megfelelően, az alkalmazói kör érdekében. </a:t>
            </a:r>
            <a:br>
              <a:rPr lang="hu-HU" sz="2000" smtClean="0"/>
            </a:br>
            <a:r>
              <a:rPr lang="hu-HU" sz="2000" smtClean="0"/>
              <a:t>[1] A szerző megjegyzése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DCA44A2-366C-43D6-98ED-AD3EFD18FAA6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CAD9D9-40C5-46CA-B5CC-AE01C31991A2}" type="slidenum">
              <a:rPr lang="hu-HU"/>
              <a:pPr>
                <a:defRPr/>
              </a:pPr>
              <a:t>85</a:t>
            </a:fld>
            <a:endParaRPr lang="hu-HU"/>
          </a:p>
        </p:txBody>
      </p:sp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7435850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Fogalmak (MSZ 28001:2008)</a:t>
            </a:r>
          </a:p>
        </p:txBody>
      </p:sp>
      <p:sp>
        <p:nvSpPr>
          <p:cNvPr id="53145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981075"/>
            <a:ext cx="8713788" cy="4724400"/>
          </a:xfrm>
        </p:spPr>
        <p:txBody>
          <a:bodyPr>
            <a:normAutofit/>
          </a:bodyPr>
          <a:lstStyle/>
          <a:p>
            <a:pPr marL="319088" indent="-319088" eaLnBrk="1" hangingPunct="1">
              <a:spcBef>
                <a:spcPct val="0"/>
              </a:spcBef>
              <a:buFont typeface="Wingdings 2" pitchFamily="18" charset="2"/>
              <a:buChar char=""/>
              <a:defRPr/>
            </a:pPr>
            <a:r>
              <a:rPr lang="hu-HU" i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Esemény</a:t>
            </a:r>
          </a:p>
          <a:p>
            <a:pPr marL="319088" indent="-319088" eaLnBrk="1" hangingPunct="1">
              <a:spcBef>
                <a:spcPct val="0"/>
              </a:spcBef>
              <a:buFont typeface="Wingdings 2" pitchFamily="18" charset="2"/>
              <a:buChar char=""/>
              <a:defRPr/>
            </a:pPr>
            <a:endParaRPr lang="hu-HU" i="1" u="sng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39763" lvl="1" indent="-273050" eaLnBrk="1" hangingPunct="1">
              <a:buFont typeface="Wingdings 2" pitchFamily="18" charset="2"/>
              <a:buChar char=""/>
              <a:defRPr/>
            </a:pPr>
            <a:r>
              <a:rPr lang="hu-HU" sz="2400" i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Munkával kapcsolatos esemény(ek), amely(ek) sérülést vagy egészségkárosodást (függetlenül annak súlyosságától) vagy halált okozott/okoztak, vagy okozhattak volna</a:t>
            </a:r>
          </a:p>
          <a:p>
            <a:pPr marL="639763" lvl="1" indent="-273050" eaLnBrk="1" hangingPunct="1">
              <a:buFont typeface="Wingdings 2" pitchFamily="18" charset="2"/>
              <a:buChar char=""/>
              <a:defRPr/>
            </a:pPr>
            <a:endParaRPr lang="hu-HU" sz="2400" i="1" u="sng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39763" lvl="1" indent="-273050"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hu-HU" sz="2400" i="1" smtClean="0"/>
              <a:t>(Mvt</a:t>
            </a:r>
            <a:r>
              <a:rPr lang="hu-HU" sz="2400" b="1" i="1" smtClean="0"/>
              <a:t>[1]</a:t>
            </a:r>
            <a:r>
              <a:rPr lang="hu-HU" sz="2400" i="1" smtClean="0"/>
              <a:t>: Baleset: az emberi szervezetet ért olyan egyszeri külső hatás, amely a sérült akaratától függetlenül, hirtelen vagy aránylag rövid idő alatt következik be és sérülést, mérgezést vagy más (testi, lelki) egészségkárosodást, illetőleg halált okoz.</a:t>
            </a:r>
            <a:r>
              <a:rPr lang="hu-HU" sz="2400" smtClean="0"/>
              <a:t>)</a:t>
            </a:r>
          </a:p>
          <a:p>
            <a:pPr marL="639763" lvl="1" indent="-273050" eaLnBrk="1" hangingPunct="1">
              <a:lnSpc>
                <a:spcPct val="80000"/>
              </a:lnSpc>
              <a:buFont typeface="Arial" pitchFamily="34" charset="0"/>
              <a:buChar char="–"/>
              <a:defRPr/>
            </a:pPr>
            <a:r>
              <a:rPr lang="hu-HU" sz="2400" smtClean="0"/>
              <a:t/>
            </a:r>
            <a:br>
              <a:rPr lang="hu-HU" sz="2400" smtClean="0"/>
            </a:br>
            <a:r>
              <a:rPr lang="hu-HU" sz="1800" smtClean="0"/>
              <a:t>[1] 1993. XCIII. Törvény a Munkavédelemről VIII. fejezet Értelmező rendelkezések 87.§.</a:t>
            </a:r>
          </a:p>
          <a:p>
            <a:pPr marL="639763" lvl="1" indent="-273050" eaLnBrk="1" hangingPunct="1">
              <a:buFont typeface="Wingdings 2" pitchFamily="18" charset="2"/>
              <a:buChar char=""/>
              <a:defRPr/>
            </a:pPr>
            <a:endParaRPr lang="hu-HU" sz="3600" i="1" u="sng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19088" indent="-319088" eaLnBrk="1" hangingPunct="1">
              <a:spcBef>
                <a:spcPct val="0"/>
              </a:spcBef>
              <a:buFont typeface="Wingdings 2" pitchFamily="18" charset="2"/>
              <a:buChar char=""/>
              <a:defRPr/>
            </a:pPr>
            <a:endParaRPr lang="hu-HU" sz="4000" smtClean="0"/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40EF9F87-EAA0-404B-AF2E-3CC7C4D3562D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A4C5F62-4416-4F8E-AFF8-59EC6F7FCD3A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85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4216" name="Picture 5" descr="MCj0150443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391150"/>
            <a:ext cx="147637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5885833-B896-4384-A6BB-47B4DAA442DF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61EC19-26A6-4DF6-A9EA-3A230EDC2817}" type="slidenum">
              <a:rPr lang="hu-HU"/>
              <a:pPr>
                <a:defRPr/>
              </a:pPr>
              <a:t>86</a:t>
            </a:fld>
            <a:endParaRPr lang="hu-HU"/>
          </a:p>
        </p:txBody>
      </p:sp>
      <p:pic>
        <p:nvPicPr>
          <p:cNvPr id="95236" name="Picture 4" descr="MPj0407571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251450"/>
            <a:ext cx="2411412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229600" cy="785813"/>
          </a:xfrm>
        </p:spPr>
        <p:txBody>
          <a:bodyPr/>
          <a:lstStyle/>
          <a:p>
            <a:pPr marL="53975" eaLnBrk="1" hangingPunct="1"/>
            <a:r>
              <a:rPr lang="hu-HU" sz="3600" smtClean="0">
                <a:solidFill>
                  <a:srgbClr val="003EBB"/>
                </a:solidFill>
              </a:rPr>
              <a:t>Fogalmak (MSZ 28001:2008)</a:t>
            </a:r>
          </a:p>
        </p:txBody>
      </p:sp>
      <p:sp>
        <p:nvSpPr>
          <p:cNvPr id="532483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5538"/>
            <a:ext cx="8713788" cy="4724400"/>
          </a:xfrm>
        </p:spPr>
        <p:txBody>
          <a:bodyPr>
            <a:normAutofit/>
          </a:bodyPr>
          <a:lstStyle/>
          <a:p>
            <a:pPr marL="319088" indent="-319088" eaLnBrk="1" hangingPunct="1">
              <a:spcBef>
                <a:spcPct val="0"/>
              </a:spcBef>
              <a:buFont typeface="Wingdings 2" pitchFamily="18" charset="2"/>
              <a:buChar char=""/>
              <a:defRPr/>
            </a:pPr>
            <a:r>
              <a:rPr lang="hu-HU" sz="2800" i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Veszély</a:t>
            </a:r>
          </a:p>
          <a:p>
            <a:pPr marL="639763" lvl="1" indent="-273050" eaLnBrk="1" hangingPunct="1">
              <a:buFont typeface="Wingdings 2" pitchFamily="18" charset="2"/>
              <a:buChar char=""/>
              <a:defRPr/>
            </a:pPr>
            <a:r>
              <a:rPr lang="hu-HU" sz="2400" i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Előidéző ok, helyzet vagy tett, amely emberi sérülést, egészségkárosodást, illetve ezek kombinációját okozhatja</a:t>
            </a:r>
          </a:p>
          <a:p>
            <a:pPr marL="319088" indent="-319088" eaLnBrk="1" hangingPunct="1">
              <a:spcBef>
                <a:spcPct val="0"/>
              </a:spcBef>
              <a:buFont typeface="Wingdings 2" pitchFamily="18" charset="2"/>
              <a:buChar char=""/>
              <a:defRPr/>
            </a:pPr>
            <a:r>
              <a:rPr lang="hu-HU" sz="2800" i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Veszélyazonosítás</a:t>
            </a:r>
          </a:p>
          <a:p>
            <a:pPr marL="639763" lvl="1" indent="-273050" eaLnBrk="1" hangingPunct="1">
              <a:buFont typeface="Wingdings 2" pitchFamily="18" charset="2"/>
              <a:buChar char=""/>
              <a:defRPr/>
            </a:pPr>
            <a:r>
              <a:rPr lang="hu-HU" sz="2400" i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Folyamat annak felismerésére, hogy egy veszély létezik és e veszély jellemzőinek meghatározása</a:t>
            </a:r>
          </a:p>
          <a:p>
            <a:pPr marL="639763" lvl="1" indent="-273050" eaLnBrk="1" hangingPunct="1">
              <a:lnSpc>
                <a:spcPct val="80000"/>
              </a:lnSpc>
              <a:buFont typeface="Arial" pitchFamily="34" charset="0"/>
              <a:buChar char="–"/>
              <a:defRPr/>
            </a:pPr>
            <a:r>
              <a:rPr lang="hu-HU" sz="2000" i="1" smtClean="0"/>
              <a:t>(Mvt: Veszélyes: az a létesítmény, munkaeszköz, munkafolyamat, technológia, amelynél a munkavállalók egészsége, testi épsége megfelelő védelem hiányában súlyos károsító hatásnak lehet kitéve.)</a:t>
            </a:r>
          </a:p>
          <a:p>
            <a:pPr marL="639763" lvl="1" indent="-273050" eaLnBrk="1" hangingPunct="1">
              <a:lnSpc>
                <a:spcPct val="80000"/>
              </a:lnSpc>
              <a:buFont typeface="Arial" pitchFamily="34" charset="0"/>
              <a:buChar char="–"/>
              <a:defRPr/>
            </a:pPr>
            <a:r>
              <a:rPr lang="hu-HU" sz="2000" i="1" smtClean="0"/>
              <a:t>(Mvt: Veszélyforrás: a munkavégzés során vagy azzal összefüggésben jelentkező minden olyan tényező, amely a munkát végző vagy a munkavégzés hatókörében tartózkodó személyre veszélyt vagy ártalmat jelenthet.</a:t>
            </a:r>
          </a:p>
          <a:p>
            <a:pPr marL="319088" indent="-319088" eaLnBrk="1" hangingPunct="1">
              <a:buFont typeface="Wingdings 2" pitchFamily="18" charset="2"/>
              <a:buChar char=""/>
              <a:defRPr/>
            </a:pPr>
            <a:endParaRPr lang="hu-HU" i="1" u="sng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19088" indent="-319088" eaLnBrk="1" hangingPunct="1">
              <a:spcBef>
                <a:spcPct val="0"/>
              </a:spcBef>
              <a:buFont typeface="Wingdings 2" pitchFamily="18" charset="2"/>
              <a:buChar char=""/>
              <a:defRPr/>
            </a:pPr>
            <a:endParaRPr lang="hu-HU" smtClean="0"/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483171B4-304B-4279-B542-4FC10BDDC770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831EB3CC-F2F8-4DC8-8986-FE1FD506C3FD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86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DD0E103-BB79-416D-A67F-205F54E61AED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AE6F4C-011B-4190-B75B-6C54646906A2}" type="slidenum">
              <a:rPr lang="hu-HU"/>
              <a:pPr>
                <a:defRPr/>
              </a:pPr>
              <a:t>87</a:t>
            </a:fld>
            <a:endParaRPr lang="hu-HU"/>
          </a:p>
        </p:txBody>
      </p:sp>
      <p:sp>
        <p:nvSpPr>
          <p:cNvPr id="533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304800"/>
            <a:ext cx="7723187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Fogalmak (MSZ 28001:2008)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371600"/>
            <a:ext cx="786765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hu-HU" smtClean="0"/>
              <a:t>Nemmegfelelőség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hu-HU" smtClean="0"/>
              <a:t>Egy követelmény nem teljesülése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hu-HU" smtClean="0"/>
              <a:t>Helyesbítő tevékenység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hu-HU" smtClean="0"/>
              <a:t>Tevékenység, egy észlelt nemmegfelelőség vagy más nem kívánatos helyzet okainak kiküszöbölésére </a:t>
            </a:r>
            <a:r>
              <a:rPr lang="hu-HU" sz="2000" smtClean="0"/>
              <a:t>(az </a:t>
            </a:r>
            <a:r>
              <a:rPr lang="hu-HU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ismétlődést előzi meg</a:t>
            </a:r>
            <a:r>
              <a:rPr lang="hu-HU" sz="2000" smtClean="0"/>
              <a:t>)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hu-HU" smtClean="0"/>
              <a:t>Megelőző tevékenység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hu-HU" smtClean="0"/>
              <a:t>Tevékenység egy lehetséges nemmegfelelőség okának kiküszöbölésére </a:t>
            </a:r>
            <a:r>
              <a:rPr lang="hu-HU" sz="2000" smtClean="0"/>
              <a:t>(a </a:t>
            </a:r>
            <a:r>
              <a:rPr lang="hu-HU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bekövetkezést előzi meg</a:t>
            </a:r>
            <a:r>
              <a:rPr lang="hu-HU" sz="2000" smtClean="0"/>
              <a:t>)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–"/>
              <a:defRPr/>
            </a:pPr>
            <a:endParaRPr lang="hu-HU" smtClean="0"/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017908CF-BCDB-491E-8878-D096472735D1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A17FE4A4-D2C5-4E7B-BC9A-7EF42E9C06B7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87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6264" name="Picture 8" descr="MMj0356782000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284538"/>
            <a:ext cx="1584325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6BAC454-DAAE-4BCF-9DC0-63163D5D49B9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9B6D36-035C-4E9B-B2C7-B52F85B7BB62}" type="slidenum">
              <a:rPr lang="hu-HU"/>
              <a:pPr>
                <a:defRPr/>
              </a:pPr>
              <a:t>88</a:t>
            </a:fld>
            <a:endParaRPr lang="hu-HU"/>
          </a:p>
        </p:txBody>
      </p:sp>
      <p:sp>
        <p:nvSpPr>
          <p:cNvPr id="534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304800"/>
            <a:ext cx="7651750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Fogalmak (MSZ 28001:2008)</a:t>
            </a:r>
          </a:p>
        </p:txBody>
      </p:sp>
      <p:sp>
        <p:nvSpPr>
          <p:cNvPr id="53453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371600"/>
            <a:ext cx="8370887" cy="472440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4000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MEB – cél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"/>
              <a:defRPr/>
            </a:pPr>
            <a:r>
              <a:rPr lang="hu-HU" sz="3600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 MEB – teljesítményével kapcsolatos szándékok, amelyet a szervezet tűz ki maga elé</a:t>
            </a:r>
          </a:p>
          <a:p>
            <a:pPr marL="822960" lvl="2" indent="-192024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2000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Megjegyzés 1: A célokat mérhetővé kell tenni, ahol lehetséges</a:t>
            </a:r>
          </a:p>
          <a:p>
            <a:pPr marL="822960" lvl="2" indent="-192024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2000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Megjegyzés 2: Megkövetelt, hogy a MEB – célok összhangban legyenek a MEB - politikával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hu-HU"/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65FABC1A-7A84-436F-B584-0FFEABDC35A4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053C9C49-8EA7-4B22-A29D-E1EF69EB10A2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88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7288" name="Picture 4" descr="MCj0229365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581525"/>
            <a:ext cx="3097213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10EB1C4-938B-4ACD-8BDE-EA10D5B5B736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1DA615-1E4C-480C-95EA-1A9B49F90301}" type="slidenum">
              <a:rPr lang="hu-HU"/>
              <a:pPr>
                <a:defRPr/>
              </a:pPr>
              <a:t>89</a:t>
            </a:fld>
            <a:endParaRPr lang="hu-HU"/>
          </a:p>
        </p:txBody>
      </p:sp>
      <p:pic>
        <p:nvPicPr>
          <p:cNvPr id="98308" name="Picture 4" descr="MPj040687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005263"/>
            <a:ext cx="349250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28625"/>
            <a:ext cx="8229600" cy="714375"/>
          </a:xfrm>
        </p:spPr>
        <p:txBody>
          <a:bodyPr/>
          <a:lstStyle/>
          <a:p>
            <a:pPr marL="53975" eaLnBrk="1" hangingPunct="1"/>
            <a:r>
              <a:rPr lang="hu-HU" sz="4000" smtClean="0">
                <a:solidFill>
                  <a:srgbClr val="003EBB"/>
                </a:solidFill>
              </a:rPr>
              <a:t>Fogalmak (MSZ 28001:2008)</a:t>
            </a:r>
          </a:p>
        </p:txBody>
      </p:sp>
      <p:sp>
        <p:nvSpPr>
          <p:cNvPr id="98310" name="Rectangle 3"/>
          <p:cNvSpPr>
            <a:spLocks noGrp="1" noChangeArrowheads="1"/>
          </p:cNvSpPr>
          <p:nvPr>
            <p:ph idx="1"/>
          </p:nvPr>
        </p:nvSpPr>
        <p:spPr>
          <a:xfrm>
            <a:off x="0" y="1196975"/>
            <a:ext cx="7092950" cy="5226050"/>
          </a:xfrm>
        </p:spPr>
        <p:txBody>
          <a:bodyPr/>
          <a:lstStyle/>
          <a:p>
            <a:pPr marL="609600" indent="-609600" eaLnBrk="1" hangingPunct="1"/>
            <a:r>
              <a:rPr lang="hu-HU" b="1" smtClean="0"/>
              <a:t>Munkahelyi egészségvédelem és biztonság (MEB) (</a:t>
            </a:r>
            <a:r>
              <a:rPr lang="en-US" b="1" smtClean="0"/>
              <a:t>occupational health and safety</a:t>
            </a:r>
            <a:r>
              <a:rPr lang="hu-HU" b="1" smtClean="0"/>
              <a:t>) </a:t>
            </a:r>
            <a:endParaRPr lang="hu-HU" smtClean="0"/>
          </a:p>
          <a:p>
            <a:pPr marL="990600" lvl="1" indent="-533400" eaLnBrk="1" hangingPunct="1"/>
            <a:r>
              <a:rPr lang="hu-HU" smtClean="0"/>
              <a:t>Feltételek és tényezők, amelyek hatással vannak vagy hatással lehetnek a munkavállalók vagy más dolgozók (beleértve az időszakos munkavállalókat és az alvállalkozók munkavállalóit), látogatók, vagy minden más a munkahelyen jelen lévő személy egészségére és biztonságára.</a:t>
            </a:r>
            <a:endParaRPr lang="hu-HU" i="1" smtClean="0"/>
          </a:p>
          <a:p>
            <a:pPr marL="609600" indent="-609600" eaLnBrk="1" hangingPunct="1"/>
            <a:endParaRPr lang="hu-HU" i="1" smtClean="0"/>
          </a:p>
          <a:p>
            <a:pPr marL="609600" indent="-609600" eaLnBrk="1" hangingPunct="1"/>
            <a:endParaRPr lang="hu-HU" i="1" smtClean="0"/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7580AB39-2887-4423-A34F-119A9160A1E5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2CE9AA44-76FE-4803-B719-4F5BF74E81C1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89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774C44C-703B-40EC-967D-AA981F65A22F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CA46C6-DEEB-40E6-9F6D-FAA965A43DB3}" type="slidenum">
              <a:rPr lang="hu-HU"/>
              <a:pPr>
                <a:defRPr/>
              </a:pPr>
              <a:t>9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7250" y="0"/>
            <a:ext cx="7772400" cy="8572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Munkavédelem fejlődése</a:t>
            </a:r>
            <a:endParaRPr lang="hu-HU" dirty="0">
              <a:solidFill>
                <a:schemeClr val="tx2">
                  <a:tint val="100000"/>
                  <a:satMod val="250000"/>
                </a:schemeClr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71472" y="1142984"/>
            <a:ext cx="4143404" cy="5214974"/>
          </a:xfrm>
          <a:ln>
            <a:miter lim="800000"/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 fontScale="92500" lnSpcReduction="2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„…</a:t>
            </a:r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Ezt ugyan valószerűtlennek tartotta – nincs, aki ennyit vesződne, s ilyen lényeges dologról megfeledkeznék -, de szükségtelen kockázatot akkor sem akart vállalni. </a:t>
            </a:r>
            <a:r>
              <a:rPr lang="hu-H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Kiképzésének évei alatt belésulykolták az óvatosságot</a:t>
            </a:r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vonakodott kitenni magát az ismeretlen környezetnek mindaddig, amíg más választása is volt.”</a:t>
            </a:r>
          </a:p>
          <a:p>
            <a:pPr marL="320040" indent="-320040" algn="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u-H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/Arthur C. Clarke: 2001 </a:t>
            </a:r>
            <a:r>
              <a:rPr lang="hu-H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Űrodisszeia</a:t>
            </a:r>
            <a:r>
              <a:rPr lang="hu-H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endParaRPr lang="hu-H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E812A038-8002-4BAE-9946-EA4BE7A99E1C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610CEA05-21CC-4A21-B69B-0E1865D7CCC7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9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1754" name="Picture 2" descr="C:\Documents and Settings\Kapás Zsolt\Local Settings\Temporary Internet Files\Content.IE5\Z0AJCUFB\MMj02834890000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5445125"/>
            <a:ext cx="202088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2" descr="Kép:200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143000"/>
            <a:ext cx="333375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6B3B87E-FD9D-4ECB-82BF-0988A5BAE4D3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FEF6C-9862-4A68-A62B-1E120CF74DE6}" type="slidenum">
              <a:rPr lang="hu-HU"/>
              <a:pPr>
                <a:defRPr/>
              </a:pPr>
              <a:t>90</a:t>
            </a:fld>
            <a:endParaRPr lang="hu-HU"/>
          </a:p>
        </p:txBody>
      </p:sp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304800"/>
            <a:ext cx="7651750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Fogalmak (MSZ 28001:2008)</a:t>
            </a:r>
          </a:p>
        </p:txBody>
      </p:sp>
      <p:sp>
        <p:nvSpPr>
          <p:cNvPr id="535555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371600"/>
            <a:ext cx="7867650" cy="472440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3600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MEB irányítási rendszer, MEBIR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"/>
              <a:defRPr/>
            </a:pPr>
            <a:r>
              <a:rPr lang="hu-HU" sz="3200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 szervezet irányítási rendszerének az a része, amelynek az a szerepe, hogy kialakítsa és bevezesse a MEB politikáját és kezelje a MEB – kockázatait</a:t>
            </a:r>
          </a:p>
          <a:p>
            <a:pPr marL="822960" lvl="2" indent="-19202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/>
              <a:t>Megjegyzés 1: Egy irányítási rendszer egymással kölcsönös kapcsolatban álló elemek összessége, amelyet arra használnak, hogy kidolgozzák a politikát és célokat, és elérjék az utóbbiakat</a:t>
            </a:r>
          </a:p>
          <a:p>
            <a:pPr marL="822960" lvl="2" indent="-19202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hu-HU" sz="1800"/>
              <a:t>Megjegyzés 2: Egy irányítási rendszer felöleli a szervezeti felépítést, a tervezési tevékenységeket, a felelősségeket, a gyakorlatot, az eljárásokat, a folyamatokat és az erőforrásokat</a:t>
            </a:r>
          </a:p>
          <a:p>
            <a:pPr marL="320040" indent="-32004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hu-HU" sz="2800"/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FF7E8B9E-5146-454F-911E-FC111B08E78C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623B2F6-1584-425D-A06A-9CE5E2C5A4EF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90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6003919-8A25-4B52-8759-37349DC58847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EB9479-7B88-4575-A7A2-3A733B095E51}" type="slidenum">
              <a:rPr lang="hu-HU"/>
              <a:pPr>
                <a:defRPr/>
              </a:pPr>
              <a:t>91</a:t>
            </a:fld>
            <a:endParaRPr lang="hu-HU"/>
          </a:p>
        </p:txBody>
      </p:sp>
      <p:pic>
        <p:nvPicPr>
          <p:cNvPr id="100356" name="Picture 4" descr="MPj0382668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1628775"/>
            <a:ext cx="2840037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304800"/>
            <a:ext cx="7507287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Fogalmak (MSZ 28001:2003)</a:t>
            </a:r>
          </a:p>
        </p:txBody>
      </p:sp>
      <p:sp>
        <p:nvSpPr>
          <p:cNvPr id="100358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371600"/>
            <a:ext cx="6769100" cy="4724400"/>
          </a:xfrm>
        </p:spPr>
        <p:txBody>
          <a:bodyPr/>
          <a:lstStyle/>
          <a:p>
            <a:pPr marL="609600" indent="-609600" eaLnBrk="1" hangingPunct="1"/>
            <a:r>
              <a:rPr lang="hu-HU" sz="2800" b="1" smtClean="0"/>
              <a:t>Kockázat (risk)</a:t>
            </a:r>
            <a:endParaRPr lang="hu-HU" sz="2800" smtClean="0"/>
          </a:p>
          <a:p>
            <a:pPr marL="990600" lvl="1" indent="-533400" eaLnBrk="1" hangingPunct="1"/>
            <a:r>
              <a:rPr lang="hu-HU" sz="2400" smtClean="0"/>
              <a:t>Egy meghatározott veszélyes esemény előfordulásának valószínűségének és következménye(i)nek kombinációja.</a:t>
            </a:r>
          </a:p>
          <a:p>
            <a:pPr marL="609600" indent="-609600" eaLnBrk="1" hangingPunct="1"/>
            <a:endParaRPr lang="hu-HU" sz="2800" smtClean="0"/>
          </a:p>
          <a:p>
            <a:pPr marL="609600" indent="-609600" eaLnBrk="1" hangingPunct="1"/>
            <a:r>
              <a:rPr lang="hu-HU" sz="2800" smtClean="0"/>
              <a:t>(Mvt: Kockázat: a veszélyhelyzetben a sérülés vagy az egészségkárosodás valószínűségének és súlyosságának együttes hatása.)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2037D1C3-6B52-4649-9E47-1A08A121005A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0281CCEB-656A-4CFC-BB14-8308842E2179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91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7AC269C-1A96-4608-9009-2A9CC0178762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A87F0-D052-4B28-9B21-4811990AE0CD}" type="slidenum">
              <a:rPr lang="hu-HU"/>
              <a:pPr>
                <a:defRPr/>
              </a:pPr>
              <a:t>92</a:t>
            </a:fld>
            <a:endParaRPr lang="hu-HU"/>
          </a:p>
        </p:txBody>
      </p:sp>
      <p:pic>
        <p:nvPicPr>
          <p:cNvPr id="101380" name="Picture 4" descr="MPj0382668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4829175"/>
            <a:ext cx="2840037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6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304800"/>
            <a:ext cx="7580312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Fogalmak (MSZ 28001:2008)</a:t>
            </a:r>
          </a:p>
        </p:txBody>
      </p:sp>
      <p:sp>
        <p:nvSpPr>
          <p:cNvPr id="101382" name="Rectangle 3"/>
          <p:cNvSpPr>
            <a:spLocks noGrp="1" noChangeArrowheads="1"/>
          </p:cNvSpPr>
          <p:nvPr>
            <p:ph idx="1"/>
          </p:nvPr>
        </p:nvSpPr>
        <p:spPr>
          <a:xfrm>
            <a:off x="0" y="1196975"/>
            <a:ext cx="8839200" cy="4899025"/>
          </a:xfrm>
        </p:spPr>
        <p:txBody>
          <a:bodyPr/>
          <a:lstStyle/>
          <a:p>
            <a:pPr eaLnBrk="1" hangingPunct="1"/>
            <a:r>
              <a:rPr lang="hu-HU" sz="4000" i="1" u="sng" smtClean="0"/>
              <a:t>Kockázat</a:t>
            </a:r>
          </a:p>
          <a:p>
            <a:pPr lvl="1" eaLnBrk="1" hangingPunct="1"/>
            <a:r>
              <a:rPr lang="hu-HU" sz="3600" i="1" u="sng" smtClean="0"/>
              <a:t>Egy veszélyes esemény vagy annak való kitettség előfordulási valószínűsége és az általa okozott sérülés vagy egészségkárosodás súlyosságának kombinációja</a:t>
            </a:r>
          </a:p>
          <a:p>
            <a:pPr eaLnBrk="1" hangingPunct="1"/>
            <a:r>
              <a:rPr lang="hu-HU" sz="2800" smtClean="0"/>
              <a:t>(Mvt: Kockázat: a veszélyhelyzetben a sé</a:t>
            </a:r>
            <a:r>
              <a:rPr lang="hu-HU" sz="2800" smtClean="0">
                <a:solidFill>
                  <a:schemeClr val="bg1"/>
                </a:solidFill>
              </a:rPr>
              <a:t>rülés vagy az</a:t>
            </a:r>
            <a:r>
              <a:rPr lang="hu-HU" sz="2800" smtClean="0"/>
              <a:t> egészségkárosodás valószínűségének és </a:t>
            </a:r>
            <a:r>
              <a:rPr lang="hu-HU" sz="2800" smtClean="0">
                <a:solidFill>
                  <a:schemeClr val="bg1"/>
                </a:solidFill>
              </a:rPr>
              <a:t>súlyosságának</a:t>
            </a:r>
            <a:r>
              <a:rPr lang="hu-HU" sz="2800" smtClean="0"/>
              <a:t> együttes hatása.)</a:t>
            </a:r>
          </a:p>
          <a:p>
            <a:pPr lvl="1" eaLnBrk="1" hangingPunct="1"/>
            <a:endParaRPr lang="hu-HU" sz="3600" i="1" u="sng" smtClean="0"/>
          </a:p>
          <a:p>
            <a:pPr eaLnBrk="1" hangingPunct="1"/>
            <a:endParaRPr lang="hu-HU" sz="4000" smtClean="0"/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3C6D6A96-121F-4444-8733-32A5FBB72FE3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60F0D2E5-DA70-4DAB-A65C-0592F819DE05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92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EBC1B71-4AD4-4AC4-9247-6BD6832969C4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7EFA91-3EC0-44CA-980C-C4D0EB4E6489}" type="slidenum">
              <a:rPr lang="hu-HU"/>
              <a:pPr>
                <a:defRPr/>
              </a:pPr>
              <a:t>93</a:t>
            </a:fld>
            <a:endParaRPr lang="hu-HU"/>
          </a:p>
        </p:txBody>
      </p:sp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15888"/>
            <a:ext cx="7435850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Fogalmak (MSZ 28001:2008)</a:t>
            </a:r>
          </a:p>
        </p:txBody>
      </p:sp>
      <p:sp>
        <p:nvSpPr>
          <p:cNvPr id="537603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268413"/>
            <a:ext cx="8497887" cy="4105275"/>
          </a:xfrm>
        </p:spPr>
        <p:txBody>
          <a:bodyPr>
            <a:normAutofit/>
          </a:bodyPr>
          <a:lstStyle/>
          <a:p>
            <a:pPr marL="319088" indent="-319088" eaLnBrk="1" hangingPunct="1">
              <a:spcBef>
                <a:spcPct val="0"/>
              </a:spcBef>
              <a:buFont typeface="Wingdings 2" pitchFamily="18" charset="2"/>
              <a:buChar char=""/>
              <a:defRPr/>
            </a:pPr>
            <a:r>
              <a:rPr lang="hu-HU" sz="2400" i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Kockázatértékelés</a:t>
            </a:r>
          </a:p>
          <a:p>
            <a:pPr marL="639763" lvl="1" indent="-273050" eaLnBrk="1" hangingPunct="1">
              <a:buFont typeface="Wingdings 2" pitchFamily="18" charset="2"/>
              <a:buChar char=""/>
              <a:defRPr/>
            </a:pPr>
            <a:r>
              <a:rPr lang="hu-HU" sz="2000" i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Folyamat a veszély(ek)ből származó kockázat(ok)nak a meglévő szabályozások megfelelőségének figyelembevételével végzett felbecsülésére, és annak eldöntésére, hogy a kockázat(ok) elfogadható(k)-e vagy sem.</a:t>
            </a:r>
          </a:p>
          <a:p>
            <a:pPr marL="639763" lvl="1" indent="-273050" eaLnBrk="1" hangingPunct="1">
              <a:buFont typeface="Arial" pitchFamily="34" charset="0"/>
              <a:buChar char="–"/>
              <a:defRPr/>
            </a:pPr>
            <a:r>
              <a:rPr lang="hu-HU" sz="1600" i="1" smtClean="0"/>
              <a:t>(Mvt 54 § (2) A munkáltató köteles minőségileg, illetve szükség esetén mennyiségileg értékelni a munkavállalók egészségét, és biztonságát veszélyeztető kockázatokat, különös tekintettel az alkalmazott munkaeszközökre, veszélyes anyagokra és készítményekre, a munkavállalókat érő terhelésekre, valamint a munkahelyek kialakítására. Az értékelés alapján olyan megelőző intézkedéseket szükséges hozni, amelyek biztosítják a munkakörülmények javulását, beépülnek a munkáltató valamennyi irányítási szintjén végzett tevékenységbe. A kockázatértékelés elvégzése munkabiztonsági és munka-egészségügyi szaktevékenységnek minősül. A kockázatértékelést a kémiai biztonság területén a külön jogszabályban foglaltak szerint kell elvégezni.)</a:t>
            </a:r>
            <a:endParaRPr lang="hu-HU" sz="1600" smtClean="0"/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EA653371-C00F-4DC6-80CF-E3F1ED22D762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CC58229E-4DFC-4FC4-BF10-3472203629B3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93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02408" name="Picture 4" descr="MMj0223730000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300663"/>
            <a:ext cx="2716213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3AFAAC3-03B4-4A0E-B508-C933E0B9E5F6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BFF688-48FD-458A-BBEC-3270AA02E004}" type="slidenum">
              <a:rPr lang="hu-HU"/>
              <a:pPr>
                <a:defRPr/>
              </a:pPr>
              <a:t>94</a:t>
            </a:fld>
            <a:endParaRPr lang="hu-HU"/>
          </a:p>
        </p:txBody>
      </p:sp>
      <p:sp>
        <p:nvSpPr>
          <p:cNvPr id="538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304800"/>
            <a:ext cx="7507287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Fogalmak (MSZ 28001:2008)</a:t>
            </a:r>
          </a:p>
        </p:txBody>
      </p:sp>
      <p:sp>
        <p:nvSpPr>
          <p:cNvPr id="538627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371600"/>
            <a:ext cx="7867650" cy="472440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hu-HU" sz="3700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Elfogadható kockázat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"/>
              <a:defRPr/>
            </a:pPr>
            <a:r>
              <a:rPr lang="hu-HU" sz="3200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Olyan szintre csökkentett kockázat, amelyet a szervezet – jogi kötelezettségei és saját MEB – politikája alapján – el tud viselni.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hu-HU"/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4EDB1087-8504-4E52-AD37-F103660C1476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FFD68E22-9793-4C99-9E96-6BF30E2C9B3E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94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03432" name="Picture 4" descr="MMj0283590000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149725"/>
            <a:ext cx="165576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337F1C6-7AF4-484F-953B-7988E5202598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1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8ACD89-1C90-44F3-A737-2DA914FAD4AD}" type="slidenum">
              <a:rPr lang="hu-HU"/>
              <a:pPr>
                <a:defRPr/>
              </a:pPr>
              <a:t>95</a:t>
            </a:fld>
            <a:endParaRPr lang="hu-HU"/>
          </a:p>
        </p:txBody>
      </p:sp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8229600" cy="817563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" pitchFamily="34" charset="0"/>
              </a:rPr>
              <a:t>A MEBIR modell (MSZ 28001:2008)</a:t>
            </a:r>
          </a:p>
        </p:txBody>
      </p:sp>
      <p:sp>
        <p:nvSpPr>
          <p:cNvPr id="15" name="Dátum helye 1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5FFAD45A-7441-4CA2-9D11-6104D42412C9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r>
              <a:rPr lang="hu-HU">
                <a:solidFill>
                  <a:schemeClr val="tx1">
                    <a:tint val="75000"/>
                  </a:schemeClr>
                </a:solidFill>
                <a:latin typeface="Arial" charset="0"/>
              </a:rPr>
              <a:t>OMKTK Kft. MEBIR 2008</a:t>
            </a:r>
          </a:p>
        </p:txBody>
      </p:sp>
      <p:sp>
        <p:nvSpPr>
          <p:cNvPr id="16" name="Dia számának helye 1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5FC93A99-4165-4654-9065-24A7131C6E19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95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grpSp>
        <p:nvGrpSpPr>
          <p:cNvPr id="104456" name="Group 3"/>
          <p:cNvGrpSpPr>
            <a:grpSpLocks/>
          </p:cNvGrpSpPr>
          <p:nvPr/>
        </p:nvGrpSpPr>
        <p:grpSpPr bwMode="auto">
          <a:xfrm>
            <a:off x="684213" y="1341438"/>
            <a:ext cx="7632700" cy="5183187"/>
            <a:chOff x="1489" y="2840"/>
            <a:chExt cx="9180" cy="10080"/>
          </a:xfrm>
        </p:grpSpPr>
        <p:sp>
          <p:nvSpPr>
            <p:cNvPr id="104457" name="AutoShape 4"/>
            <p:cNvSpPr>
              <a:spLocks noChangeArrowheads="1"/>
            </p:cNvSpPr>
            <p:nvPr/>
          </p:nvSpPr>
          <p:spPr bwMode="auto">
            <a:xfrm rot="-5400000">
              <a:off x="1047" y="6719"/>
              <a:ext cx="4843" cy="1440"/>
            </a:xfrm>
            <a:custGeom>
              <a:avLst/>
              <a:gdLst>
                <a:gd name="T0" fmla="*/ 2 w 21600"/>
                <a:gd name="T1" fmla="*/ 0 h 21600"/>
                <a:gd name="T2" fmla="*/ 0 w 21600"/>
                <a:gd name="T3" fmla="*/ 0 h 21600"/>
                <a:gd name="T4" fmla="*/ 2 w 21600"/>
                <a:gd name="T5" fmla="*/ 0 h 21600"/>
                <a:gd name="T6" fmla="*/ 3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6 w 21600"/>
                <a:gd name="T13" fmla="*/ 5400 h 21600"/>
                <a:gd name="T14" fmla="*/ 18902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endParaRPr lang="hu-HU"/>
            </a:p>
          </p:txBody>
        </p:sp>
        <p:sp>
          <p:nvSpPr>
            <p:cNvPr id="104458" name="Text Box 5"/>
            <p:cNvSpPr txBox="1">
              <a:spLocks noChangeArrowheads="1"/>
            </p:cNvSpPr>
            <p:nvPr/>
          </p:nvSpPr>
          <p:spPr bwMode="auto">
            <a:xfrm>
              <a:off x="1489" y="2840"/>
              <a:ext cx="3960" cy="2160"/>
            </a:xfrm>
            <a:prstGeom prst="rect">
              <a:avLst/>
            </a:prstGeom>
            <a:noFill/>
            <a:ln w="76200" cmpd="tri">
              <a:solidFill>
                <a:srgbClr val="800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altLang="ja-JP" sz="1100" b="1">
                  <a:latin typeface="Times New Roman" pitchFamily="18" charset="0"/>
                  <a:ea typeface="MS Mincho" pitchFamily="49" charset="-128"/>
                </a:rPr>
                <a:t>Munkahelyi egészségvédelmi és biztonság politika</a:t>
              </a:r>
            </a:p>
            <a:p>
              <a:pPr eaLnBrk="1" hangingPunct="1"/>
              <a:endParaRPr lang="hu-HU" altLang="ja-JP" sz="300">
                <a:latin typeface="Times New Roman" pitchFamily="18" charset="0"/>
                <a:ea typeface="MS Mincho" pitchFamily="49" charset="-128"/>
              </a:endParaRPr>
            </a:p>
            <a:p>
              <a:pPr eaLnBrk="1" hangingPunct="1">
                <a:buFont typeface="Symbol" pitchFamily="18" charset="2"/>
                <a:buChar char="·"/>
              </a:pPr>
              <a:r>
                <a:rPr lang="hu-HU" altLang="ja-JP" sz="1200">
                  <a:latin typeface="Times New Roman" pitchFamily="18" charset="0"/>
                  <a:ea typeface="MS Mincho" pitchFamily="49" charset="-128"/>
                </a:rPr>
                <a:t>Felső vezetés oktatása, felkészülés</a:t>
              </a:r>
            </a:p>
            <a:p>
              <a:pPr eaLnBrk="1" hangingPunct="1">
                <a:buFont typeface="Symbol" pitchFamily="18" charset="2"/>
                <a:buChar char="·"/>
              </a:pPr>
              <a:r>
                <a:rPr lang="hu-HU" altLang="ja-JP" sz="1200">
                  <a:latin typeface="Times New Roman" pitchFamily="18" charset="0"/>
                  <a:ea typeface="MS Mincho" pitchFamily="49" charset="-128"/>
                </a:rPr>
                <a:t>Helyzetértékelés</a:t>
              </a:r>
            </a:p>
            <a:p>
              <a:pPr eaLnBrk="1" hangingPunct="1">
                <a:buFont typeface="Symbol" pitchFamily="18" charset="2"/>
                <a:buChar char="·"/>
              </a:pPr>
              <a:r>
                <a:rPr lang="hu-HU" altLang="ja-JP" sz="1200">
                  <a:latin typeface="Times New Roman" pitchFamily="18" charset="0"/>
                  <a:ea typeface="MS Mincho" pitchFamily="49" charset="-128"/>
                </a:rPr>
                <a:t>MEB politika megfogalmazása</a:t>
              </a:r>
              <a:endParaRPr lang="hu-HU"/>
            </a:p>
          </p:txBody>
        </p:sp>
        <p:sp>
          <p:nvSpPr>
            <p:cNvPr id="104459" name="Text Box 6"/>
            <p:cNvSpPr txBox="1">
              <a:spLocks noChangeArrowheads="1"/>
            </p:cNvSpPr>
            <p:nvPr/>
          </p:nvSpPr>
          <p:spPr bwMode="auto">
            <a:xfrm>
              <a:off x="6169" y="2840"/>
              <a:ext cx="4500" cy="2160"/>
            </a:xfrm>
            <a:prstGeom prst="rect">
              <a:avLst/>
            </a:prstGeom>
            <a:noFill/>
            <a:ln w="76200" cmpd="tri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altLang="ja-JP" sz="1200" b="1">
                  <a:latin typeface="Times New Roman" pitchFamily="18" charset="0"/>
                  <a:ea typeface="MS Mincho" pitchFamily="49" charset="-128"/>
                </a:rPr>
                <a:t>Tervezés</a:t>
              </a:r>
            </a:p>
            <a:p>
              <a:pPr eaLnBrk="1" hangingPunct="1"/>
              <a:endParaRPr lang="hu-HU" altLang="ja-JP" sz="300">
                <a:latin typeface="Times New Roman" pitchFamily="18" charset="0"/>
                <a:ea typeface="MS Mincho" pitchFamily="49" charset="-128"/>
              </a:endParaRPr>
            </a:p>
            <a:p>
              <a:pPr eaLnBrk="1" hangingPunct="1">
                <a:buFont typeface="Symbol" pitchFamily="18" charset="2"/>
                <a:buChar char="·"/>
              </a:pPr>
              <a:r>
                <a:rPr lang="hu-HU" altLang="ja-JP" sz="1200">
                  <a:latin typeface="Times New Roman" pitchFamily="18" charset="0"/>
                  <a:ea typeface="MS Mincho" pitchFamily="49" charset="-128"/>
                </a:rPr>
                <a:t>Veszélyazonosítás, kockázatértékelés és a kockázat kézben tartásának meghatározása</a:t>
              </a:r>
            </a:p>
            <a:p>
              <a:pPr eaLnBrk="1" hangingPunct="1">
                <a:buFont typeface="Symbol" pitchFamily="18" charset="2"/>
                <a:buChar char="·"/>
              </a:pPr>
              <a:r>
                <a:rPr lang="hu-HU" altLang="ja-JP" sz="1200">
                  <a:latin typeface="Times New Roman" pitchFamily="18" charset="0"/>
                  <a:ea typeface="MS Mincho" pitchFamily="49" charset="-128"/>
                </a:rPr>
                <a:t>Jogszabályi és egyéb követelmények</a:t>
              </a:r>
            </a:p>
            <a:p>
              <a:pPr eaLnBrk="1" hangingPunct="1">
                <a:buFont typeface="Symbol" pitchFamily="18" charset="2"/>
                <a:buChar char="·"/>
              </a:pPr>
              <a:r>
                <a:rPr lang="hu-HU" altLang="ja-JP" sz="1200">
                  <a:latin typeface="Times New Roman" pitchFamily="18" charset="0"/>
                  <a:ea typeface="MS Mincho" pitchFamily="49" charset="-128"/>
                </a:rPr>
                <a:t>Célok és programok</a:t>
              </a:r>
              <a:endParaRPr lang="hu-HU"/>
            </a:p>
          </p:txBody>
        </p:sp>
        <p:sp>
          <p:nvSpPr>
            <p:cNvPr id="104460" name="Text Box 7"/>
            <p:cNvSpPr txBox="1">
              <a:spLocks noChangeArrowheads="1"/>
            </p:cNvSpPr>
            <p:nvPr/>
          </p:nvSpPr>
          <p:spPr bwMode="auto">
            <a:xfrm>
              <a:off x="6169" y="5720"/>
              <a:ext cx="4500" cy="3600"/>
            </a:xfrm>
            <a:prstGeom prst="rect">
              <a:avLst/>
            </a:prstGeom>
            <a:noFill/>
            <a:ln w="76200" cmpd="tri">
              <a:solidFill>
                <a:srgbClr val="00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altLang="ja-JP" sz="1200" b="1">
                  <a:latin typeface="Times New Roman" pitchFamily="18" charset="0"/>
                  <a:ea typeface="MS Mincho" pitchFamily="49" charset="-128"/>
                </a:rPr>
                <a:t>Bevezetés és működtetés</a:t>
              </a:r>
            </a:p>
            <a:p>
              <a:pPr eaLnBrk="1" hangingPunct="1"/>
              <a:endParaRPr lang="hu-HU" altLang="ja-JP" sz="300">
                <a:latin typeface="Times New Roman" pitchFamily="18" charset="0"/>
                <a:ea typeface="MS Mincho" pitchFamily="49" charset="-128"/>
              </a:endParaRPr>
            </a:p>
            <a:p>
              <a:pPr eaLnBrk="1" hangingPunct="1">
                <a:buFont typeface="Symbol" pitchFamily="18" charset="2"/>
                <a:buChar char="·"/>
              </a:pPr>
              <a:r>
                <a:rPr lang="hu-HU" altLang="ja-JP" sz="1200">
                  <a:latin typeface="Times New Roman" pitchFamily="18" charset="0"/>
                  <a:ea typeface="MS Mincho" pitchFamily="49" charset="-128"/>
                </a:rPr>
                <a:t>Erőforrások, feladatok, felelőségi kör, számonkérhetőség és hatáskör</a:t>
              </a:r>
            </a:p>
            <a:p>
              <a:pPr eaLnBrk="1" hangingPunct="1">
                <a:buFont typeface="Symbol" pitchFamily="18" charset="2"/>
                <a:buChar char="·"/>
              </a:pPr>
              <a:r>
                <a:rPr lang="hu-HU" altLang="ja-JP" sz="1200">
                  <a:latin typeface="Times New Roman" pitchFamily="18" charset="0"/>
                  <a:ea typeface="MS Mincho" pitchFamily="49" charset="-128"/>
                </a:rPr>
                <a:t>Felkészültség, képzés és tudatosság</a:t>
              </a:r>
            </a:p>
            <a:p>
              <a:pPr eaLnBrk="1" hangingPunct="1">
                <a:buFont typeface="Symbol" pitchFamily="18" charset="2"/>
                <a:buChar char="·"/>
              </a:pPr>
              <a:r>
                <a:rPr lang="hu-HU" altLang="ja-JP" sz="1200">
                  <a:latin typeface="Times New Roman" pitchFamily="18" charset="0"/>
                  <a:ea typeface="MS Mincho" pitchFamily="49" charset="-128"/>
                </a:rPr>
                <a:t>Kommunikáció, részvétel és konzultáció</a:t>
              </a:r>
            </a:p>
            <a:p>
              <a:pPr eaLnBrk="1" hangingPunct="1">
                <a:buFont typeface="Symbol" pitchFamily="18" charset="2"/>
                <a:buChar char="·"/>
              </a:pPr>
              <a:r>
                <a:rPr lang="hu-HU" altLang="ja-JP" sz="1200">
                  <a:latin typeface="Times New Roman" pitchFamily="18" charset="0"/>
                  <a:ea typeface="MS Mincho" pitchFamily="49" charset="-128"/>
                </a:rPr>
                <a:t>Dokumentáció</a:t>
              </a:r>
            </a:p>
            <a:p>
              <a:pPr eaLnBrk="1" hangingPunct="1">
                <a:buFont typeface="Symbol" pitchFamily="18" charset="2"/>
                <a:buChar char="·"/>
              </a:pPr>
              <a:r>
                <a:rPr lang="hu-HU" altLang="ja-JP" sz="1200">
                  <a:latin typeface="Times New Roman" pitchFamily="18" charset="0"/>
                  <a:ea typeface="MS Mincho" pitchFamily="49" charset="-128"/>
                </a:rPr>
                <a:t>Dokumentumok kezelése</a:t>
              </a:r>
            </a:p>
            <a:p>
              <a:pPr eaLnBrk="1" hangingPunct="1">
                <a:buFont typeface="Symbol" pitchFamily="18" charset="2"/>
                <a:buChar char="·"/>
              </a:pPr>
              <a:r>
                <a:rPr lang="hu-HU" altLang="ja-JP" sz="1200">
                  <a:latin typeface="Times New Roman" pitchFamily="18" charset="0"/>
                  <a:ea typeface="MS Mincho" pitchFamily="49" charset="-128"/>
                </a:rPr>
                <a:t>A működés szabályozása</a:t>
              </a:r>
            </a:p>
            <a:p>
              <a:pPr eaLnBrk="1" hangingPunct="1">
                <a:buFont typeface="Symbol" pitchFamily="18" charset="2"/>
                <a:buChar char="·"/>
              </a:pPr>
              <a:r>
                <a:rPr lang="hu-HU" altLang="ja-JP" sz="1200">
                  <a:latin typeface="Times New Roman" pitchFamily="18" charset="0"/>
                  <a:ea typeface="MS Mincho" pitchFamily="49" charset="-128"/>
                </a:rPr>
                <a:t>Felkészülés és reagálás vészhelyzetekre</a:t>
              </a:r>
            </a:p>
            <a:p>
              <a:pPr eaLnBrk="1" hangingPunct="1"/>
              <a:endParaRPr lang="hu-HU"/>
            </a:p>
          </p:txBody>
        </p:sp>
        <p:sp>
          <p:nvSpPr>
            <p:cNvPr id="104461" name="Text Box 8"/>
            <p:cNvSpPr txBox="1">
              <a:spLocks noChangeArrowheads="1"/>
            </p:cNvSpPr>
            <p:nvPr/>
          </p:nvSpPr>
          <p:spPr bwMode="auto">
            <a:xfrm>
              <a:off x="6169" y="10040"/>
              <a:ext cx="4500" cy="2880"/>
            </a:xfrm>
            <a:prstGeom prst="rect">
              <a:avLst/>
            </a:prstGeom>
            <a:noFill/>
            <a:ln w="76200" cmpd="tri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altLang="ja-JP" sz="1200" b="1">
                  <a:latin typeface="Times New Roman" pitchFamily="18" charset="0"/>
                  <a:ea typeface="MS Mincho" pitchFamily="49" charset="-128"/>
                </a:rPr>
                <a:t>Ellenőrzés</a:t>
              </a:r>
            </a:p>
            <a:p>
              <a:pPr eaLnBrk="1" hangingPunct="1"/>
              <a:endParaRPr lang="hu-HU" altLang="ja-JP" sz="300">
                <a:latin typeface="Times New Roman" pitchFamily="18" charset="0"/>
                <a:ea typeface="MS Mincho" pitchFamily="49" charset="-128"/>
              </a:endParaRPr>
            </a:p>
            <a:p>
              <a:pPr eaLnBrk="1" hangingPunct="1">
                <a:buFont typeface="Symbol" pitchFamily="18" charset="2"/>
                <a:buChar char="·"/>
              </a:pPr>
              <a:r>
                <a:rPr lang="hu-HU" altLang="ja-JP" sz="1200">
                  <a:latin typeface="Times New Roman" pitchFamily="18" charset="0"/>
                  <a:ea typeface="MS Mincho" pitchFamily="49" charset="-128"/>
                </a:rPr>
                <a:t>A teljesítmény mérése és figyelemmel kísérése</a:t>
              </a:r>
            </a:p>
            <a:p>
              <a:pPr eaLnBrk="1" hangingPunct="1">
                <a:buFont typeface="Symbol" pitchFamily="18" charset="2"/>
                <a:buChar char="·"/>
              </a:pPr>
              <a:r>
                <a:rPr lang="hu-HU" altLang="ja-JP" sz="1200">
                  <a:latin typeface="Times New Roman" pitchFamily="18" charset="0"/>
                  <a:ea typeface="MS Mincho" pitchFamily="49" charset="-128"/>
                </a:rPr>
                <a:t>A megfelelőség kiértékelése</a:t>
              </a:r>
            </a:p>
            <a:p>
              <a:pPr eaLnBrk="1" hangingPunct="1">
                <a:buFont typeface="Symbol" pitchFamily="18" charset="2"/>
                <a:buChar char="·"/>
              </a:pPr>
              <a:r>
                <a:rPr lang="hu-HU" altLang="ja-JP" sz="1200">
                  <a:latin typeface="Times New Roman" pitchFamily="18" charset="0"/>
                  <a:ea typeface="MS Mincho" pitchFamily="49" charset="-128"/>
                </a:rPr>
                <a:t>Az események kivizsgálása, nemmegfelelőség, helyesbítő tevékenység és megelőző tevékenység</a:t>
              </a:r>
            </a:p>
            <a:p>
              <a:pPr eaLnBrk="1" hangingPunct="1">
                <a:buFont typeface="Symbol" pitchFamily="18" charset="2"/>
                <a:buChar char="·"/>
              </a:pPr>
              <a:r>
                <a:rPr lang="hu-HU" altLang="ja-JP" sz="1200">
                  <a:latin typeface="Times New Roman" pitchFamily="18" charset="0"/>
                  <a:ea typeface="MS Mincho" pitchFamily="49" charset="-128"/>
                </a:rPr>
                <a:t>A feljegyzések kezelése</a:t>
              </a:r>
            </a:p>
            <a:p>
              <a:pPr eaLnBrk="1" hangingPunct="1">
                <a:buFont typeface="Symbol" pitchFamily="18" charset="2"/>
                <a:buChar char="·"/>
              </a:pPr>
              <a:r>
                <a:rPr lang="hu-HU" altLang="ja-JP" sz="1200">
                  <a:latin typeface="Times New Roman" pitchFamily="18" charset="0"/>
                  <a:ea typeface="MS Mincho" pitchFamily="49" charset="-128"/>
                </a:rPr>
                <a:t>Belső audit</a:t>
              </a:r>
              <a:endParaRPr lang="hu-HU"/>
            </a:p>
          </p:txBody>
        </p:sp>
        <p:sp>
          <p:nvSpPr>
            <p:cNvPr id="104462" name="Text Box 9"/>
            <p:cNvSpPr txBox="1">
              <a:spLocks noChangeArrowheads="1"/>
            </p:cNvSpPr>
            <p:nvPr/>
          </p:nvSpPr>
          <p:spPr bwMode="auto">
            <a:xfrm>
              <a:off x="1489" y="10040"/>
              <a:ext cx="3960" cy="2880"/>
            </a:xfrm>
            <a:prstGeom prst="rect">
              <a:avLst/>
            </a:prstGeom>
            <a:noFill/>
            <a:ln w="76200" cmpd="tri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altLang="ja-JP" sz="1200" b="1">
                  <a:latin typeface="Times New Roman" pitchFamily="18" charset="0"/>
                  <a:ea typeface="MS Mincho" pitchFamily="49" charset="-128"/>
                </a:rPr>
                <a:t>Vezetőségi átvizsgálás</a:t>
              </a:r>
            </a:p>
            <a:p>
              <a:pPr eaLnBrk="1" hangingPunct="1"/>
              <a:endParaRPr lang="hu-HU" altLang="ja-JP" sz="1200" b="1">
                <a:latin typeface="Times New Roman" pitchFamily="18" charset="0"/>
                <a:ea typeface="MS Mincho" pitchFamily="49" charset="-128"/>
              </a:endParaRPr>
            </a:p>
            <a:p>
              <a:pPr eaLnBrk="1" hangingPunct="1">
                <a:buFont typeface="Symbol" pitchFamily="18" charset="2"/>
                <a:buChar char="·"/>
              </a:pPr>
              <a:r>
                <a:rPr lang="hu-HU" altLang="ja-JP" sz="1200">
                  <a:latin typeface="Times New Roman" pitchFamily="18" charset="0"/>
                  <a:ea typeface="MS Mincho" pitchFamily="49" charset="-128"/>
                </a:rPr>
                <a:t>MEB rendszer alkalmasságának, megfelelősségének, teljesítményének elemzése</a:t>
              </a:r>
            </a:p>
            <a:p>
              <a:pPr eaLnBrk="1" hangingPunct="1">
                <a:buFont typeface="Symbol" pitchFamily="18" charset="2"/>
                <a:buChar char="·"/>
              </a:pPr>
              <a:r>
                <a:rPr lang="hu-HU" altLang="ja-JP" sz="1200">
                  <a:latin typeface="Times New Roman" pitchFamily="18" charset="0"/>
                  <a:ea typeface="MS Mincho" pitchFamily="49" charset="-128"/>
                </a:rPr>
                <a:t>Fejlesztési lehetőségek </a:t>
              </a:r>
            </a:p>
            <a:p>
              <a:pPr eaLnBrk="1" hangingPunct="1">
                <a:buFont typeface="Symbol" pitchFamily="18" charset="2"/>
                <a:buChar char="·"/>
              </a:pPr>
              <a:r>
                <a:rPr lang="hu-HU" altLang="ja-JP" sz="1200">
                  <a:latin typeface="Times New Roman" pitchFamily="18" charset="0"/>
                  <a:ea typeface="MS Mincho" pitchFamily="49" charset="-128"/>
                </a:rPr>
                <a:t>MEB politika, MEB célok szükségszerű módosítása</a:t>
              </a:r>
              <a:endParaRPr lang="hu-HU"/>
            </a:p>
          </p:txBody>
        </p:sp>
        <p:sp>
          <p:nvSpPr>
            <p:cNvPr id="104463" name="AutoShape 10"/>
            <p:cNvSpPr>
              <a:spLocks noChangeArrowheads="1"/>
            </p:cNvSpPr>
            <p:nvPr/>
          </p:nvSpPr>
          <p:spPr bwMode="auto">
            <a:xfrm>
              <a:off x="5449" y="3475"/>
              <a:ext cx="720" cy="720"/>
            </a:xfrm>
            <a:prstGeom prst="notchedRightArrow">
              <a:avLst>
                <a:gd name="adj1" fmla="val 50000"/>
                <a:gd name="adj2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04464" name="AutoShape 11"/>
            <p:cNvSpPr>
              <a:spLocks noChangeArrowheads="1"/>
            </p:cNvSpPr>
            <p:nvPr/>
          </p:nvSpPr>
          <p:spPr bwMode="auto">
            <a:xfrm rot="5400000">
              <a:off x="8059" y="4910"/>
              <a:ext cx="720" cy="900"/>
            </a:xfrm>
            <a:prstGeom prst="notchedRightArrow">
              <a:avLst>
                <a:gd name="adj1" fmla="val 50000"/>
                <a:gd name="adj2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04465" name="AutoShape 12"/>
            <p:cNvSpPr>
              <a:spLocks noChangeArrowheads="1"/>
            </p:cNvSpPr>
            <p:nvPr/>
          </p:nvSpPr>
          <p:spPr bwMode="auto">
            <a:xfrm rot="5400000">
              <a:off x="8059" y="9230"/>
              <a:ext cx="720" cy="900"/>
            </a:xfrm>
            <a:prstGeom prst="notchedRightArrow">
              <a:avLst>
                <a:gd name="adj1" fmla="val 50000"/>
                <a:gd name="adj2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04466" name="AutoShape 13"/>
            <p:cNvSpPr>
              <a:spLocks noChangeArrowheads="1"/>
            </p:cNvSpPr>
            <p:nvPr/>
          </p:nvSpPr>
          <p:spPr bwMode="auto">
            <a:xfrm rot="10800000">
              <a:off x="5449" y="11120"/>
              <a:ext cx="720" cy="900"/>
            </a:xfrm>
            <a:prstGeom prst="notchedRightArrow">
              <a:avLst>
                <a:gd name="adj1" fmla="val 50000"/>
                <a:gd name="adj2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04467" name="Text Box 14"/>
            <p:cNvSpPr txBox="1">
              <a:spLocks noChangeArrowheads="1"/>
            </p:cNvSpPr>
            <p:nvPr/>
          </p:nvSpPr>
          <p:spPr bwMode="auto">
            <a:xfrm>
              <a:off x="2029" y="7339"/>
              <a:ext cx="288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hu-HU" altLang="ja-JP" sz="1200" b="1">
                  <a:latin typeface="Times New Roman" pitchFamily="18" charset="0"/>
                  <a:ea typeface="MS Mincho" pitchFamily="49" charset="-128"/>
                </a:rPr>
                <a:t>Folyamatos fejlesztés</a:t>
              </a:r>
              <a:endParaRPr lang="hu-HU"/>
            </a:p>
          </p:txBody>
        </p:sp>
      </p:grp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04471F4-6A3F-4038-9DE7-3A5CED6FCB27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0B8591-1DBC-4397-80AE-33CD29EA0AB4}" type="slidenum">
              <a:rPr lang="hu-HU"/>
              <a:pPr>
                <a:defRPr/>
              </a:pPr>
              <a:t>96</a:t>
            </a:fld>
            <a:endParaRPr lang="hu-HU"/>
          </a:p>
        </p:txBody>
      </p:sp>
      <p:sp>
        <p:nvSpPr>
          <p:cNvPr id="10547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9144000" cy="914400"/>
          </a:xfrm>
        </p:spPr>
        <p:txBody>
          <a:bodyPr/>
          <a:lstStyle/>
          <a:p>
            <a:pPr marL="53975" eaLnBrk="1" hangingPunct="1"/>
            <a:r>
              <a:rPr lang="hu-HU" sz="4000" smtClean="0">
                <a:solidFill>
                  <a:srgbClr val="003EBB"/>
                </a:solidFill>
              </a:rPr>
              <a:t>A munkahelyi egészségvédelmi és biztonságirányítási stratégiai menedzsment rendszer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>
          <a:xfrm>
            <a:off x="1042988" y="2133600"/>
            <a:ext cx="7239000" cy="472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>
                <a:solidFill>
                  <a:srgbClr val="FF0000"/>
                </a:solidFill>
              </a:rPr>
              <a:t>Sikertényezők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A menedzsment nagyfokú </a:t>
            </a:r>
            <a:r>
              <a:rPr lang="hu-HU" dirty="0" smtClean="0">
                <a:solidFill>
                  <a:srgbClr val="FF3305"/>
                </a:solidFill>
              </a:rPr>
              <a:t>elkötelezettsége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A munkavállalók </a:t>
            </a:r>
            <a:r>
              <a:rPr lang="hu-HU" dirty="0" smtClean="0">
                <a:solidFill>
                  <a:srgbClr val="FF3305"/>
                </a:solidFill>
              </a:rPr>
              <a:t>bevonása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 smtClean="0">
                <a:solidFill>
                  <a:srgbClr val="FF3305"/>
                </a:solidFill>
              </a:rPr>
              <a:t>Jól strukturált</a:t>
            </a:r>
            <a:r>
              <a:rPr lang="hu-HU" dirty="0" smtClean="0">
                <a:solidFill>
                  <a:srgbClr val="FFFF00"/>
                </a:solidFill>
              </a:rPr>
              <a:t>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menedzsment rendszer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6900EE8B-C68A-4F2B-A4FF-2D1DB5800162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F42BE900-EF79-4D87-9306-EE7AFE8246E7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96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43364" name="Picture 4" descr="PE0156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91000"/>
            <a:ext cx="21701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build="p" bldLvl="5" autoUpdateAnimBg="0" advAuto="100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88B31C4-16EC-41F4-B912-027EF817924D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DE11F-58DF-4B7C-BDD2-07250EA1CABA}" type="slidenum">
              <a:rPr lang="hu-HU"/>
              <a:pPr>
                <a:defRPr/>
              </a:pPr>
              <a:t>97</a:t>
            </a:fld>
            <a:endParaRPr lang="hu-HU"/>
          </a:p>
        </p:txBody>
      </p:sp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77825"/>
            <a:ext cx="8893175" cy="442913"/>
          </a:xfrm>
        </p:spPr>
        <p:txBody>
          <a:bodyPr anchorCtr="1">
            <a:normAutofit fontScale="90000"/>
          </a:bodyPr>
          <a:lstStyle/>
          <a:p>
            <a:pPr marL="53975" eaLnBrk="1" hangingPunct="1">
              <a:defRPr/>
            </a:pPr>
            <a:r>
              <a:rPr lang="hu-HU" sz="4000" smtClean="0">
                <a:solidFill>
                  <a:srgbClr val="001DF2"/>
                </a:solidFill>
              </a:rPr>
              <a:t>Eszközök, módszerek, feltételek</a:t>
            </a:r>
          </a:p>
        </p:txBody>
      </p:sp>
      <p:sp>
        <p:nvSpPr>
          <p:cNvPr id="106501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196975"/>
            <a:ext cx="8137525" cy="2903538"/>
          </a:xfrm>
        </p:spPr>
        <p:txBody>
          <a:bodyPr>
            <a:spAutoFit/>
          </a:bodyPr>
          <a:lstStyle/>
          <a:p>
            <a:pPr algn="ctr" eaLnBrk="1" hangingPunct="1">
              <a:buClr>
                <a:srgbClr val="FBFEBC"/>
              </a:buClr>
              <a:buFont typeface="Symbol" pitchFamily="18" charset="2"/>
              <a:buNone/>
            </a:pPr>
            <a:endParaRPr lang="hu-HU" sz="1200" b="1" smtClean="0">
              <a:solidFill>
                <a:srgbClr val="EEEEEE"/>
              </a:solidFill>
            </a:endParaRP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hu-HU" sz="2400" b="1" smtClean="0"/>
              <a:t>Legfelső vezetés elkötelezettsége és  részvétele</a:t>
            </a: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hu-HU" sz="2400" b="1" smtClean="0"/>
              <a:t>Egyéni felelősség és értékelés</a:t>
            </a: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hu-HU" sz="2400" b="1" smtClean="0"/>
              <a:t>Jól körvonalazott elvek és eljárások</a:t>
            </a: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hu-HU" sz="2400" b="1" smtClean="0">
                <a:sym typeface="Monotype Sorts" pitchFamily="2" charset="2"/>
              </a:rPr>
              <a:t>Munkavédelem tudatosítása minden dolgozóban</a:t>
            </a:r>
            <a:endParaRPr lang="hu-HU" sz="2400" b="1" smtClean="0"/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hu-HU" sz="2400" b="1" smtClean="0"/>
              <a:t>Dolgozói részvétel elősegítése</a:t>
            </a: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hu-HU" sz="2400" b="1" smtClean="0"/>
              <a:t>Munkahelyi ártalmak tudatos csökkentése</a:t>
            </a:r>
            <a:endParaRPr lang="hu-HU" sz="2800" b="1" smtClean="0"/>
          </a:p>
        </p:txBody>
      </p:sp>
      <p:sp>
        <p:nvSpPr>
          <p:cNvPr id="4" name="Dátum helye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80B665DD-A452-45E1-8D5C-0581335155E9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Dia számának hely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2F6EE01E-6550-488E-9D14-3BC70930DC49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97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06504" name="Picture 8" descr="MPj031687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225925"/>
            <a:ext cx="399732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E941007-207B-4E8F-A1FC-5CAE8ADBB276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28E22-B3DC-4B2A-ABA3-2FF10D981106}" type="slidenum">
              <a:rPr lang="hu-HU"/>
              <a:pPr>
                <a:defRPr/>
              </a:pPr>
              <a:t>98</a:t>
            </a:fld>
            <a:endParaRPr lang="hu-HU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154987" cy="914400"/>
          </a:xfrm>
        </p:spPr>
        <p:txBody>
          <a:bodyPr rtlCol="0"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hu-HU" sz="3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Mottó</a:t>
            </a:r>
          </a:p>
        </p:txBody>
      </p:sp>
      <p:sp>
        <p:nvSpPr>
          <p:cNvPr id="146434" name="Rectangle 2"/>
          <p:cNvSpPr>
            <a:spLocks noGrp="1" noChangeArrowheads="1"/>
          </p:cNvSpPr>
          <p:nvPr>
            <p:ph idx="1"/>
          </p:nvPr>
        </p:nvSpPr>
        <p:spPr>
          <a:xfrm>
            <a:off x="755650" y="1371600"/>
            <a:ext cx="7950200" cy="429101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hu-HU" sz="3600" smtClean="0"/>
              <a:t>„Mondd nekem, és el fogom felejteni,</a:t>
            </a:r>
          </a:p>
          <a:p>
            <a:pPr algn="ctr" eaLnBrk="1" hangingPunct="1">
              <a:buFontTx/>
              <a:buNone/>
            </a:pPr>
            <a:r>
              <a:rPr lang="hu-HU" sz="3600" smtClean="0"/>
              <a:t>Mutasd meg, és emlékezni fogok rá,</a:t>
            </a:r>
          </a:p>
          <a:p>
            <a:pPr algn="ctr" eaLnBrk="1" hangingPunct="1">
              <a:buFontTx/>
              <a:buNone/>
            </a:pPr>
            <a:r>
              <a:rPr lang="hu-HU" sz="3600" smtClean="0"/>
              <a:t>De vonj be engem, és meg fogom érteni”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8BB9D499-0054-4ED6-B00E-0795D4FC4E60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E368305F-ECA3-437C-9A3A-C22CB0F3B606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98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graphicFrame>
        <p:nvGraphicFramePr>
          <p:cNvPr id="146436" name="Object 4"/>
          <p:cNvGraphicFramePr>
            <a:graphicFrameLocks noChangeAspect="1"/>
          </p:cNvGraphicFramePr>
          <p:nvPr/>
        </p:nvGraphicFramePr>
        <p:xfrm>
          <a:off x="4114800" y="3581400"/>
          <a:ext cx="12954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Clip" r:id="rId5" imgW="1295640" imgH="3934080" progId="">
                  <p:embed/>
                </p:oleObj>
              </mc:Choice>
              <mc:Fallback>
                <p:oleObj name="Clip" r:id="rId5" imgW="1295640" imgH="393408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581400"/>
                        <a:ext cx="1295400" cy="2667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6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6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6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0" presetID="17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ATTI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4" grpId="0" build="p" autoUpdateAnimBg="0" advAuto="200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796B418-FBBC-4F47-886F-35ACA088BFBD}" type="datetime1">
              <a:rPr lang="hu-HU"/>
              <a:pPr>
                <a:defRPr/>
              </a:pPr>
              <a:t>2011.04.22.</a:t>
            </a:fld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39FF2B-F9C3-4875-89FC-4F0A9318AE1C}" type="slidenum">
              <a:rPr lang="hu-HU"/>
              <a:pPr>
                <a:defRPr/>
              </a:pPr>
              <a:t>99</a:t>
            </a:fld>
            <a:endParaRPr lang="hu-HU"/>
          </a:p>
        </p:txBody>
      </p:sp>
      <p:pic>
        <p:nvPicPr>
          <p:cNvPr id="107524" name="Picture 2" descr="000268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3937000"/>
            <a:ext cx="3895725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0675" name="Rectangle 3"/>
          <p:cNvSpPr>
            <a:spLocks noGrp="1" noChangeArrowheads="1"/>
          </p:cNvSpPr>
          <p:nvPr>
            <p:ph type="title"/>
          </p:nvPr>
        </p:nvSpPr>
        <p:spPr>
          <a:xfrm>
            <a:off x="971550" y="115888"/>
            <a:ext cx="7239000" cy="914400"/>
          </a:xfrm>
        </p:spPr>
        <p:txBody>
          <a:bodyPr>
            <a:normAutofit fontScale="90000"/>
          </a:bodyPr>
          <a:lstStyle/>
          <a:p>
            <a:pPr marL="53975" eaLnBrk="1" hangingPunct="1">
              <a:defRPr/>
            </a:pPr>
            <a:r>
              <a:rPr lang="hu-HU" sz="3600" smtClean="0">
                <a:solidFill>
                  <a:srgbClr val="003EBB"/>
                </a:solidFill>
                <a:latin typeface="Arial" pitchFamily="34" charset="0"/>
              </a:rPr>
              <a:t>Legfontosabb változások az MSZ 28001:2008-ban</a:t>
            </a:r>
          </a:p>
        </p:txBody>
      </p:sp>
      <p:sp>
        <p:nvSpPr>
          <p:cNvPr id="540676" name="Rectangle 4"/>
          <p:cNvSpPr>
            <a:spLocks noGrp="1" noChangeArrowheads="1"/>
          </p:cNvSpPr>
          <p:nvPr>
            <p:ph idx="1"/>
          </p:nvPr>
        </p:nvSpPr>
        <p:spPr>
          <a:xfrm>
            <a:off x="323850" y="1357313"/>
            <a:ext cx="8820150" cy="5143500"/>
          </a:xfrm>
        </p:spPr>
        <p:txBody>
          <a:bodyPr>
            <a:normAutofit/>
          </a:bodyPr>
          <a:lstStyle/>
          <a:p>
            <a:pPr marL="319088" indent="-319088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Char char=""/>
              <a:defRPr/>
            </a:pPr>
            <a:r>
              <a:rPr lang="hu-HU" sz="2400" smtClean="0"/>
              <a:t>Az „</a:t>
            </a:r>
            <a:r>
              <a:rPr lang="hu-HU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egészség</a:t>
            </a:r>
            <a:r>
              <a:rPr lang="hu-HU" sz="2400" smtClean="0"/>
              <a:t>” fontossága nagyobb hangsúlyt kap.</a:t>
            </a:r>
          </a:p>
          <a:p>
            <a:pPr marL="319088" indent="-319088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Char char=""/>
              <a:defRPr/>
            </a:pPr>
            <a:r>
              <a:rPr lang="hu-HU" sz="2400" smtClean="0"/>
              <a:t>Önmagára szabványként, nem előírásként vagy dokumentumként hivatkozik. (elfogadottság jele!)</a:t>
            </a:r>
          </a:p>
          <a:p>
            <a:pPr marL="319088" indent="-319088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Char char=""/>
              <a:defRPr/>
            </a:pPr>
            <a:r>
              <a:rPr lang="hu-HU" sz="2400" smtClean="0"/>
              <a:t>A „PDCA - modell” ábrája csak a bevezetésben szerepel</a:t>
            </a:r>
          </a:p>
          <a:p>
            <a:pPr marL="319088" indent="-319088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Char char=""/>
              <a:defRPr/>
            </a:pPr>
            <a:r>
              <a:rPr lang="hu-HU" sz="2400" smtClean="0"/>
              <a:t>Új definíciókat vezettek be, és a meglévőket felülvizsgálták</a:t>
            </a:r>
          </a:p>
          <a:p>
            <a:pPr marL="639763" lvl="1" indent="-273050" eaLnBrk="1" hangingPunct="1">
              <a:lnSpc>
                <a:spcPct val="80000"/>
              </a:lnSpc>
              <a:buFont typeface="Wingdings 2" pitchFamily="18" charset="2"/>
              <a:buChar char=""/>
              <a:defRPr/>
            </a:pPr>
            <a:r>
              <a:rPr lang="hu-HU" sz="2000" smtClean="0"/>
              <a:t>Az „elviselhető kockázat” helyett az „elfogadható kockázat” fogalom</a:t>
            </a:r>
          </a:p>
          <a:p>
            <a:pPr marL="639763" lvl="1" indent="-273050" eaLnBrk="1" hangingPunct="1">
              <a:lnSpc>
                <a:spcPct val="80000"/>
              </a:lnSpc>
              <a:buFont typeface="Wingdings 2" pitchFamily="18" charset="2"/>
              <a:buChar char=""/>
              <a:defRPr/>
            </a:pPr>
            <a:r>
              <a:rPr lang="hu-HU" sz="2000" smtClean="0"/>
              <a:t> A „baleset” fogalmát most tartalmazza az „esemény”</a:t>
            </a:r>
          </a:p>
          <a:p>
            <a:pPr marL="639763" lvl="1" indent="-273050" eaLnBrk="1" hangingPunct="1">
              <a:lnSpc>
                <a:spcPct val="80000"/>
              </a:lnSpc>
              <a:buFont typeface="Wingdings 2" pitchFamily="18" charset="2"/>
              <a:buChar char=""/>
              <a:defRPr/>
            </a:pPr>
            <a:r>
              <a:rPr lang="hu-HU" sz="2000" smtClean="0"/>
              <a:t>A „veszély” fogalma itt nem hivatkozik az „anyagi kár”-ra és a „munkahelyi környezetben bekövetkezett kár”-ra</a:t>
            </a:r>
          </a:p>
          <a:p>
            <a:pPr marL="319088" indent="-319088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Char char=""/>
              <a:defRPr/>
            </a:pPr>
            <a:r>
              <a:rPr lang="hu-HU" sz="2400" smtClean="0"/>
              <a:t>A MEB tervezés részeként új követel</a:t>
            </a:r>
            <a:r>
              <a:rPr lang="hu-HU" sz="2400" b="1" smtClean="0">
                <a:solidFill>
                  <a:schemeClr val="bg1"/>
                </a:solidFill>
              </a:rPr>
              <a:t>ményt vezettek be a kockázat</a:t>
            </a:r>
            <a:r>
              <a:rPr lang="hu-HU" sz="2400" smtClean="0"/>
              <a:t> kezelésekor megfontolandó rangsor</a:t>
            </a:r>
            <a:r>
              <a:rPr lang="hu-HU" sz="2400" b="1" smtClean="0">
                <a:solidFill>
                  <a:schemeClr val="bg1"/>
                </a:solidFill>
              </a:rPr>
              <a:t>olásról</a:t>
            </a:r>
          </a:p>
          <a:p>
            <a:pPr marL="319088" indent="-319088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Char char=""/>
              <a:defRPr/>
            </a:pPr>
            <a:r>
              <a:rPr lang="hu-HU" sz="2400" smtClean="0"/>
              <a:t> Változáskezelés fontosságának hang</a:t>
            </a:r>
            <a:r>
              <a:rPr lang="hu-HU" sz="2400" b="1" smtClean="0">
                <a:solidFill>
                  <a:schemeClr val="bg1"/>
                </a:solidFill>
              </a:rPr>
              <a:t>súlyossá válása</a:t>
            </a:r>
          </a:p>
          <a:p>
            <a:pPr marL="319088" indent="-319088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Char char=""/>
              <a:defRPr/>
            </a:pPr>
            <a:r>
              <a:rPr lang="hu-HU" sz="2400" smtClean="0"/>
              <a:t>Megfelelés kiértékelése (új fejezet)</a:t>
            </a:r>
          </a:p>
          <a:p>
            <a:pPr marL="319088" indent="-319088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Char char=""/>
              <a:defRPr/>
            </a:pPr>
            <a:r>
              <a:rPr lang="hu-HU" sz="2400" smtClean="0"/>
              <a:t>Részvétel és konzultáció (új követelm</a:t>
            </a:r>
            <a:r>
              <a:rPr lang="hu-HU" sz="2400" b="1" smtClean="0">
                <a:solidFill>
                  <a:schemeClr val="bg1"/>
                </a:solidFill>
              </a:rPr>
              <a:t>ények)</a:t>
            </a:r>
          </a:p>
          <a:p>
            <a:pPr marL="319088" indent="-319088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Char char=""/>
              <a:defRPr/>
            </a:pPr>
            <a:r>
              <a:rPr lang="hu-HU" sz="2400" smtClean="0"/>
              <a:t>Események kivizsgálása (új követelm</a:t>
            </a:r>
            <a:r>
              <a:rPr lang="hu-HU" sz="2400" b="1" smtClean="0">
                <a:solidFill>
                  <a:schemeClr val="bg1"/>
                </a:solidFill>
              </a:rPr>
              <a:t>ények)</a:t>
            </a:r>
          </a:p>
        </p:txBody>
      </p:sp>
      <p:sp>
        <p:nvSpPr>
          <p:cNvPr id="5" name="Dátum helye 4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DE50D482-6665-4E5A-96E5-2A23BAA531EF}" type="datetime1">
              <a:rPr lang="hu-H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2011.04.22.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C6CE58-C3F1-4517-A979-ED39EE7F9441}" type="slidenum">
              <a:rPr lang="hu-H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99</a:t>
            </a:fld>
            <a:endParaRPr lang="hu-HU" sz="12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3612</TotalTime>
  <Words>12884</Words>
  <Application>Microsoft Office PowerPoint</Application>
  <PresentationFormat>Diavetítés a képernyőre (4:3 oldalarány)</PresentationFormat>
  <Paragraphs>2540</Paragraphs>
  <Slides>210</Slides>
  <Notes>111</Notes>
  <HiddenSlides>0</HiddenSlides>
  <MMClips>2</MMClips>
  <ScaleCrop>false</ScaleCrop>
  <HeadingPairs>
    <vt:vector size="8" baseType="variant">
      <vt:variant>
        <vt:lpstr>Használt betűtípusok</vt:lpstr>
      </vt:variant>
      <vt:variant>
        <vt:i4>13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8</vt:i4>
      </vt:variant>
      <vt:variant>
        <vt:lpstr>Diacímek</vt:lpstr>
      </vt:variant>
      <vt:variant>
        <vt:i4>210</vt:i4>
      </vt:variant>
    </vt:vector>
  </HeadingPairs>
  <TitlesOfParts>
    <vt:vector size="232" baseType="lpstr">
      <vt:lpstr>Arial</vt:lpstr>
      <vt:lpstr>Calibri</vt:lpstr>
      <vt:lpstr>Verdana</vt:lpstr>
      <vt:lpstr>Century Gothic</vt:lpstr>
      <vt:lpstr>Wingdings 2</vt:lpstr>
      <vt:lpstr>Garamond</vt:lpstr>
      <vt:lpstr>Times New Roman</vt:lpstr>
      <vt:lpstr>MS Mincho</vt:lpstr>
      <vt:lpstr>Symbol</vt:lpstr>
      <vt:lpstr>Monotype Sorts</vt:lpstr>
      <vt:lpstr>Tahoma</vt:lpstr>
      <vt:lpstr>Wingdings</vt:lpstr>
      <vt:lpstr>Arial Narrow</vt:lpstr>
      <vt:lpstr>Office-téma</vt:lpstr>
      <vt:lpstr>Visio</vt:lpstr>
      <vt:lpstr>Microsoft Office PowerPoint 2007 sablon</vt:lpstr>
      <vt:lpstr>Klip</vt:lpstr>
      <vt:lpstr>Dia</vt:lpstr>
      <vt:lpstr>Microsoft Office PowerPoint dia</vt:lpstr>
      <vt:lpstr>Kép</vt:lpstr>
      <vt:lpstr>Clip</vt:lpstr>
      <vt:lpstr>Acrobat Document</vt:lpstr>
      <vt:lpstr>MEBIR Munkahelyi egészségvédelmi és biztonságirányítási rendszerek</vt:lpstr>
      <vt:lpstr>A munkahelyi egészségvédelem és biztonság irányítási rendszerének alapgondolata</vt:lpstr>
      <vt:lpstr>Az Európai Közösség és a környezeti problémák</vt:lpstr>
      <vt:lpstr>A munkavédelem szerkezete</vt:lpstr>
      <vt:lpstr>Munkavédelem </vt:lpstr>
      <vt:lpstr>Munkavédelem fejlődése</vt:lpstr>
      <vt:lpstr>Munkavédelem fejlődése</vt:lpstr>
      <vt:lpstr>Munkavédelem fejlődése</vt:lpstr>
      <vt:lpstr>Munkavédelem fejlődése</vt:lpstr>
      <vt:lpstr>Alapfolyamatok</vt:lpstr>
      <vt:lpstr>Irányítási rendszerek megszületésének gazdasági alapjai</vt:lpstr>
      <vt:lpstr>Hogyan lehet az „elsőre jót” alapelvet érvényesíteni?</vt:lpstr>
      <vt:lpstr>Egy lehetséges megoldás</vt:lpstr>
      <vt:lpstr>Folyamat szabályozás</vt:lpstr>
      <vt:lpstr>Axiómák </vt:lpstr>
      <vt:lpstr>Deming 14 pontja</vt:lpstr>
      <vt:lpstr>Pld. a minőség folyamatszabályozásának a céljai </vt:lpstr>
      <vt:lpstr>Folyamatszabályozás - minőség</vt:lpstr>
      <vt:lpstr>Munkahelyi egészség és biztonság alapvető kérdései</vt:lpstr>
      <vt:lpstr>Munkahelyi egészség és biztonság</vt:lpstr>
      <vt:lpstr>Total Quality Management (TQM)</vt:lpstr>
      <vt:lpstr>Munkahelyi egészség és biztonság</vt:lpstr>
      <vt:lpstr>Munkahelyi egészség és biztonság minősége</vt:lpstr>
      <vt:lpstr>Mi a valódi érték?</vt:lpstr>
      <vt:lpstr>Önértékelés</vt:lpstr>
      <vt:lpstr>Egy önértékelési modell (Európai Minőségügyi díj)</vt:lpstr>
      <vt:lpstr>Önértékelés legfontosabb lépései</vt:lpstr>
      <vt:lpstr>PDCA ciklus (Plan – Do – Check – Act)</vt:lpstr>
      <vt:lpstr>Alapkérdések, melyek felvetésre és válaszra várnak?</vt:lpstr>
      <vt:lpstr>A munkáltató egészség-magatartását befolyásoló tényezők</vt:lpstr>
      <vt:lpstr>Legyen vissza-visszatérő gondolatunk!</vt:lpstr>
      <vt:lpstr>Vállalati szervezeti modell I.</vt:lpstr>
      <vt:lpstr>PowerPoint bemutató</vt:lpstr>
      <vt:lpstr>McKinsey - féle 7S modell</vt:lpstr>
      <vt:lpstr>Gazdasági társaság, mint a környezet integráns része</vt:lpstr>
      <vt:lpstr>Az egészség hiánya, mint anyagi kár. Színterek </vt:lpstr>
      <vt:lpstr>Alapvető kompetenciák</vt:lpstr>
      <vt:lpstr>A munkavédelem fejlődési trendje</vt:lpstr>
      <vt:lpstr>Nem kívánt változások a munkaerő értékében</vt:lpstr>
      <vt:lpstr>A nem kívánt változások hatásai hol akkumulálódnak?</vt:lpstr>
      <vt:lpstr>PowerPoint bemutató</vt:lpstr>
      <vt:lpstr>A munkahelyi egészség és biztonság társadalmi összefüggései</vt:lpstr>
      <vt:lpstr>A munkahelyi egészség ás biztonság vállalati és egyéni aspektusai</vt:lpstr>
      <vt:lpstr>Az egészséges társadalom irányába mutató politikák rendszere</vt:lpstr>
      <vt:lpstr>PowerPoint bemutató</vt:lpstr>
      <vt:lpstr>A munkahelyi egészség és biztonság nem megfelelőségeinek társadalmi költség összefüggései</vt:lpstr>
      <vt:lpstr>Befektetések és megtérülések</vt:lpstr>
      <vt:lpstr>Az elmúlt időszak hazai eseményei</vt:lpstr>
      <vt:lpstr>Gondolat ébresztő</vt:lpstr>
      <vt:lpstr>A munkavédelem fejlődési trendje</vt:lpstr>
      <vt:lpstr>Miről is van szó?</vt:lpstr>
      <vt:lpstr>1993. Évi XCIII. törvény</vt:lpstr>
      <vt:lpstr>1993. Évi XCIII. törvény</vt:lpstr>
      <vt:lpstr>Kockázatok</vt:lpstr>
      <vt:lpstr>Kockázatértékelés főbb lépései</vt:lpstr>
      <vt:lpstr>Kockázati tényezők egy lehetséges csoportosítása</vt:lpstr>
      <vt:lpstr>Kockázatok</vt:lpstr>
      <vt:lpstr>Munkavállalói magatartás jellemzők</vt:lpstr>
      <vt:lpstr>Objektív és szubjektív prevenció</vt:lpstr>
      <vt:lpstr>PowerPoint bemutató</vt:lpstr>
      <vt:lpstr> A biztonságot befolyásoló tényezők</vt:lpstr>
      <vt:lpstr>Kockázatok </vt:lpstr>
      <vt:lpstr>A kezelés hierarchiája</vt:lpstr>
      <vt:lpstr>Középpontban az ember! Megterhelés és az igénybevétel</vt:lpstr>
      <vt:lpstr>Megterhelés és igénybevétel  (Prof. Ungváry nyomán)</vt:lpstr>
      <vt:lpstr>A szabványalapú irányítási rendszerek alapfilozófiája</vt:lpstr>
      <vt:lpstr>Rendszer követelmények</vt:lpstr>
      <vt:lpstr>A hatékony munkavédelem</vt:lpstr>
      <vt:lpstr>PowerPoint bemutató</vt:lpstr>
      <vt:lpstr>Munkahelyi egészségfejlesztés </vt:lpstr>
      <vt:lpstr>A fejlesztést indító három alapvető kérdés</vt:lpstr>
      <vt:lpstr>Kezdetek</vt:lpstr>
      <vt:lpstr>Az útmutató lehetőségei</vt:lpstr>
      <vt:lpstr>Alapvető célrendszer</vt:lpstr>
      <vt:lpstr>PowerPoint bemutató</vt:lpstr>
      <vt:lpstr>Szabályozási struktúra</vt:lpstr>
      <vt:lpstr>Elixír?</vt:lpstr>
      <vt:lpstr>Elixír?</vt:lpstr>
      <vt:lpstr>PowerPoint bemutató</vt:lpstr>
      <vt:lpstr>Út a minőségi működésig</vt:lpstr>
      <vt:lpstr>A szabvány alapvető szándéka</vt:lpstr>
      <vt:lpstr>Alapok, amelyre a MEB célrendszer felépíthető</vt:lpstr>
      <vt:lpstr>Segítség a szervezeteknek</vt:lpstr>
      <vt:lpstr>A szabvány céljai</vt:lpstr>
      <vt:lpstr>Fogalmak (MSZ 28001:2008)</vt:lpstr>
      <vt:lpstr>Fogalmak (MSZ 28001:2008)</vt:lpstr>
      <vt:lpstr>Fogalmak (MSZ 28001:2008)</vt:lpstr>
      <vt:lpstr>Fogalmak (MSZ 28001:2008)</vt:lpstr>
      <vt:lpstr>Fogalmak (MSZ 28001:2008)</vt:lpstr>
      <vt:lpstr>Fogalmak (MSZ 28001:2008)</vt:lpstr>
      <vt:lpstr>Fogalmak (MSZ 28001:2003)</vt:lpstr>
      <vt:lpstr>Fogalmak (MSZ 28001:2008)</vt:lpstr>
      <vt:lpstr>Fogalmak (MSZ 28001:2008)</vt:lpstr>
      <vt:lpstr>Fogalmak (MSZ 28001:2008)</vt:lpstr>
      <vt:lpstr>A MEBIR modell (MSZ 28001:2008)</vt:lpstr>
      <vt:lpstr>A munkahelyi egészségvédelmi és biztonságirányítási stratégiai menedzsment rendszer</vt:lpstr>
      <vt:lpstr>Eszközök, módszerek, feltételek</vt:lpstr>
      <vt:lpstr>Mottó</vt:lpstr>
      <vt:lpstr>Legfontosabb változások az MSZ 28001:2008-ban</vt:lpstr>
      <vt:lpstr>A MEBIR követelményei</vt:lpstr>
      <vt:lpstr>Lehetséges előkészítő lépések</vt:lpstr>
      <vt:lpstr>Interjú kérdések I.</vt:lpstr>
      <vt:lpstr>Interjú kérdések II.</vt:lpstr>
      <vt:lpstr>Interjú kérdések III.</vt:lpstr>
      <vt:lpstr>Interjú kérdések IV.</vt:lpstr>
      <vt:lpstr>Interjú tapasztalatok</vt:lpstr>
      <vt:lpstr>Kérdőíves felmérés</vt:lpstr>
      <vt:lpstr>Kérdőíves felmérés II.</vt:lpstr>
      <vt:lpstr>Kérdőíves felmérés III.</vt:lpstr>
      <vt:lpstr>Kérdőíves felmérés IV.</vt:lpstr>
      <vt:lpstr>Kérdőíves felmérés V.</vt:lpstr>
      <vt:lpstr>Kockázatelemzés</vt:lpstr>
      <vt:lpstr>Alapvetés</vt:lpstr>
      <vt:lpstr>A felmérés hasznosulása</vt:lpstr>
      <vt:lpstr>Egészségstratégia szintjei</vt:lpstr>
      <vt:lpstr>Alapelvek érvényesülésének elemzése</vt:lpstr>
      <vt:lpstr>Mit – kivel – miből – hogyan?</vt:lpstr>
      <vt:lpstr>A közvetlen érintettek, partnerek lehetséges térképe</vt:lpstr>
      <vt:lpstr>MEB politika I.</vt:lpstr>
      <vt:lpstr>MEB politika II.</vt:lpstr>
      <vt:lpstr>A legkisebb közös többszörös</vt:lpstr>
      <vt:lpstr>A legkisebb közös többszörös</vt:lpstr>
      <vt:lpstr>A tényleges párbeszéd alapfeltételei</vt:lpstr>
      <vt:lpstr>Időtávok összehangoltsága</vt:lpstr>
      <vt:lpstr>A változás dinamikája</vt:lpstr>
      <vt:lpstr>Tervezés</vt:lpstr>
      <vt:lpstr>Tervezés II.</vt:lpstr>
      <vt:lpstr>Tervezés III.</vt:lpstr>
      <vt:lpstr>Tervezés IV.</vt:lpstr>
      <vt:lpstr>A projektek tartalmi folyamata</vt:lpstr>
      <vt:lpstr>Az első szakasz-projekt célstruktúrája</vt:lpstr>
      <vt:lpstr>Első szakasz-projekt SWOT diagramja</vt:lpstr>
      <vt:lpstr>Az első szakasz-projekt ok-fája</vt:lpstr>
      <vt:lpstr>Az első szakasz-projekt célfája</vt:lpstr>
      <vt:lpstr>Az első szakasz-projekt által kezelt főbb problémák</vt:lpstr>
      <vt:lpstr>Logikai keretmátrix</vt:lpstr>
      <vt:lpstr>A tevékenységek Gantt diagramja</vt:lpstr>
      <vt:lpstr>Kompetencia diagram, együttműködési SZMSZ</vt:lpstr>
      <vt:lpstr>Kompetencia diagram, együttműködési SzMSz</vt:lpstr>
      <vt:lpstr>Bevezetés és működtetés.</vt:lpstr>
      <vt:lpstr>Bevezetés és működtetés II.</vt:lpstr>
      <vt:lpstr>Bevezetés és működtetés III.</vt:lpstr>
      <vt:lpstr>Stratégiai kérdés az oktatás!</vt:lpstr>
      <vt:lpstr>Az oktatás egy lehetséges megtervezési módja</vt:lpstr>
      <vt:lpstr>Oktatás hatékonysága</vt:lpstr>
      <vt:lpstr>Oktatottak lehetséges ismeret- státusza</vt:lpstr>
      <vt:lpstr>Jellemző magatartásformák (?)</vt:lpstr>
      <vt:lpstr>Győz-győz megközelítés jellemzői</vt:lpstr>
      <vt:lpstr>Ami kell: kommunikáció! </vt:lpstr>
      <vt:lpstr>Kommunikációs folyamat elemei</vt:lpstr>
      <vt:lpstr>A közvetlen emberi kommunikáció csatornái</vt:lpstr>
      <vt:lpstr>A közvetlen emberi kommunikáció csatornái</vt:lpstr>
      <vt:lpstr>A közvetlen emberi kommunikáció csatornái</vt:lpstr>
      <vt:lpstr>Nem szóbeli kommunikáció funkciói</vt:lpstr>
      <vt:lpstr>A személyközi kommunikáció zavarai</vt:lpstr>
      <vt:lpstr>A leginkább megfelelő kommunikációs jelek kiválasztása</vt:lpstr>
      <vt:lpstr>Bevezetés és működtetés IV.</vt:lpstr>
      <vt:lpstr>Tárgyalási szituációk</vt:lpstr>
      <vt:lpstr>Fogalmak1</vt:lpstr>
      <vt:lpstr>Fogalmak</vt:lpstr>
      <vt:lpstr>Bevezetés és működtetés V.</vt:lpstr>
      <vt:lpstr>Bevezetés és működtetés VI.</vt:lpstr>
      <vt:lpstr>Bevezetés és működtetés VII.</vt:lpstr>
      <vt:lpstr>Bevezetés és működtetés VIII.</vt:lpstr>
      <vt:lpstr>Bevezetés és működtetés IX.</vt:lpstr>
      <vt:lpstr>Az előreirányuló rendszerépítési  párbeszéd folyamata</vt:lpstr>
      <vt:lpstr>Az előreirányuló rendszerépítési  párbeszéd folyamata</vt:lpstr>
      <vt:lpstr>Az előreirányuló rendszerépítési  párbeszéd folyamata</vt:lpstr>
      <vt:lpstr>Az előreirányuló rendszerépítési  párbeszéd folyamata</vt:lpstr>
      <vt:lpstr>Az előreirányuló rendszerépítési  párbeszéd folyamata</vt:lpstr>
      <vt:lpstr>Az előreirányuló rendszerépítési  párbeszéd folyamata</vt:lpstr>
      <vt:lpstr>Az előreirányuló rendszerépítési  párbeszéd folyamata</vt:lpstr>
      <vt:lpstr>A rendszer romboló „párbeszéd” folyamata</vt:lpstr>
      <vt:lpstr>Ellenőrzés</vt:lpstr>
      <vt:lpstr>A munkahelyi egészségfejlesztés fogalma</vt:lpstr>
      <vt:lpstr>A munkavédelem és a munkahelyi egészségfejlesztés szinergiája</vt:lpstr>
      <vt:lpstr>Ellenőrzés II.</vt:lpstr>
      <vt:lpstr>Ellenőrzés III.</vt:lpstr>
      <vt:lpstr>Ellenőrzés IV.</vt:lpstr>
      <vt:lpstr>PowerPoint bemutató</vt:lpstr>
      <vt:lpstr>PowerPoint bemutató</vt:lpstr>
      <vt:lpstr>A balesetekhez vezető történések  A „jéghegy” modell</vt:lpstr>
      <vt:lpstr>PowerPoint bemutató</vt:lpstr>
      <vt:lpstr>A munkabalesetek kivizsgálását követő intézkedések hatékonyságát növelése</vt:lpstr>
      <vt:lpstr>Ellenőrzés V.</vt:lpstr>
      <vt:lpstr>Ellenőrzés VI.</vt:lpstr>
      <vt:lpstr>Ellenőrzés VII.</vt:lpstr>
      <vt:lpstr>Ellenőrzés VIII.</vt:lpstr>
      <vt:lpstr>Vezetőségi átvizsgálás</vt:lpstr>
      <vt:lpstr>Vezetőségi átvizsgálás II.</vt:lpstr>
      <vt:lpstr>A stratégiai  munkavédelmi menedzsment rendszer </vt:lpstr>
      <vt:lpstr>A szükséges változások érdekében elkerülendő</vt:lpstr>
      <vt:lpstr>A szükséges változások érdekében elkerülendő</vt:lpstr>
      <vt:lpstr>A szükséges változások érdekében elkerülendő</vt:lpstr>
      <vt:lpstr>A szükséges változások érdekében elkerülendő</vt:lpstr>
      <vt:lpstr>A szükséges változások érdekében elkerülendő</vt:lpstr>
      <vt:lpstr>A szükséges változások érdekében elkerülendő</vt:lpstr>
      <vt:lpstr>A szükséges változások érdekében elkerülendő</vt:lpstr>
      <vt:lpstr>A hatékony MEBIR alapjai</vt:lpstr>
      <vt:lpstr>PowerPoint bemutató</vt:lpstr>
      <vt:lpstr>A hatékony MEBIR alapjai</vt:lpstr>
      <vt:lpstr>A hatékony MEBIR alapjai</vt:lpstr>
      <vt:lpstr>A hatékony MEBIR alapjai</vt:lpstr>
      <vt:lpstr>A hatékony MEBIR alapjai</vt:lpstr>
      <vt:lpstr>A hatékony MEBIR alapjai</vt:lpstr>
      <vt:lpstr>A hatékony MEBIR alapjai</vt:lpstr>
      <vt:lpstr>Elmélet és gyakorlat</vt:lpstr>
      <vt:lpstr>Kié a felelősség?</vt:lpstr>
      <vt:lpstr>A MEBIR építés folyamata</vt:lpstr>
      <vt:lpstr>Köszönöm a figyelmet!</vt:lpstr>
    </vt:vector>
  </TitlesOfParts>
  <Company>Dunaferr Rt.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MEBIR</dc:title>
  <dc:creator>user</dc:creator>
  <cp:lastModifiedBy>zsozsoka</cp:lastModifiedBy>
  <cp:revision>148</cp:revision>
  <dcterms:created xsi:type="dcterms:W3CDTF">2006-12-08T09:42:19Z</dcterms:created>
  <dcterms:modified xsi:type="dcterms:W3CDTF">2011-04-22T05:46:51Z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TC010721201038</vt:lpwstr>
  </property>
</Properties>
</file>