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  <p:sldMasterId id="2147483994" r:id="rId2"/>
  </p:sldMasterIdLst>
  <p:notesMasterIdLst>
    <p:notesMasterId r:id="rId164"/>
  </p:notesMasterIdLst>
  <p:sldIdLst>
    <p:sldId id="256" r:id="rId3"/>
    <p:sldId id="257" r:id="rId4"/>
    <p:sldId id="258" r:id="rId5"/>
    <p:sldId id="259" r:id="rId6"/>
    <p:sldId id="294" r:id="rId7"/>
    <p:sldId id="260" r:id="rId8"/>
    <p:sldId id="297" r:id="rId9"/>
    <p:sldId id="298" r:id="rId10"/>
    <p:sldId id="280" r:id="rId11"/>
    <p:sldId id="279" r:id="rId12"/>
    <p:sldId id="281" r:id="rId13"/>
    <p:sldId id="282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9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55" r:id="rId42"/>
    <p:sldId id="443" r:id="rId43"/>
    <p:sldId id="444" r:id="rId44"/>
    <p:sldId id="445" r:id="rId45"/>
    <p:sldId id="446" r:id="rId46"/>
    <p:sldId id="447" r:id="rId47"/>
    <p:sldId id="448" r:id="rId48"/>
    <p:sldId id="449" r:id="rId49"/>
    <p:sldId id="450" r:id="rId50"/>
    <p:sldId id="451" r:id="rId51"/>
    <p:sldId id="452" r:id="rId52"/>
    <p:sldId id="453" r:id="rId53"/>
    <p:sldId id="454" r:id="rId54"/>
    <p:sldId id="495" r:id="rId55"/>
    <p:sldId id="497" r:id="rId56"/>
    <p:sldId id="498" r:id="rId57"/>
    <p:sldId id="499" r:id="rId58"/>
    <p:sldId id="500" r:id="rId59"/>
    <p:sldId id="501" r:id="rId60"/>
    <p:sldId id="502" r:id="rId61"/>
    <p:sldId id="273" r:id="rId62"/>
    <p:sldId id="471" r:id="rId63"/>
    <p:sldId id="473" r:id="rId64"/>
    <p:sldId id="474" r:id="rId65"/>
    <p:sldId id="476" r:id="rId66"/>
    <p:sldId id="477" r:id="rId67"/>
    <p:sldId id="478" r:id="rId68"/>
    <p:sldId id="479" r:id="rId69"/>
    <p:sldId id="480" r:id="rId70"/>
    <p:sldId id="494" r:id="rId71"/>
    <p:sldId id="481" r:id="rId72"/>
    <p:sldId id="483" r:id="rId73"/>
    <p:sldId id="484" r:id="rId74"/>
    <p:sldId id="485" r:id="rId75"/>
    <p:sldId id="486" r:id="rId76"/>
    <p:sldId id="487" r:id="rId77"/>
    <p:sldId id="488" r:id="rId78"/>
    <p:sldId id="489" r:id="rId79"/>
    <p:sldId id="490" r:id="rId80"/>
    <p:sldId id="491" r:id="rId81"/>
    <p:sldId id="492" r:id="rId82"/>
    <p:sldId id="493" r:id="rId83"/>
    <p:sldId id="283" r:id="rId84"/>
    <p:sldId id="275" r:id="rId85"/>
    <p:sldId id="276" r:id="rId86"/>
    <p:sldId id="277" r:id="rId87"/>
    <p:sldId id="278" r:id="rId88"/>
    <p:sldId id="285" r:id="rId89"/>
    <p:sldId id="286" r:id="rId90"/>
    <p:sldId id="287" r:id="rId91"/>
    <p:sldId id="378" r:id="rId92"/>
    <p:sldId id="379" r:id="rId93"/>
    <p:sldId id="380" r:id="rId94"/>
    <p:sldId id="504" r:id="rId95"/>
    <p:sldId id="296" r:id="rId96"/>
    <p:sldId id="288" r:id="rId97"/>
    <p:sldId id="375" r:id="rId98"/>
    <p:sldId id="376" r:id="rId99"/>
    <p:sldId id="377" r:id="rId100"/>
    <p:sldId id="381" r:id="rId101"/>
    <p:sldId id="382" r:id="rId102"/>
    <p:sldId id="383" r:id="rId103"/>
    <p:sldId id="385" r:id="rId104"/>
    <p:sldId id="386" r:id="rId105"/>
    <p:sldId id="388" r:id="rId106"/>
    <p:sldId id="389" r:id="rId107"/>
    <p:sldId id="291" r:id="rId108"/>
    <p:sldId id="390" r:id="rId109"/>
    <p:sldId id="292" r:id="rId110"/>
    <p:sldId id="503" r:id="rId111"/>
    <p:sldId id="391" r:id="rId112"/>
    <p:sldId id="392" r:id="rId113"/>
    <p:sldId id="393" r:id="rId114"/>
    <p:sldId id="394" r:id="rId115"/>
    <p:sldId id="395" r:id="rId116"/>
    <p:sldId id="396" r:id="rId117"/>
    <p:sldId id="397" r:id="rId118"/>
    <p:sldId id="398" r:id="rId119"/>
    <p:sldId id="399" r:id="rId120"/>
    <p:sldId id="400" r:id="rId121"/>
    <p:sldId id="401" r:id="rId122"/>
    <p:sldId id="402" r:id="rId123"/>
    <p:sldId id="403" r:id="rId124"/>
    <p:sldId id="434" r:id="rId125"/>
    <p:sldId id="404" r:id="rId126"/>
    <p:sldId id="405" r:id="rId127"/>
    <p:sldId id="406" r:id="rId128"/>
    <p:sldId id="407" r:id="rId129"/>
    <p:sldId id="408" r:id="rId130"/>
    <p:sldId id="409" r:id="rId131"/>
    <p:sldId id="410" r:id="rId132"/>
    <p:sldId id="411" r:id="rId133"/>
    <p:sldId id="412" r:id="rId134"/>
    <p:sldId id="413" r:id="rId135"/>
    <p:sldId id="414" r:id="rId136"/>
    <p:sldId id="415" r:id="rId137"/>
    <p:sldId id="416" r:id="rId138"/>
    <p:sldId id="417" r:id="rId139"/>
    <p:sldId id="418" r:id="rId140"/>
    <p:sldId id="419" r:id="rId141"/>
    <p:sldId id="420" r:id="rId142"/>
    <p:sldId id="421" r:id="rId143"/>
    <p:sldId id="422" r:id="rId144"/>
    <p:sldId id="423" r:id="rId145"/>
    <p:sldId id="424" r:id="rId146"/>
    <p:sldId id="425" r:id="rId147"/>
    <p:sldId id="426" r:id="rId148"/>
    <p:sldId id="427" r:id="rId149"/>
    <p:sldId id="428" r:id="rId150"/>
    <p:sldId id="429" r:id="rId151"/>
    <p:sldId id="430" r:id="rId152"/>
    <p:sldId id="431" r:id="rId153"/>
    <p:sldId id="432" r:id="rId154"/>
    <p:sldId id="435" r:id="rId155"/>
    <p:sldId id="433" r:id="rId156"/>
    <p:sldId id="436" r:id="rId157"/>
    <p:sldId id="437" r:id="rId158"/>
    <p:sldId id="438" r:id="rId159"/>
    <p:sldId id="439" r:id="rId160"/>
    <p:sldId id="440" r:id="rId161"/>
    <p:sldId id="441" r:id="rId162"/>
    <p:sldId id="442" r:id="rId16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7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presProps" Target="presProps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6C843-89F5-4A91-81B9-63188D0F59EC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hu-HU"/>
        </a:p>
      </dgm:t>
    </dgm:pt>
    <dgm:pt modelId="{3B5619A1-A075-4C20-A9D6-CB6D30A65543}">
      <dgm:prSet phldrT="[Szöveg]"/>
      <dgm:spPr/>
      <dgm:t>
        <a:bodyPr/>
        <a:lstStyle/>
        <a:p>
          <a:r>
            <a:rPr lang="hu-HU" dirty="0" smtClean="0"/>
            <a:t>Szakma szerint</a:t>
          </a:r>
          <a:endParaRPr lang="hu-HU" dirty="0"/>
        </a:p>
      </dgm:t>
    </dgm:pt>
    <dgm:pt modelId="{E29C8415-7433-4159-AD7C-0EFD840D5EC9}" type="parTrans" cxnId="{E8EDF048-6545-482D-9AC5-204E2F07B769}">
      <dgm:prSet/>
      <dgm:spPr/>
      <dgm:t>
        <a:bodyPr/>
        <a:lstStyle/>
        <a:p>
          <a:endParaRPr lang="hu-HU"/>
        </a:p>
      </dgm:t>
    </dgm:pt>
    <dgm:pt modelId="{B9D2EFAD-8755-44CC-A439-364A05855954}" type="sibTrans" cxnId="{E8EDF048-6545-482D-9AC5-204E2F07B769}">
      <dgm:prSet/>
      <dgm:spPr/>
      <dgm:t>
        <a:bodyPr/>
        <a:lstStyle/>
        <a:p>
          <a:endParaRPr lang="hu-HU"/>
        </a:p>
      </dgm:t>
    </dgm:pt>
    <dgm:pt modelId="{9FF6A0DB-0E3A-45E7-879F-9AFDC886C36E}">
      <dgm:prSet phldrT="[Szöveg]"/>
      <dgm:spPr/>
      <dgm:t>
        <a:bodyPr/>
        <a:lstStyle/>
        <a:p>
          <a:r>
            <a:rPr lang="hu-HU" dirty="0" smtClean="0"/>
            <a:t>Építész rajz</a:t>
          </a:r>
          <a:endParaRPr lang="hu-HU" dirty="0"/>
        </a:p>
      </dgm:t>
    </dgm:pt>
    <dgm:pt modelId="{6470F087-5D00-49F9-93F2-28BCDA108E95}" type="parTrans" cxnId="{DC9F7D78-047D-49F5-92D2-0730353F6EAB}">
      <dgm:prSet/>
      <dgm:spPr/>
      <dgm:t>
        <a:bodyPr/>
        <a:lstStyle/>
        <a:p>
          <a:endParaRPr lang="hu-HU"/>
        </a:p>
      </dgm:t>
    </dgm:pt>
    <dgm:pt modelId="{EFD5DED8-3A06-4A93-8EDB-ADB1401E2A1A}" type="sibTrans" cxnId="{DC9F7D78-047D-49F5-92D2-0730353F6EAB}">
      <dgm:prSet/>
      <dgm:spPr/>
      <dgm:t>
        <a:bodyPr/>
        <a:lstStyle/>
        <a:p>
          <a:endParaRPr lang="hu-HU"/>
        </a:p>
      </dgm:t>
    </dgm:pt>
    <dgm:pt modelId="{7718DBAE-CCBB-4D34-97CA-B155E4F09619}">
      <dgm:prSet phldrT="[Szöveg]"/>
      <dgm:spPr/>
      <dgm:t>
        <a:bodyPr/>
        <a:lstStyle/>
        <a:p>
          <a:r>
            <a:rPr lang="hu-HU" dirty="0" smtClean="0"/>
            <a:t>Géprajz</a:t>
          </a:r>
          <a:endParaRPr lang="hu-HU" dirty="0"/>
        </a:p>
      </dgm:t>
    </dgm:pt>
    <dgm:pt modelId="{72AAF199-63D1-4CC9-9914-9E3C46E72C7D}" type="parTrans" cxnId="{74A073C8-D32E-42DC-B6B3-AE27C534F790}">
      <dgm:prSet/>
      <dgm:spPr/>
      <dgm:t>
        <a:bodyPr/>
        <a:lstStyle/>
        <a:p>
          <a:endParaRPr lang="hu-HU"/>
        </a:p>
      </dgm:t>
    </dgm:pt>
    <dgm:pt modelId="{128DC326-336B-4C97-8354-B0525E701A03}" type="sibTrans" cxnId="{74A073C8-D32E-42DC-B6B3-AE27C534F790}">
      <dgm:prSet/>
      <dgm:spPr/>
      <dgm:t>
        <a:bodyPr/>
        <a:lstStyle/>
        <a:p>
          <a:endParaRPr lang="hu-HU"/>
        </a:p>
      </dgm:t>
    </dgm:pt>
    <dgm:pt modelId="{D8B7B92A-D5D2-43A2-9659-46C8A8374F94}">
      <dgm:prSet phldrT="[Szöveg]"/>
      <dgm:spPr/>
      <dgm:t>
        <a:bodyPr/>
        <a:lstStyle/>
        <a:p>
          <a:r>
            <a:rPr lang="hu-HU" dirty="0" smtClean="0"/>
            <a:t>Célja szerint</a:t>
          </a:r>
          <a:endParaRPr lang="hu-HU" dirty="0"/>
        </a:p>
      </dgm:t>
    </dgm:pt>
    <dgm:pt modelId="{0038F9FB-0377-48A0-B998-5AE252D4DD81}" type="parTrans" cxnId="{364B22E4-3B55-4CFD-AD6C-5EF8833D3614}">
      <dgm:prSet/>
      <dgm:spPr/>
      <dgm:t>
        <a:bodyPr/>
        <a:lstStyle/>
        <a:p>
          <a:endParaRPr lang="hu-HU"/>
        </a:p>
      </dgm:t>
    </dgm:pt>
    <dgm:pt modelId="{ED3F945D-D93A-46D4-8F9C-76AB60A260DC}" type="sibTrans" cxnId="{364B22E4-3B55-4CFD-AD6C-5EF8833D3614}">
      <dgm:prSet/>
      <dgm:spPr/>
      <dgm:t>
        <a:bodyPr/>
        <a:lstStyle/>
        <a:p>
          <a:endParaRPr lang="hu-HU"/>
        </a:p>
      </dgm:t>
    </dgm:pt>
    <dgm:pt modelId="{92315B80-77A5-4289-B2B7-BA6A97CAA4CF}">
      <dgm:prSet phldrT="[Szöveg]"/>
      <dgm:spPr/>
      <dgm:t>
        <a:bodyPr/>
        <a:lstStyle/>
        <a:p>
          <a:r>
            <a:rPr lang="hu-HU" dirty="0" smtClean="0"/>
            <a:t>Elvi rajz</a:t>
          </a:r>
          <a:endParaRPr lang="hu-HU" dirty="0"/>
        </a:p>
      </dgm:t>
    </dgm:pt>
    <dgm:pt modelId="{2AB3D64B-ACDB-4207-896C-A2D89A057C57}" type="parTrans" cxnId="{B7A4562D-C58A-4387-8199-33B587085A45}">
      <dgm:prSet/>
      <dgm:spPr/>
      <dgm:t>
        <a:bodyPr/>
        <a:lstStyle/>
        <a:p>
          <a:endParaRPr lang="hu-HU"/>
        </a:p>
      </dgm:t>
    </dgm:pt>
    <dgm:pt modelId="{D365C382-F335-4298-BF9F-1DC0407DA4BD}" type="sibTrans" cxnId="{B7A4562D-C58A-4387-8199-33B587085A45}">
      <dgm:prSet/>
      <dgm:spPr/>
      <dgm:t>
        <a:bodyPr/>
        <a:lstStyle/>
        <a:p>
          <a:endParaRPr lang="hu-HU"/>
        </a:p>
      </dgm:t>
    </dgm:pt>
    <dgm:pt modelId="{84153B09-C56F-4240-9C68-D361D2212103}">
      <dgm:prSet phldrT="[Szöveg]"/>
      <dgm:spPr/>
      <dgm:t>
        <a:bodyPr/>
        <a:lstStyle/>
        <a:p>
          <a:r>
            <a:rPr lang="hu-HU" dirty="0" smtClean="0"/>
            <a:t>Műhelyrajz</a:t>
          </a:r>
          <a:endParaRPr lang="hu-HU" dirty="0"/>
        </a:p>
      </dgm:t>
    </dgm:pt>
    <dgm:pt modelId="{64C1935E-2978-46B2-9FDC-A33A393B3B98}" type="parTrans" cxnId="{B2248684-92F0-43FE-9AF6-EE988EFFFFDD}">
      <dgm:prSet/>
      <dgm:spPr/>
      <dgm:t>
        <a:bodyPr/>
        <a:lstStyle/>
        <a:p>
          <a:endParaRPr lang="hu-HU"/>
        </a:p>
      </dgm:t>
    </dgm:pt>
    <dgm:pt modelId="{8931ED95-3222-4635-BACC-C99D6BAFB044}" type="sibTrans" cxnId="{B2248684-92F0-43FE-9AF6-EE988EFFFFDD}">
      <dgm:prSet/>
      <dgm:spPr/>
      <dgm:t>
        <a:bodyPr/>
        <a:lstStyle/>
        <a:p>
          <a:endParaRPr lang="hu-HU"/>
        </a:p>
      </dgm:t>
    </dgm:pt>
    <dgm:pt modelId="{1602F1D6-01BF-47DD-AD32-5BED28026722}">
      <dgm:prSet phldrT="[Szöveg]"/>
      <dgm:spPr/>
      <dgm:t>
        <a:bodyPr/>
        <a:lstStyle/>
        <a:p>
          <a:r>
            <a:rPr lang="hu-HU" dirty="0" smtClean="0"/>
            <a:t>Kidolgozás módja szerint</a:t>
          </a:r>
          <a:endParaRPr lang="hu-HU" dirty="0"/>
        </a:p>
      </dgm:t>
    </dgm:pt>
    <dgm:pt modelId="{B47CD25D-5CEC-4F5F-A90F-CE7BE3C6569A}" type="parTrans" cxnId="{1BD67827-9355-4FEB-9F01-AAC7186AC0C1}">
      <dgm:prSet/>
      <dgm:spPr/>
      <dgm:t>
        <a:bodyPr/>
        <a:lstStyle/>
        <a:p>
          <a:endParaRPr lang="hu-HU"/>
        </a:p>
      </dgm:t>
    </dgm:pt>
    <dgm:pt modelId="{1B2A4706-46FB-4AFF-A5C8-88522FE817B1}" type="sibTrans" cxnId="{1BD67827-9355-4FEB-9F01-AAC7186AC0C1}">
      <dgm:prSet/>
      <dgm:spPr/>
      <dgm:t>
        <a:bodyPr/>
        <a:lstStyle/>
        <a:p>
          <a:endParaRPr lang="hu-HU"/>
        </a:p>
      </dgm:t>
    </dgm:pt>
    <dgm:pt modelId="{B5DF66BF-E672-486A-8470-BF6F7266BB70}">
      <dgm:prSet phldrT="[Szöveg]"/>
      <dgm:spPr/>
      <dgm:t>
        <a:bodyPr/>
        <a:lstStyle/>
        <a:p>
          <a:r>
            <a:rPr lang="hu-HU" dirty="0" smtClean="0"/>
            <a:t>Vázlatrajz</a:t>
          </a:r>
          <a:endParaRPr lang="hu-HU" dirty="0"/>
        </a:p>
      </dgm:t>
    </dgm:pt>
    <dgm:pt modelId="{02143BD3-4374-4219-A520-9D24E57EE913}" type="parTrans" cxnId="{9B22AD59-E676-469F-A7E1-1FE139261941}">
      <dgm:prSet/>
      <dgm:spPr/>
      <dgm:t>
        <a:bodyPr/>
        <a:lstStyle/>
        <a:p>
          <a:endParaRPr lang="hu-HU"/>
        </a:p>
      </dgm:t>
    </dgm:pt>
    <dgm:pt modelId="{AC8EA0E3-05B0-4966-819D-F97041C6DB3F}" type="sibTrans" cxnId="{9B22AD59-E676-469F-A7E1-1FE139261941}">
      <dgm:prSet/>
      <dgm:spPr/>
      <dgm:t>
        <a:bodyPr/>
        <a:lstStyle/>
        <a:p>
          <a:endParaRPr lang="hu-HU"/>
        </a:p>
      </dgm:t>
    </dgm:pt>
    <dgm:pt modelId="{196816F9-5312-4A6E-92E2-81706FDD5C6E}">
      <dgm:prSet phldrT="[Szöveg]"/>
      <dgm:spPr/>
      <dgm:t>
        <a:bodyPr/>
        <a:lstStyle/>
        <a:p>
          <a:r>
            <a:rPr lang="hu-HU" dirty="0" smtClean="0"/>
            <a:t>Szerkesztett rajz</a:t>
          </a:r>
          <a:endParaRPr lang="hu-HU" dirty="0"/>
        </a:p>
      </dgm:t>
    </dgm:pt>
    <dgm:pt modelId="{F50235B0-20B2-4F79-8E13-DEB68D4EFD6A}" type="parTrans" cxnId="{7B67092E-B23F-4A3C-B512-EC093AE71A74}">
      <dgm:prSet/>
      <dgm:spPr/>
      <dgm:t>
        <a:bodyPr/>
        <a:lstStyle/>
        <a:p>
          <a:endParaRPr lang="hu-HU"/>
        </a:p>
      </dgm:t>
    </dgm:pt>
    <dgm:pt modelId="{25177C4C-09D7-48E1-8EC1-8408AA6B1E92}" type="sibTrans" cxnId="{7B67092E-B23F-4A3C-B512-EC093AE71A74}">
      <dgm:prSet/>
      <dgm:spPr/>
      <dgm:t>
        <a:bodyPr/>
        <a:lstStyle/>
        <a:p>
          <a:endParaRPr lang="hu-HU"/>
        </a:p>
      </dgm:t>
    </dgm:pt>
    <dgm:pt modelId="{50234B13-F5CB-4E40-8E02-D4402F0E5C5A}">
      <dgm:prSet phldrT="[Szöveg]"/>
      <dgm:spPr/>
      <dgm:t>
        <a:bodyPr/>
        <a:lstStyle/>
        <a:p>
          <a:r>
            <a:rPr lang="hu-HU" dirty="0" smtClean="0"/>
            <a:t>Villamos rajz</a:t>
          </a:r>
          <a:endParaRPr lang="hu-HU" dirty="0"/>
        </a:p>
      </dgm:t>
    </dgm:pt>
    <dgm:pt modelId="{9382223F-0A2A-4F9E-85F9-216439868F21}" type="parTrans" cxnId="{63B01AA3-2CD3-45B5-9875-B5050B4E9DA1}">
      <dgm:prSet/>
      <dgm:spPr/>
      <dgm:t>
        <a:bodyPr/>
        <a:lstStyle/>
        <a:p>
          <a:endParaRPr lang="hu-HU"/>
        </a:p>
      </dgm:t>
    </dgm:pt>
    <dgm:pt modelId="{AEE564A0-45C8-4856-84A9-58637CCA9433}" type="sibTrans" cxnId="{63B01AA3-2CD3-45B5-9875-B5050B4E9DA1}">
      <dgm:prSet/>
      <dgm:spPr/>
      <dgm:t>
        <a:bodyPr/>
        <a:lstStyle/>
        <a:p>
          <a:endParaRPr lang="hu-HU"/>
        </a:p>
      </dgm:t>
    </dgm:pt>
    <dgm:pt modelId="{EDC408E4-3807-4E51-8AB8-5F8263E9F92C}">
      <dgm:prSet phldrT="[Szöveg]"/>
      <dgm:spPr/>
      <dgm:t>
        <a:bodyPr/>
        <a:lstStyle/>
        <a:p>
          <a:r>
            <a:rPr lang="hu-HU" dirty="0" smtClean="0"/>
            <a:t>Hálózati rajz</a:t>
          </a:r>
          <a:endParaRPr lang="hu-HU" dirty="0"/>
        </a:p>
      </dgm:t>
    </dgm:pt>
    <dgm:pt modelId="{C192EED1-6711-404D-931A-9E1D13A7AA0D}" type="parTrans" cxnId="{925445A3-952A-475C-AB2E-0A1C7FF65687}">
      <dgm:prSet/>
      <dgm:spPr/>
      <dgm:t>
        <a:bodyPr/>
        <a:lstStyle/>
        <a:p>
          <a:endParaRPr lang="hu-HU"/>
        </a:p>
      </dgm:t>
    </dgm:pt>
    <dgm:pt modelId="{52284D2E-4C9C-4E10-A846-475D0E3BB083}" type="sibTrans" cxnId="{925445A3-952A-475C-AB2E-0A1C7FF65687}">
      <dgm:prSet/>
      <dgm:spPr/>
      <dgm:t>
        <a:bodyPr/>
        <a:lstStyle/>
        <a:p>
          <a:endParaRPr lang="hu-HU"/>
        </a:p>
      </dgm:t>
    </dgm:pt>
    <dgm:pt modelId="{8EA2B813-8A55-45C2-8D9D-48C3A33E47C7}">
      <dgm:prSet phldrT="[Szöveg]"/>
      <dgm:spPr/>
      <dgm:t>
        <a:bodyPr/>
        <a:lstStyle/>
        <a:p>
          <a:r>
            <a:rPr lang="hu-HU" dirty="0" smtClean="0"/>
            <a:t>Kapcsolási rajz</a:t>
          </a:r>
          <a:endParaRPr lang="hu-HU" dirty="0"/>
        </a:p>
      </dgm:t>
    </dgm:pt>
    <dgm:pt modelId="{F68600C6-D226-4C3A-BE83-EC1D03A44E23}" type="parTrans" cxnId="{6BC19216-50EB-4C46-8792-6468F90F0646}">
      <dgm:prSet/>
      <dgm:spPr/>
      <dgm:t>
        <a:bodyPr/>
        <a:lstStyle/>
        <a:p>
          <a:endParaRPr lang="hu-HU"/>
        </a:p>
      </dgm:t>
    </dgm:pt>
    <dgm:pt modelId="{FF9F9109-7658-47B9-B193-AE0DDE75BB9C}" type="sibTrans" cxnId="{6BC19216-50EB-4C46-8792-6468F90F0646}">
      <dgm:prSet/>
      <dgm:spPr/>
      <dgm:t>
        <a:bodyPr/>
        <a:lstStyle/>
        <a:p>
          <a:endParaRPr lang="hu-HU"/>
        </a:p>
      </dgm:t>
    </dgm:pt>
    <dgm:pt modelId="{3F736271-00FE-4470-BFE2-F9FB44313FC6}">
      <dgm:prSet phldrT="[Szöveg]"/>
      <dgm:spPr/>
      <dgm:t>
        <a:bodyPr/>
        <a:lstStyle/>
        <a:p>
          <a:r>
            <a:rPr lang="hu-HU" dirty="0" smtClean="0"/>
            <a:t>Ceruzarajz</a:t>
          </a:r>
          <a:endParaRPr lang="hu-HU" dirty="0"/>
        </a:p>
      </dgm:t>
    </dgm:pt>
    <dgm:pt modelId="{BA306F27-A26C-40A2-97FD-5B92A4E76DFE}" type="parTrans" cxnId="{4F3845BE-652E-4CED-839A-2FDDB15EF7AF}">
      <dgm:prSet/>
      <dgm:spPr/>
      <dgm:t>
        <a:bodyPr/>
        <a:lstStyle/>
        <a:p>
          <a:endParaRPr lang="hu-HU"/>
        </a:p>
      </dgm:t>
    </dgm:pt>
    <dgm:pt modelId="{5E93C3FA-4397-4AC8-B599-FBE74DEFDE18}" type="sibTrans" cxnId="{4F3845BE-652E-4CED-839A-2FDDB15EF7AF}">
      <dgm:prSet/>
      <dgm:spPr/>
      <dgm:t>
        <a:bodyPr/>
        <a:lstStyle/>
        <a:p>
          <a:endParaRPr lang="hu-HU"/>
        </a:p>
      </dgm:t>
    </dgm:pt>
    <dgm:pt modelId="{91B3FE6F-6BC7-49CB-964B-8EEAC2568D0E}">
      <dgm:prSet phldrT="[Szöveg]"/>
      <dgm:spPr/>
      <dgm:t>
        <a:bodyPr/>
        <a:lstStyle/>
        <a:p>
          <a:r>
            <a:rPr lang="hu-HU" dirty="0" smtClean="0"/>
            <a:t>Tusrajz</a:t>
          </a:r>
          <a:endParaRPr lang="hu-HU" dirty="0"/>
        </a:p>
      </dgm:t>
    </dgm:pt>
    <dgm:pt modelId="{96ECAD97-CC12-4C83-B869-DA861C527C89}" type="parTrans" cxnId="{BD076C5E-54FA-45E5-BF4D-18AFF411A824}">
      <dgm:prSet/>
      <dgm:spPr/>
      <dgm:t>
        <a:bodyPr/>
        <a:lstStyle/>
        <a:p>
          <a:endParaRPr lang="hu-HU"/>
        </a:p>
      </dgm:t>
    </dgm:pt>
    <dgm:pt modelId="{8F562059-0271-432E-AB5B-4E19EE0DBEF4}" type="sibTrans" cxnId="{BD076C5E-54FA-45E5-BF4D-18AFF411A824}">
      <dgm:prSet/>
      <dgm:spPr/>
      <dgm:t>
        <a:bodyPr/>
        <a:lstStyle/>
        <a:p>
          <a:endParaRPr lang="hu-HU"/>
        </a:p>
      </dgm:t>
    </dgm:pt>
    <dgm:pt modelId="{B77DE496-46CA-42AA-AF4A-A16A07C6B430}" type="pres">
      <dgm:prSet presAssocID="{6536C843-89F5-4A91-81B9-63188D0F59E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A1678F83-4737-4077-8734-B0AE72515B6F}" type="pres">
      <dgm:prSet presAssocID="{3B5619A1-A075-4C20-A9D6-CB6D30A65543}" presName="composite" presStyleCnt="0"/>
      <dgm:spPr/>
    </dgm:pt>
    <dgm:pt modelId="{6177008F-606B-408D-BE4F-40303698E5DB}" type="pres">
      <dgm:prSet presAssocID="{3B5619A1-A075-4C20-A9D6-CB6D30A6554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747B27-85A1-470E-AEC4-ED2F716FD69D}" type="pres">
      <dgm:prSet presAssocID="{3B5619A1-A075-4C20-A9D6-CB6D30A6554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FF7474D-6FCD-446C-A470-1E73D43C8988}" type="pres">
      <dgm:prSet presAssocID="{B9D2EFAD-8755-44CC-A439-364A05855954}" presName="space" presStyleCnt="0"/>
      <dgm:spPr/>
    </dgm:pt>
    <dgm:pt modelId="{80D94F7D-7304-4D0A-8F91-F83FC2DEA8CC}" type="pres">
      <dgm:prSet presAssocID="{D8B7B92A-D5D2-43A2-9659-46C8A8374F94}" presName="composite" presStyleCnt="0"/>
      <dgm:spPr/>
    </dgm:pt>
    <dgm:pt modelId="{41D13B57-B4E6-4B96-99CC-C40B998B6CA3}" type="pres">
      <dgm:prSet presAssocID="{D8B7B92A-D5D2-43A2-9659-46C8A8374F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73B53FA-D54B-4100-85FD-2339832AA151}" type="pres">
      <dgm:prSet presAssocID="{D8B7B92A-D5D2-43A2-9659-46C8A8374F9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ECDB6F-C18C-49CB-9A33-DE2FF150ADF2}" type="pres">
      <dgm:prSet presAssocID="{ED3F945D-D93A-46D4-8F9C-76AB60A260DC}" presName="space" presStyleCnt="0"/>
      <dgm:spPr/>
    </dgm:pt>
    <dgm:pt modelId="{5D835F63-225A-42FF-B133-BB7B3DAF3013}" type="pres">
      <dgm:prSet presAssocID="{1602F1D6-01BF-47DD-AD32-5BED28026722}" presName="composite" presStyleCnt="0"/>
      <dgm:spPr/>
    </dgm:pt>
    <dgm:pt modelId="{47A90308-701B-4A9B-88E2-404E1805D96D}" type="pres">
      <dgm:prSet presAssocID="{1602F1D6-01BF-47DD-AD32-5BED2802672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167A403-6EE8-4B4B-A118-AC98282106DF}" type="pres">
      <dgm:prSet presAssocID="{1602F1D6-01BF-47DD-AD32-5BED2802672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2248684-92F0-43FE-9AF6-EE988EFFFFDD}" srcId="{D8B7B92A-D5D2-43A2-9659-46C8A8374F94}" destId="{84153B09-C56F-4240-9C68-D361D2212103}" srcOrd="1" destOrd="0" parTransId="{64C1935E-2978-46B2-9FDC-A33A393B3B98}" sibTransId="{8931ED95-3222-4635-BACC-C99D6BAFB044}"/>
    <dgm:cxn modelId="{DF423986-6EF4-433B-B44D-1035CEB1CCDB}" type="presOf" srcId="{9FF6A0DB-0E3A-45E7-879F-9AFDC886C36E}" destId="{F8747B27-85A1-470E-AEC4-ED2F716FD69D}" srcOrd="0" destOrd="0" presId="urn:microsoft.com/office/officeart/2005/8/layout/hList1"/>
    <dgm:cxn modelId="{1EBB55E4-644C-4B1C-90C2-2D385710D7A4}" type="presOf" srcId="{EDC408E4-3807-4E51-8AB8-5F8263E9F92C}" destId="{373B53FA-D54B-4100-85FD-2339832AA151}" srcOrd="0" destOrd="2" presId="urn:microsoft.com/office/officeart/2005/8/layout/hList1"/>
    <dgm:cxn modelId="{4BDBC47D-F518-4E0E-B408-DA0AB4A06585}" type="presOf" srcId="{196816F9-5312-4A6E-92E2-81706FDD5C6E}" destId="{0167A403-6EE8-4B4B-A118-AC98282106DF}" srcOrd="0" destOrd="1" presId="urn:microsoft.com/office/officeart/2005/8/layout/hList1"/>
    <dgm:cxn modelId="{1BD67827-9355-4FEB-9F01-AAC7186AC0C1}" srcId="{6536C843-89F5-4A91-81B9-63188D0F59EC}" destId="{1602F1D6-01BF-47DD-AD32-5BED28026722}" srcOrd="2" destOrd="0" parTransId="{B47CD25D-5CEC-4F5F-A90F-CE7BE3C6569A}" sibTransId="{1B2A4706-46FB-4AFF-A5C8-88522FE817B1}"/>
    <dgm:cxn modelId="{925445A3-952A-475C-AB2E-0A1C7FF65687}" srcId="{D8B7B92A-D5D2-43A2-9659-46C8A8374F94}" destId="{EDC408E4-3807-4E51-8AB8-5F8263E9F92C}" srcOrd="2" destOrd="0" parTransId="{C192EED1-6711-404D-931A-9E1D13A7AA0D}" sibTransId="{52284D2E-4C9C-4E10-A846-475D0E3BB083}"/>
    <dgm:cxn modelId="{1780D13A-BF8A-4201-9B7B-3F05721D214A}" type="presOf" srcId="{8EA2B813-8A55-45C2-8D9D-48C3A33E47C7}" destId="{373B53FA-D54B-4100-85FD-2339832AA151}" srcOrd="0" destOrd="3" presId="urn:microsoft.com/office/officeart/2005/8/layout/hList1"/>
    <dgm:cxn modelId="{B7A4562D-C58A-4387-8199-33B587085A45}" srcId="{D8B7B92A-D5D2-43A2-9659-46C8A8374F94}" destId="{92315B80-77A5-4289-B2B7-BA6A97CAA4CF}" srcOrd="0" destOrd="0" parTransId="{2AB3D64B-ACDB-4207-896C-A2D89A057C57}" sibTransId="{D365C382-F335-4298-BF9F-1DC0407DA4BD}"/>
    <dgm:cxn modelId="{9B22AD59-E676-469F-A7E1-1FE139261941}" srcId="{1602F1D6-01BF-47DD-AD32-5BED28026722}" destId="{B5DF66BF-E672-486A-8470-BF6F7266BB70}" srcOrd="0" destOrd="0" parTransId="{02143BD3-4374-4219-A520-9D24E57EE913}" sibTransId="{AC8EA0E3-05B0-4966-819D-F97041C6DB3F}"/>
    <dgm:cxn modelId="{7B67092E-B23F-4A3C-B512-EC093AE71A74}" srcId="{1602F1D6-01BF-47DD-AD32-5BED28026722}" destId="{196816F9-5312-4A6E-92E2-81706FDD5C6E}" srcOrd="1" destOrd="0" parTransId="{F50235B0-20B2-4F79-8E13-DEB68D4EFD6A}" sibTransId="{25177C4C-09D7-48E1-8EC1-8408AA6B1E92}"/>
    <dgm:cxn modelId="{E8EDF048-6545-482D-9AC5-204E2F07B769}" srcId="{6536C843-89F5-4A91-81B9-63188D0F59EC}" destId="{3B5619A1-A075-4C20-A9D6-CB6D30A65543}" srcOrd="0" destOrd="0" parTransId="{E29C8415-7433-4159-AD7C-0EFD840D5EC9}" sibTransId="{B9D2EFAD-8755-44CC-A439-364A05855954}"/>
    <dgm:cxn modelId="{4F8F9D06-2A0D-4AB4-A4EB-3EC8F8CDA2F2}" type="presOf" srcId="{6536C843-89F5-4A91-81B9-63188D0F59EC}" destId="{B77DE496-46CA-42AA-AF4A-A16A07C6B430}" srcOrd="0" destOrd="0" presId="urn:microsoft.com/office/officeart/2005/8/layout/hList1"/>
    <dgm:cxn modelId="{C0076CEF-D2F6-492E-B22A-8148E1D011C2}" type="presOf" srcId="{3B5619A1-A075-4C20-A9D6-CB6D30A65543}" destId="{6177008F-606B-408D-BE4F-40303698E5DB}" srcOrd="0" destOrd="0" presId="urn:microsoft.com/office/officeart/2005/8/layout/hList1"/>
    <dgm:cxn modelId="{3DFC5E4D-8179-4596-84FB-6FE14698B8A9}" type="presOf" srcId="{50234B13-F5CB-4E40-8E02-D4402F0E5C5A}" destId="{F8747B27-85A1-470E-AEC4-ED2F716FD69D}" srcOrd="0" destOrd="2" presId="urn:microsoft.com/office/officeart/2005/8/layout/hList1"/>
    <dgm:cxn modelId="{63B01AA3-2CD3-45B5-9875-B5050B4E9DA1}" srcId="{3B5619A1-A075-4C20-A9D6-CB6D30A65543}" destId="{50234B13-F5CB-4E40-8E02-D4402F0E5C5A}" srcOrd="2" destOrd="0" parTransId="{9382223F-0A2A-4F9E-85F9-216439868F21}" sibTransId="{AEE564A0-45C8-4856-84A9-58637CCA9433}"/>
    <dgm:cxn modelId="{B12D0599-9F86-4D2D-ABC6-9583FBD3D512}" type="presOf" srcId="{84153B09-C56F-4240-9C68-D361D2212103}" destId="{373B53FA-D54B-4100-85FD-2339832AA151}" srcOrd="0" destOrd="1" presId="urn:microsoft.com/office/officeart/2005/8/layout/hList1"/>
    <dgm:cxn modelId="{69845D32-DF72-4C4D-9869-1F5E0983E47B}" type="presOf" srcId="{91B3FE6F-6BC7-49CB-964B-8EEAC2568D0E}" destId="{0167A403-6EE8-4B4B-A118-AC98282106DF}" srcOrd="0" destOrd="3" presId="urn:microsoft.com/office/officeart/2005/8/layout/hList1"/>
    <dgm:cxn modelId="{74A073C8-D32E-42DC-B6B3-AE27C534F790}" srcId="{3B5619A1-A075-4C20-A9D6-CB6D30A65543}" destId="{7718DBAE-CCBB-4D34-97CA-B155E4F09619}" srcOrd="1" destOrd="0" parTransId="{72AAF199-63D1-4CC9-9914-9E3C46E72C7D}" sibTransId="{128DC326-336B-4C97-8354-B0525E701A03}"/>
    <dgm:cxn modelId="{BD076C5E-54FA-45E5-BF4D-18AFF411A824}" srcId="{1602F1D6-01BF-47DD-AD32-5BED28026722}" destId="{91B3FE6F-6BC7-49CB-964B-8EEAC2568D0E}" srcOrd="3" destOrd="0" parTransId="{96ECAD97-CC12-4C83-B869-DA861C527C89}" sibTransId="{8F562059-0271-432E-AB5B-4E19EE0DBEF4}"/>
    <dgm:cxn modelId="{364B22E4-3B55-4CFD-AD6C-5EF8833D3614}" srcId="{6536C843-89F5-4A91-81B9-63188D0F59EC}" destId="{D8B7B92A-D5D2-43A2-9659-46C8A8374F94}" srcOrd="1" destOrd="0" parTransId="{0038F9FB-0377-48A0-B998-5AE252D4DD81}" sibTransId="{ED3F945D-D93A-46D4-8F9C-76AB60A260DC}"/>
    <dgm:cxn modelId="{4F3845BE-652E-4CED-839A-2FDDB15EF7AF}" srcId="{1602F1D6-01BF-47DD-AD32-5BED28026722}" destId="{3F736271-00FE-4470-BFE2-F9FB44313FC6}" srcOrd="2" destOrd="0" parTransId="{BA306F27-A26C-40A2-97FD-5B92A4E76DFE}" sibTransId="{5E93C3FA-4397-4AC8-B599-FBE74DEFDE18}"/>
    <dgm:cxn modelId="{63516D74-DCBF-42D4-AA2B-3DB8C0417D15}" type="presOf" srcId="{7718DBAE-CCBB-4D34-97CA-B155E4F09619}" destId="{F8747B27-85A1-470E-AEC4-ED2F716FD69D}" srcOrd="0" destOrd="1" presId="urn:microsoft.com/office/officeart/2005/8/layout/hList1"/>
    <dgm:cxn modelId="{6BC19216-50EB-4C46-8792-6468F90F0646}" srcId="{D8B7B92A-D5D2-43A2-9659-46C8A8374F94}" destId="{8EA2B813-8A55-45C2-8D9D-48C3A33E47C7}" srcOrd="3" destOrd="0" parTransId="{F68600C6-D226-4C3A-BE83-EC1D03A44E23}" sibTransId="{FF9F9109-7658-47B9-B193-AE0DDE75BB9C}"/>
    <dgm:cxn modelId="{E2D179D8-14E2-4F1F-A643-8970086816CF}" type="presOf" srcId="{1602F1D6-01BF-47DD-AD32-5BED28026722}" destId="{47A90308-701B-4A9B-88E2-404E1805D96D}" srcOrd="0" destOrd="0" presId="urn:microsoft.com/office/officeart/2005/8/layout/hList1"/>
    <dgm:cxn modelId="{DC9F7D78-047D-49F5-92D2-0730353F6EAB}" srcId="{3B5619A1-A075-4C20-A9D6-CB6D30A65543}" destId="{9FF6A0DB-0E3A-45E7-879F-9AFDC886C36E}" srcOrd="0" destOrd="0" parTransId="{6470F087-5D00-49F9-93F2-28BCDA108E95}" sibTransId="{EFD5DED8-3A06-4A93-8EDB-ADB1401E2A1A}"/>
    <dgm:cxn modelId="{47F0A411-4DF1-46D2-84C3-FAC948EB2B4B}" type="presOf" srcId="{92315B80-77A5-4289-B2B7-BA6A97CAA4CF}" destId="{373B53FA-D54B-4100-85FD-2339832AA151}" srcOrd="0" destOrd="0" presId="urn:microsoft.com/office/officeart/2005/8/layout/hList1"/>
    <dgm:cxn modelId="{3E30CA12-8437-488C-8424-56B3DFBDECA8}" type="presOf" srcId="{D8B7B92A-D5D2-43A2-9659-46C8A8374F94}" destId="{41D13B57-B4E6-4B96-99CC-C40B998B6CA3}" srcOrd="0" destOrd="0" presId="urn:microsoft.com/office/officeart/2005/8/layout/hList1"/>
    <dgm:cxn modelId="{82A512C8-FC29-4A78-9AE6-27C8E8BB36B7}" type="presOf" srcId="{B5DF66BF-E672-486A-8470-BF6F7266BB70}" destId="{0167A403-6EE8-4B4B-A118-AC98282106DF}" srcOrd="0" destOrd="0" presId="urn:microsoft.com/office/officeart/2005/8/layout/hList1"/>
    <dgm:cxn modelId="{E3A52C52-4329-4053-A348-14E872330A06}" type="presOf" srcId="{3F736271-00FE-4470-BFE2-F9FB44313FC6}" destId="{0167A403-6EE8-4B4B-A118-AC98282106DF}" srcOrd="0" destOrd="2" presId="urn:microsoft.com/office/officeart/2005/8/layout/hList1"/>
    <dgm:cxn modelId="{1367ED84-2FB2-47A0-B08A-F1E73B181AF8}" type="presParOf" srcId="{B77DE496-46CA-42AA-AF4A-A16A07C6B430}" destId="{A1678F83-4737-4077-8734-B0AE72515B6F}" srcOrd="0" destOrd="0" presId="urn:microsoft.com/office/officeart/2005/8/layout/hList1"/>
    <dgm:cxn modelId="{94DDE782-87F6-4510-9F56-0341C620635B}" type="presParOf" srcId="{A1678F83-4737-4077-8734-B0AE72515B6F}" destId="{6177008F-606B-408D-BE4F-40303698E5DB}" srcOrd="0" destOrd="0" presId="urn:microsoft.com/office/officeart/2005/8/layout/hList1"/>
    <dgm:cxn modelId="{CA670BCE-6C3D-49F4-9A56-360F38A55D14}" type="presParOf" srcId="{A1678F83-4737-4077-8734-B0AE72515B6F}" destId="{F8747B27-85A1-470E-AEC4-ED2F716FD69D}" srcOrd="1" destOrd="0" presId="urn:microsoft.com/office/officeart/2005/8/layout/hList1"/>
    <dgm:cxn modelId="{ED859265-2E74-4E5B-BB14-F5D99CB8EE2E}" type="presParOf" srcId="{B77DE496-46CA-42AA-AF4A-A16A07C6B430}" destId="{4FF7474D-6FCD-446C-A470-1E73D43C8988}" srcOrd="1" destOrd="0" presId="urn:microsoft.com/office/officeart/2005/8/layout/hList1"/>
    <dgm:cxn modelId="{E5155ED1-6030-4057-84A6-45267DFC23AA}" type="presParOf" srcId="{B77DE496-46CA-42AA-AF4A-A16A07C6B430}" destId="{80D94F7D-7304-4D0A-8F91-F83FC2DEA8CC}" srcOrd="2" destOrd="0" presId="urn:microsoft.com/office/officeart/2005/8/layout/hList1"/>
    <dgm:cxn modelId="{9C8EA51F-71FE-40D7-B8EE-DDDFF944B3C1}" type="presParOf" srcId="{80D94F7D-7304-4D0A-8F91-F83FC2DEA8CC}" destId="{41D13B57-B4E6-4B96-99CC-C40B998B6CA3}" srcOrd="0" destOrd="0" presId="urn:microsoft.com/office/officeart/2005/8/layout/hList1"/>
    <dgm:cxn modelId="{AB2B9F20-E10D-4BF5-B4CA-5E6404D16FA7}" type="presParOf" srcId="{80D94F7D-7304-4D0A-8F91-F83FC2DEA8CC}" destId="{373B53FA-D54B-4100-85FD-2339832AA151}" srcOrd="1" destOrd="0" presId="urn:microsoft.com/office/officeart/2005/8/layout/hList1"/>
    <dgm:cxn modelId="{907B6FCC-CB99-427B-A3B1-4DDCD95E27BB}" type="presParOf" srcId="{B77DE496-46CA-42AA-AF4A-A16A07C6B430}" destId="{5BECDB6F-C18C-49CB-9A33-DE2FF150ADF2}" srcOrd="3" destOrd="0" presId="urn:microsoft.com/office/officeart/2005/8/layout/hList1"/>
    <dgm:cxn modelId="{7720BB22-3520-41EA-8E75-30C64F5DB676}" type="presParOf" srcId="{B77DE496-46CA-42AA-AF4A-A16A07C6B430}" destId="{5D835F63-225A-42FF-B133-BB7B3DAF3013}" srcOrd="4" destOrd="0" presId="urn:microsoft.com/office/officeart/2005/8/layout/hList1"/>
    <dgm:cxn modelId="{D1D12324-168F-439A-8FAA-1F2BE4C8C84E}" type="presParOf" srcId="{5D835F63-225A-42FF-B133-BB7B3DAF3013}" destId="{47A90308-701B-4A9B-88E2-404E1805D96D}" srcOrd="0" destOrd="0" presId="urn:microsoft.com/office/officeart/2005/8/layout/hList1"/>
    <dgm:cxn modelId="{B5BF9D01-E124-4BAF-A6B3-721B8FDB24A5}" type="presParOf" srcId="{5D835F63-225A-42FF-B133-BB7B3DAF3013}" destId="{0167A403-6EE8-4B4B-A118-AC98282106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B9C00E-DDAF-426B-8579-604EEB1E2590}" type="doc">
      <dgm:prSet loTypeId="urn:microsoft.com/office/officeart/2005/8/layout/hierarchy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hu-HU"/>
        </a:p>
      </dgm:t>
    </dgm:pt>
    <dgm:pt modelId="{F9262E78-5234-4B7B-ACC8-5455B3A8C9EF}">
      <dgm:prSet phldrT="[Szöveg]"/>
      <dgm:spPr/>
      <dgm:t>
        <a:bodyPr/>
        <a:lstStyle/>
        <a:p>
          <a:r>
            <a:rPr lang="hu-HU" dirty="0" smtClean="0"/>
            <a:t>Műhelyrajz</a:t>
          </a:r>
          <a:endParaRPr lang="hu-HU" dirty="0"/>
        </a:p>
      </dgm:t>
    </dgm:pt>
    <dgm:pt modelId="{C7D8EC9C-B597-4091-82B9-8835FD80FE35}" type="parTrans" cxnId="{D911952F-93BF-4D66-95C8-95C48304888B}">
      <dgm:prSet/>
      <dgm:spPr/>
      <dgm:t>
        <a:bodyPr/>
        <a:lstStyle/>
        <a:p>
          <a:endParaRPr lang="hu-HU"/>
        </a:p>
      </dgm:t>
    </dgm:pt>
    <dgm:pt modelId="{356DF98D-C78D-408D-AE10-49E0AB6BFB18}" type="sibTrans" cxnId="{D911952F-93BF-4D66-95C8-95C48304888B}">
      <dgm:prSet/>
      <dgm:spPr/>
      <dgm:t>
        <a:bodyPr/>
        <a:lstStyle/>
        <a:p>
          <a:endParaRPr lang="hu-HU"/>
        </a:p>
      </dgm:t>
    </dgm:pt>
    <dgm:pt modelId="{C27F20AC-A2DC-4C7D-976A-BD111B52C988}">
      <dgm:prSet phldrT="[Szöveg]"/>
      <dgm:spPr/>
      <dgm:t>
        <a:bodyPr/>
        <a:lstStyle/>
        <a:p>
          <a:r>
            <a:rPr lang="hu-HU" dirty="0" smtClean="0"/>
            <a:t>Alkatrészrajz</a:t>
          </a:r>
          <a:endParaRPr lang="hu-HU" dirty="0"/>
        </a:p>
      </dgm:t>
    </dgm:pt>
    <dgm:pt modelId="{B70B72FF-FC61-4444-A44F-77BA8FC1B941}" type="parTrans" cxnId="{610C1A5D-74A1-4F34-B0C5-52AAB55DFC52}">
      <dgm:prSet/>
      <dgm:spPr/>
      <dgm:t>
        <a:bodyPr/>
        <a:lstStyle/>
        <a:p>
          <a:endParaRPr lang="hu-HU"/>
        </a:p>
      </dgm:t>
    </dgm:pt>
    <dgm:pt modelId="{72FB8C2E-DAFC-47FD-9F98-44C7B9920F1C}" type="sibTrans" cxnId="{610C1A5D-74A1-4F34-B0C5-52AAB55DFC52}">
      <dgm:prSet/>
      <dgm:spPr/>
      <dgm:t>
        <a:bodyPr/>
        <a:lstStyle/>
        <a:p>
          <a:endParaRPr lang="hu-HU"/>
        </a:p>
      </dgm:t>
    </dgm:pt>
    <dgm:pt modelId="{8EFEC076-B1F3-4510-97B6-55641AEF2375}">
      <dgm:prSet phldrT="[Szöveg]"/>
      <dgm:spPr/>
      <dgm:t>
        <a:bodyPr/>
        <a:lstStyle/>
        <a:p>
          <a:r>
            <a:rPr lang="hu-HU" dirty="0" smtClean="0"/>
            <a:t>Összeállítási rajz</a:t>
          </a:r>
          <a:endParaRPr lang="hu-HU" dirty="0"/>
        </a:p>
      </dgm:t>
    </dgm:pt>
    <dgm:pt modelId="{4062D17B-5A26-4CCF-9A78-D3338CDBB145}" type="parTrans" cxnId="{9BB10658-F50F-4A6E-B66E-2DF0AACBE747}">
      <dgm:prSet/>
      <dgm:spPr/>
      <dgm:t>
        <a:bodyPr/>
        <a:lstStyle/>
        <a:p>
          <a:endParaRPr lang="hu-HU"/>
        </a:p>
      </dgm:t>
    </dgm:pt>
    <dgm:pt modelId="{2671EA23-B509-448E-B621-D179691A04C2}" type="sibTrans" cxnId="{9BB10658-F50F-4A6E-B66E-2DF0AACBE747}">
      <dgm:prSet/>
      <dgm:spPr/>
      <dgm:t>
        <a:bodyPr/>
        <a:lstStyle/>
        <a:p>
          <a:endParaRPr lang="hu-HU"/>
        </a:p>
      </dgm:t>
    </dgm:pt>
    <dgm:pt modelId="{211E330F-A5FD-44F0-A099-E10BDC875F50}">
      <dgm:prSet phldrT="[Szöveg]"/>
      <dgm:spPr/>
      <dgm:t>
        <a:bodyPr/>
        <a:lstStyle/>
        <a:p>
          <a:r>
            <a:rPr lang="hu-HU" dirty="0" smtClean="0"/>
            <a:t>Rész-összeállítási rajz</a:t>
          </a:r>
          <a:endParaRPr lang="hu-HU" dirty="0"/>
        </a:p>
      </dgm:t>
    </dgm:pt>
    <dgm:pt modelId="{48D3E923-41B6-4ABC-8509-4BDB48BCA526}" type="parTrans" cxnId="{98C4169B-5043-4B53-84E1-84467C90203D}">
      <dgm:prSet/>
      <dgm:spPr/>
      <dgm:t>
        <a:bodyPr/>
        <a:lstStyle/>
        <a:p>
          <a:endParaRPr lang="hu-HU"/>
        </a:p>
      </dgm:t>
    </dgm:pt>
    <dgm:pt modelId="{14AA0943-B0D8-45F8-8BCA-46DAA97CF9EC}" type="sibTrans" cxnId="{98C4169B-5043-4B53-84E1-84467C90203D}">
      <dgm:prSet/>
      <dgm:spPr/>
      <dgm:t>
        <a:bodyPr/>
        <a:lstStyle/>
        <a:p>
          <a:endParaRPr lang="hu-HU"/>
        </a:p>
      </dgm:t>
    </dgm:pt>
    <dgm:pt modelId="{A2EADEE6-E2D2-4F94-A39D-748C41E5B3FB}">
      <dgm:prSet phldrT="[Szöveg]"/>
      <dgm:spPr/>
      <dgm:t>
        <a:bodyPr/>
        <a:lstStyle/>
        <a:p>
          <a:r>
            <a:rPr lang="hu-HU" dirty="0" smtClean="0"/>
            <a:t>Csoport-összeállítási rajz</a:t>
          </a:r>
          <a:endParaRPr lang="hu-HU" dirty="0"/>
        </a:p>
      </dgm:t>
    </dgm:pt>
    <dgm:pt modelId="{03EC0066-1F49-4D4E-BA7F-6DDD172EBF10}" type="parTrans" cxnId="{8E3A8904-8752-4B79-BABF-EDBB2B05FA0F}">
      <dgm:prSet/>
      <dgm:spPr/>
      <dgm:t>
        <a:bodyPr/>
        <a:lstStyle/>
        <a:p>
          <a:endParaRPr lang="hu-HU"/>
        </a:p>
      </dgm:t>
    </dgm:pt>
    <dgm:pt modelId="{565174D0-ECED-41D1-BD89-1435AA0C441C}" type="sibTrans" cxnId="{8E3A8904-8752-4B79-BABF-EDBB2B05FA0F}">
      <dgm:prSet/>
      <dgm:spPr/>
      <dgm:t>
        <a:bodyPr/>
        <a:lstStyle/>
        <a:p>
          <a:endParaRPr lang="hu-HU"/>
        </a:p>
      </dgm:t>
    </dgm:pt>
    <dgm:pt modelId="{3B0ED8D8-A2FF-416C-9684-4A0B460BEF22}">
      <dgm:prSet/>
      <dgm:spPr/>
      <dgm:t>
        <a:bodyPr/>
        <a:lstStyle/>
        <a:p>
          <a:r>
            <a:rPr lang="hu-HU" dirty="0" smtClean="0"/>
            <a:t>Teljes összeállítási rajz</a:t>
          </a:r>
          <a:endParaRPr lang="hu-HU" dirty="0"/>
        </a:p>
      </dgm:t>
    </dgm:pt>
    <dgm:pt modelId="{DCA6E6A2-579B-43EB-8944-B75B7B38A395}" type="parTrans" cxnId="{EB57F4F8-2C39-4FFE-A507-FC3165485127}">
      <dgm:prSet/>
      <dgm:spPr/>
      <dgm:t>
        <a:bodyPr/>
        <a:lstStyle/>
        <a:p>
          <a:endParaRPr lang="hu-HU"/>
        </a:p>
      </dgm:t>
    </dgm:pt>
    <dgm:pt modelId="{F372D552-3D0F-40A5-AE1C-0BB4F01926F6}" type="sibTrans" cxnId="{EB57F4F8-2C39-4FFE-A507-FC3165485127}">
      <dgm:prSet/>
      <dgm:spPr/>
      <dgm:t>
        <a:bodyPr/>
        <a:lstStyle/>
        <a:p>
          <a:endParaRPr lang="hu-HU"/>
        </a:p>
      </dgm:t>
    </dgm:pt>
    <dgm:pt modelId="{FB4CC1B6-813D-4C19-81BC-000DD2548234}" type="pres">
      <dgm:prSet presAssocID="{3FB9C00E-DDAF-426B-8579-604EEB1E25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02F7FCB1-1779-440E-A034-6C19F82E0381}" type="pres">
      <dgm:prSet presAssocID="{F9262E78-5234-4B7B-ACC8-5455B3A8C9EF}" presName="hierRoot1" presStyleCnt="0"/>
      <dgm:spPr/>
    </dgm:pt>
    <dgm:pt modelId="{64636069-900B-4980-A12F-F51DC629DF63}" type="pres">
      <dgm:prSet presAssocID="{F9262E78-5234-4B7B-ACC8-5455B3A8C9EF}" presName="composite" presStyleCnt="0"/>
      <dgm:spPr/>
    </dgm:pt>
    <dgm:pt modelId="{66D0E1C1-9FDE-4A6E-A317-BD8F7D8F0D5E}" type="pres">
      <dgm:prSet presAssocID="{F9262E78-5234-4B7B-ACC8-5455B3A8C9EF}" presName="background" presStyleLbl="node0" presStyleIdx="0" presStyleCnt="1"/>
      <dgm:spPr/>
    </dgm:pt>
    <dgm:pt modelId="{14A815C0-8412-408E-9568-D1A7E250D5E5}" type="pres">
      <dgm:prSet presAssocID="{F9262E78-5234-4B7B-ACC8-5455B3A8C9E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09D4429-389F-4CFB-A5A9-712452CC5578}" type="pres">
      <dgm:prSet presAssocID="{F9262E78-5234-4B7B-ACC8-5455B3A8C9EF}" presName="hierChild2" presStyleCnt="0"/>
      <dgm:spPr/>
    </dgm:pt>
    <dgm:pt modelId="{CB3924FA-65F3-485F-AC70-8C107EABABCD}" type="pres">
      <dgm:prSet presAssocID="{B70B72FF-FC61-4444-A44F-77BA8FC1B941}" presName="Name10" presStyleLbl="parChTrans1D2" presStyleIdx="0" presStyleCnt="2"/>
      <dgm:spPr/>
      <dgm:t>
        <a:bodyPr/>
        <a:lstStyle/>
        <a:p>
          <a:endParaRPr lang="hu-HU"/>
        </a:p>
      </dgm:t>
    </dgm:pt>
    <dgm:pt modelId="{FF00C513-3B54-4AC6-BBBA-43B70950D87E}" type="pres">
      <dgm:prSet presAssocID="{C27F20AC-A2DC-4C7D-976A-BD111B52C988}" presName="hierRoot2" presStyleCnt="0"/>
      <dgm:spPr/>
    </dgm:pt>
    <dgm:pt modelId="{E0F328C9-F920-4C6B-8AB1-644E13277AA8}" type="pres">
      <dgm:prSet presAssocID="{C27F20AC-A2DC-4C7D-976A-BD111B52C988}" presName="composite2" presStyleCnt="0"/>
      <dgm:spPr/>
    </dgm:pt>
    <dgm:pt modelId="{083E453E-7AE3-4EDF-AD94-A24525C6C259}" type="pres">
      <dgm:prSet presAssocID="{C27F20AC-A2DC-4C7D-976A-BD111B52C988}" presName="background2" presStyleLbl="node2" presStyleIdx="0" presStyleCnt="2"/>
      <dgm:spPr/>
    </dgm:pt>
    <dgm:pt modelId="{8DB07F25-C37A-4FAD-A7F5-9467D4648F0A}" type="pres">
      <dgm:prSet presAssocID="{C27F20AC-A2DC-4C7D-976A-BD111B52C98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249134B-4FA6-495D-963F-3A9FF88F3465}" type="pres">
      <dgm:prSet presAssocID="{C27F20AC-A2DC-4C7D-976A-BD111B52C988}" presName="hierChild3" presStyleCnt="0"/>
      <dgm:spPr/>
    </dgm:pt>
    <dgm:pt modelId="{5EBB758E-E86F-462E-9A11-516D7402772E}" type="pres">
      <dgm:prSet presAssocID="{4062D17B-5A26-4CCF-9A78-D3338CDBB145}" presName="Name10" presStyleLbl="parChTrans1D2" presStyleIdx="1" presStyleCnt="2"/>
      <dgm:spPr/>
      <dgm:t>
        <a:bodyPr/>
        <a:lstStyle/>
        <a:p>
          <a:endParaRPr lang="hu-HU"/>
        </a:p>
      </dgm:t>
    </dgm:pt>
    <dgm:pt modelId="{6A184736-CA19-4978-9DE5-F7646958B3D8}" type="pres">
      <dgm:prSet presAssocID="{8EFEC076-B1F3-4510-97B6-55641AEF2375}" presName="hierRoot2" presStyleCnt="0"/>
      <dgm:spPr/>
    </dgm:pt>
    <dgm:pt modelId="{11729FDC-C086-4EE8-BDA3-9C76B2AD192C}" type="pres">
      <dgm:prSet presAssocID="{8EFEC076-B1F3-4510-97B6-55641AEF2375}" presName="composite2" presStyleCnt="0"/>
      <dgm:spPr/>
    </dgm:pt>
    <dgm:pt modelId="{7D5CE731-6806-4C7E-BF96-DB02E094B378}" type="pres">
      <dgm:prSet presAssocID="{8EFEC076-B1F3-4510-97B6-55641AEF2375}" presName="background2" presStyleLbl="node2" presStyleIdx="1" presStyleCnt="2"/>
      <dgm:spPr/>
    </dgm:pt>
    <dgm:pt modelId="{5C241A29-8A38-4E5C-85A7-7B145DCD9236}" type="pres">
      <dgm:prSet presAssocID="{8EFEC076-B1F3-4510-97B6-55641AEF237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A77B0CB-8161-4816-82AD-B45CE91D82DA}" type="pres">
      <dgm:prSet presAssocID="{8EFEC076-B1F3-4510-97B6-55641AEF2375}" presName="hierChild3" presStyleCnt="0"/>
      <dgm:spPr/>
    </dgm:pt>
    <dgm:pt modelId="{1A3C87BD-FAF8-4F13-8033-20C693C7E78B}" type="pres">
      <dgm:prSet presAssocID="{48D3E923-41B6-4ABC-8509-4BDB48BCA526}" presName="Name17" presStyleLbl="parChTrans1D3" presStyleIdx="0" presStyleCnt="3"/>
      <dgm:spPr/>
      <dgm:t>
        <a:bodyPr/>
        <a:lstStyle/>
        <a:p>
          <a:endParaRPr lang="hu-HU"/>
        </a:p>
      </dgm:t>
    </dgm:pt>
    <dgm:pt modelId="{9068C5B0-C725-440A-8A81-C81F00699244}" type="pres">
      <dgm:prSet presAssocID="{211E330F-A5FD-44F0-A099-E10BDC875F50}" presName="hierRoot3" presStyleCnt="0"/>
      <dgm:spPr/>
    </dgm:pt>
    <dgm:pt modelId="{269AAF57-5A3F-4C82-87D4-227C52ACAC33}" type="pres">
      <dgm:prSet presAssocID="{211E330F-A5FD-44F0-A099-E10BDC875F50}" presName="composite3" presStyleCnt="0"/>
      <dgm:spPr/>
    </dgm:pt>
    <dgm:pt modelId="{E70C8910-8207-4EA3-8DFF-8A017AC5B754}" type="pres">
      <dgm:prSet presAssocID="{211E330F-A5FD-44F0-A099-E10BDC875F50}" presName="background3" presStyleLbl="node3" presStyleIdx="0" presStyleCnt="3"/>
      <dgm:spPr/>
    </dgm:pt>
    <dgm:pt modelId="{5EE20C12-9415-4F33-875E-3032126E0E69}" type="pres">
      <dgm:prSet presAssocID="{211E330F-A5FD-44F0-A099-E10BDC875F5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32DE55-8FF2-40EF-A760-C86F0B6020F0}" type="pres">
      <dgm:prSet presAssocID="{211E330F-A5FD-44F0-A099-E10BDC875F50}" presName="hierChild4" presStyleCnt="0"/>
      <dgm:spPr/>
    </dgm:pt>
    <dgm:pt modelId="{D4A081BC-C2B9-4698-B568-92D4D95549D1}" type="pres">
      <dgm:prSet presAssocID="{03EC0066-1F49-4D4E-BA7F-6DDD172EBF10}" presName="Name17" presStyleLbl="parChTrans1D3" presStyleIdx="1" presStyleCnt="3"/>
      <dgm:spPr/>
      <dgm:t>
        <a:bodyPr/>
        <a:lstStyle/>
        <a:p>
          <a:endParaRPr lang="hu-HU"/>
        </a:p>
      </dgm:t>
    </dgm:pt>
    <dgm:pt modelId="{6E802C15-4570-40BF-9B92-1C580241F85F}" type="pres">
      <dgm:prSet presAssocID="{A2EADEE6-E2D2-4F94-A39D-748C41E5B3FB}" presName="hierRoot3" presStyleCnt="0"/>
      <dgm:spPr/>
    </dgm:pt>
    <dgm:pt modelId="{FB8E9B46-25D2-4E1E-A386-7649DEC0DA83}" type="pres">
      <dgm:prSet presAssocID="{A2EADEE6-E2D2-4F94-A39D-748C41E5B3FB}" presName="composite3" presStyleCnt="0"/>
      <dgm:spPr/>
    </dgm:pt>
    <dgm:pt modelId="{B0F8679B-4A57-4A3A-805A-9BBC54697ABB}" type="pres">
      <dgm:prSet presAssocID="{A2EADEE6-E2D2-4F94-A39D-748C41E5B3FB}" presName="background3" presStyleLbl="node3" presStyleIdx="1" presStyleCnt="3"/>
      <dgm:spPr/>
    </dgm:pt>
    <dgm:pt modelId="{E360BE1C-DAEA-4F3A-923D-3163D784DB9F}" type="pres">
      <dgm:prSet presAssocID="{A2EADEE6-E2D2-4F94-A39D-748C41E5B3F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B7FE45F-5BB4-4DC3-969A-D5490161A451}" type="pres">
      <dgm:prSet presAssocID="{A2EADEE6-E2D2-4F94-A39D-748C41E5B3FB}" presName="hierChild4" presStyleCnt="0"/>
      <dgm:spPr/>
    </dgm:pt>
    <dgm:pt modelId="{99C57348-EC6C-4238-918D-12CFFFD115DC}" type="pres">
      <dgm:prSet presAssocID="{DCA6E6A2-579B-43EB-8944-B75B7B38A395}" presName="Name17" presStyleLbl="parChTrans1D3" presStyleIdx="2" presStyleCnt="3"/>
      <dgm:spPr/>
      <dgm:t>
        <a:bodyPr/>
        <a:lstStyle/>
        <a:p>
          <a:endParaRPr lang="hu-HU"/>
        </a:p>
      </dgm:t>
    </dgm:pt>
    <dgm:pt modelId="{262C77CF-A5F1-433C-A8A4-DF373CE94E85}" type="pres">
      <dgm:prSet presAssocID="{3B0ED8D8-A2FF-416C-9684-4A0B460BEF22}" presName="hierRoot3" presStyleCnt="0"/>
      <dgm:spPr/>
    </dgm:pt>
    <dgm:pt modelId="{AB6A2A12-8D83-405F-BABA-9A63739F229B}" type="pres">
      <dgm:prSet presAssocID="{3B0ED8D8-A2FF-416C-9684-4A0B460BEF22}" presName="composite3" presStyleCnt="0"/>
      <dgm:spPr/>
    </dgm:pt>
    <dgm:pt modelId="{9DED15AF-8EA7-4354-8CE1-B16099B68FDA}" type="pres">
      <dgm:prSet presAssocID="{3B0ED8D8-A2FF-416C-9684-4A0B460BEF22}" presName="background3" presStyleLbl="node3" presStyleIdx="2" presStyleCnt="3"/>
      <dgm:spPr/>
    </dgm:pt>
    <dgm:pt modelId="{D49562D9-1E5B-4D40-9038-FF63C382F6CD}" type="pres">
      <dgm:prSet presAssocID="{3B0ED8D8-A2FF-416C-9684-4A0B460BEF22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E683EB5-D737-4797-9872-00E4873932A4}" type="pres">
      <dgm:prSet presAssocID="{3B0ED8D8-A2FF-416C-9684-4A0B460BEF22}" presName="hierChild4" presStyleCnt="0"/>
      <dgm:spPr/>
    </dgm:pt>
  </dgm:ptLst>
  <dgm:cxnLst>
    <dgm:cxn modelId="{97538E99-F76A-4C5C-A69C-045B5E457AC5}" type="presOf" srcId="{3FB9C00E-DDAF-426B-8579-604EEB1E2590}" destId="{FB4CC1B6-813D-4C19-81BC-000DD2548234}" srcOrd="0" destOrd="0" presId="urn:microsoft.com/office/officeart/2005/8/layout/hierarchy1"/>
    <dgm:cxn modelId="{CCCEB8A0-9C93-4DE4-92CC-A5E343490A18}" type="presOf" srcId="{211E330F-A5FD-44F0-A099-E10BDC875F50}" destId="{5EE20C12-9415-4F33-875E-3032126E0E69}" srcOrd="0" destOrd="0" presId="urn:microsoft.com/office/officeart/2005/8/layout/hierarchy1"/>
    <dgm:cxn modelId="{02211F1D-C745-42EE-8330-4926DA56473A}" type="presOf" srcId="{3B0ED8D8-A2FF-416C-9684-4A0B460BEF22}" destId="{D49562D9-1E5B-4D40-9038-FF63C382F6CD}" srcOrd="0" destOrd="0" presId="urn:microsoft.com/office/officeart/2005/8/layout/hierarchy1"/>
    <dgm:cxn modelId="{F9C596C1-5243-417A-A7C9-541AB8966D14}" type="presOf" srcId="{F9262E78-5234-4B7B-ACC8-5455B3A8C9EF}" destId="{14A815C0-8412-408E-9568-D1A7E250D5E5}" srcOrd="0" destOrd="0" presId="urn:microsoft.com/office/officeart/2005/8/layout/hierarchy1"/>
    <dgm:cxn modelId="{C4E9A337-8C7C-4C6E-AC52-05F4A326316A}" type="presOf" srcId="{48D3E923-41B6-4ABC-8509-4BDB48BCA526}" destId="{1A3C87BD-FAF8-4F13-8033-20C693C7E78B}" srcOrd="0" destOrd="0" presId="urn:microsoft.com/office/officeart/2005/8/layout/hierarchy1"/>
    <dgm:cxn modelId="{8E3A8904-8752-4B79-BABF-EDBB2B05FA0F}" srcId="{8EFEC076-B1F3-4510-97B6-55641AEF2375}" destId="{A2EADEE6-E2D2-4F94-A39D-748C41E5B3FB}" srcOrd="1" destOrd="0" parTransId="{03EC0066-1F49-4D4E-BA7F-6DDD172EBF10}" sibTransId="{565174D0-ECED-41D1-BD89-1435AA0C441C}"/>
    <dgm:cxn modelId="{8623DE08-4C74-435D-9FE9-351FA53CE26E}" type="presOf" srcId="{DCA6E6A2-579B-43EB-8944-B75B7B38A395}" destId="{99C57348-EC6C-4238-918D-12CFFFD115DC}" srcOrd="0" destOrd="0" presId="urn:microsoft.com/office/officeart/2005/8/layout/hierarchy1"/>
    <dgm:cxn modelId="{D9538C8B-0425-4124-AD67-D9CB475F3CB2}" type="presOf" srcId="{03EC0066-1F49-4D4E-BA7F-6DDD172EBF10}" destId="{D4A081BC-C2B9-4698-B568-92D4D95549D1}" srcOrd="0" destOrd="0" presId="urn:microsoft.com/office/officeart/2005/8/layout/hierarchy1"/>
    <dgm:cxn modelId="{74AF60A3-C84F-41A6-9A97-5421941CB984}" type="presOf" srcId="{B70B72FF-FC61-4444-A44F-77BA8FC1B941}" destId="{CB3924FA-65F3-485F-AC70-8C107EABABCD}" srcOrd="0" destOrd="0" presId="urn:microsoft.com/office/officeart/2005/8/layout/hierarchy1"/>
    <dgm:cxn modelId="{169DAFDB-0903-4A00-A911-D8DC910664D6}" type="presOf" srcId="{8EFEC076-B1F3-4510-97B6-55641AEF2375}" destId="{5C241A29-8A38-4E5C-85A7-7B145DCD9236}" srcOrd="0" destOrd="0" presId="urn:microsoft.com/office/officeart/2005/8/layout/hierarchy1"/>
    <dgm:cxn modelId="{47A2A9B3-E806-48F6-A71E-920A8C8DF7CC}" type="presOf" srcId="{C27F20AC-A2DC-4C7D-976A-BD111B52C988}" destId="{8DB07F25-C37A-4FAD-A7F5-9467D4648F0A}" srcOrd="0" destOrd="0" presId="urn:microsoft.com/office/officeart/2005/8/layout/hierarchy1"/>
    <dgm:cxn modelId="{610C1A5D-74A1-4F34-B0C5-52AAB55DFC52}" srcId="{F9262E78-5234-4B7B-ACC8-5455B3A8C9EF}" destId="{C27F20AC-A2DC-4C7D-976A-BD111B52C988}" srcOrd="0" destOrd="0" parTransId="{B70B72FF-FC61-4444-A44F-77BA8FC1B941}" sibTransId="{72FB8C2E-DAFC-47FD-9F98-44C7B9920F1C}"/>
    <dgm:cxn modelId="{7F085014-700C-4562-B8D1-369672DB0932}" type="presOf" srcId="{4062D17B-5A26-4CCF-9A78-D3338CDBB145}" destId="{5EBB758E-E86F-462E-9A11-516D7402772E}" srcOrd="0" destOrd="0" presId="urn:microsoft.com/office/officeart/2005/8/layout/hierarchy1"/>
    <dgm:cxn modelId="{771EAE8D-4695-4B53-AB12-2530BB41A7DC}" type="presOf" srcId="{A2EADEE6-E2D2-4F94-A39D-748C41E5B3FB}" destId="{E360BE1C-DAEA-4F3A-923D-3163D784DB9F}" srcOrd="0" destOrd="0" presId="urn:microsoft.com/office/officeart/2005/8/layout/hierarchy1"/>
    <dgm:cxn modelId="{D911952F-93BF-4D66-95C8-95C48304888B}" srcId="{3FB9C00E-DDAF-426B-8579-604EEB1E2590}" destId="{F9262E78-5234-4B7B-ACC8-5455B3A8C9EF}" srcOrd="0" destOrd="0" parTransId="{C7D8EC9C-B597-4091-82B9-8835FD80FE35}" sibTransId="{356DF98D-C78D-408D-AE10-49E0AB6BFB18}"/>
    <dgm:cxn modelId="{EB57F4F8-2C39-4FFE-A507-FC3165485127}" srcId="{8EFEC076-B1F3-4510-97B6-55641AEF2375}" destId="{3B0ED8D8-A2FF-416C-9684-4A0B460BEF22}" srcOrd="2" destOrd="0" parTransId="{DCA6E6A2-579B-43EB-8944-B75B7B38A395}" sibTransId="{F372D552-3D0F-40A5-AE1C-0BB4F01926F6}"/>
    <dgm:cxn modelId="{98C4169B-5043-4B53-84E1-84467C90203D}" srcId="{8EFEC076-B1F3-4510-97B6-55641AEF2375}" destId="{211E330F-A5FD-44F0-A099-E10BDC875F50}" srcOrd="0" destOrd="0" parTransId="{48D3E923-41B6-4ABC-8509-4BDB48BCA526}" sibTransId="{14AA0943-B0D8-45F8-8BCA-46DAA97CF9EC}"/>
    <dgm:cxn modelId="{9BB10658-F50F-4A6E-B66E-2DF0AACBE747}" srcId="{F9262E78-5234-4B7B-ACC8-5455B3A8C9EF}" destId="{8EFEC076-B1F3-4510-97B6-55641AEF2375}" srcOrd="1" destOrd="0" parTransId="{4062D17B-5A26-4CCF-9A78-D3338CDBB145}" sibTransId="{2671EA23-B509-448E-B621-D179691A04C2}"/>
    <dgm:cxn modelId="{AEF13A61-99F6-4B4E-8ADF-7D8279A0935A}" type="presParOf" srcId="{FB4CC1B6-813D-4C19-81BC-000DD2548234}" destId="{02F7FCB1-1779-440E-A034-6C19F82E0381}" srcOrd="0" destOrd="0" presId="urn:microsoft.com/office/officeart/2005/8/layout/hierarchy1"/>
    <dgm:cxn modelId="{B5DC86B4-0417-44D5-8EC0-E3AC19C622C9}" type="presParOf" srcId="{02F7FCB1-1779-440E-A034-6C19F82E0381}" destId="{64636069-900B-4980-A12F-F51DC629DF63}" srcOrd="0" destOrd="0" presId="urn:microsoft.com/office/officeart/2005/8/layout/hierarchy1"/>
    <dgm:cxn modelId="{2EAC160A-A76C-4E8D-88AF-7FFB87F4A090}" type="presParOf" srcId="{64636069-900B-4980-A12F-F51DC629DF63}" destId="{66D0E1C1-9FDE-4A6E-A317-BD8F7D8F0D5E}" srcOrd="0" destOrd="0" presId="urn:microsoft.com/office/officeart/2005/8/layout/hierarchy1"/>
    <dgm:cxn modelId="{FFD7AA92-2091-41FA-8D2A-0CF1343D34E8}" type="presParOf" srcId="{64636069-900B-4980-A12F-F51DC629DF63}" destId="{14A815C0-8412-408E-9568-D1A7E250D5E5}" srcOrd="1" destOrd="0" presId="urn:microsoft.com/office/officeart/2005/8/layout/hierarchy1"/>
    <dgm:cxn modelId="{458BF2A3-A025-4F46-B029-05F5BC35087C}" type="presParOf" srcId="{02F7FCB1-1779-440E-A034-6C19F82E0381}" destId="{009D4429-389F-4CFB-A5A9-712452CC5578}" srcOrd="1" destOrd="0" presId="urn:microsoft.com/office/officeart/2005/8/layout/hierarchy1"/>
    <dgm:cxn modelId="{1FEE79CA-5540-48A5-BB11-60CC34410B6E}" type="presParOf" srcId="{009D4429-389F-4CFB-A5A9-712452CC5578}" destId="{CB3924FA-65F3-485F-AC70-8C107EABABCD}" srcOrd="0" destOrd="0" presId="urn:microsoft.com/office/officeart/2005/8/layout/hierarchy1"/>
    <dgm:cxn modelId="{70C57E8D-7D25-4F98-A4F7-6ADD7A2A8D33}" type="presParOf" srcId="{009D4429-389F-4CFB-A5A9-712452CC5578}" destId="{FF00C513-3B54-4AC6-BBBA-43B70950D87E}" srcOrd="1" destOrd="0" presId="urn:microsoft.com/office/officeart/2005/8/layout/hierarchy1"/>
    <dgm:cxn modelId="{4241FD5D-D228-44E2-95D7-347E363D18B3}" type="presParOf" srcId="{FF00C513-3B54-4AC6-BBBA-43B70950D87E}" destId="{E0F328C9-F920-4C6B-8AB1-644E13277AA8}" srcOrd="0" destOrd="0" presId="urn:microsoft.com/office/officeart/2005/8/layout/hierarchy1"/>
    <dgm:cxn modelId="{86548F81-7F87-4B69-8FFC-9D6F83B5F66D}" type="presParOf" srcId="{E0F328C9-F920-4C6B-8AB1-644E13277AA8}" destId="{083E453E-7AE3-4EDF-AD94-A24525C6C259}" srcOrd="0" destOrd="0" presId="urn:microsoft.com/office/officeart/2005/8/layout/hierarchy1"/>
    <dgm:cxn modelId="{B997493A-07A1-4259-9C74-337ED666190B}" type="presParOf" srcId="{E0F328C9-F920-4C6B-8AB1-644E13277AA8}" destId="{8DB07F25-C37A-4FAD-A7F5-9467D4648F0A}" srcOrd="1" destOrd="0" presId="urn:microsoft.com/office/officeart/2005/8/layout/hierarchy1"/>
    <dgm:cxn modelId="{B1046B12-51FD-4456-ABD9-29B59AE72794}" type="presParOf" srcId="{FF00C513-3B54-4AC6-BBBA-43B70950D87E}" destId="{1249134B-4FA6-495D-963F-3A9FF88F3465}" srcOrd="1" destOrd="0" presId="urn:microsoft.com/office/officeart/2005/8/layout/hierarchy1"/>
    <dgm:cxn modelId="{68B954BD-5486-4E21-BB7F-150B96933D32}" type="presParOf" srcId="{009D4429-389F-4CFB-A5A9-712452CC5578}" destId="{5EBB758E-E86F-462E-9A11-516D7402772E}" srcOrd="2" destOrd="0" presId="urn:microsoft.com/office/officeart/2005/8/layout/hierarchy1"/>
    <dgm:cxn modelId="{FA4478C6-FAC0-4262-AFF6-85978A7E2826}" type="presParOf" srcId="{009D4429-389F-4CFB-A5A9-712452CC5578}" destId="{6A184736-CA19-4978-9DE5-F7646958B3D8}" srcOrd="3" destOrd="0" presId="urn:microsoft.com/office/officeart/2005/8/layout/hierarchy1"/>
    <dgm:cxn modelId="{ACE67FE9-6EC4-4101-9708-507AA7A89E7C}" type="presParOf" srcId="{6A184736-CA19-4978-9DE5-F7646958B3D8}" destId="{11729FDC-C086-4EE8-BDA3-9C76B2AD192C}" srcOrd="0" destOrd="0" presId="urn:microsoft.com/office/officeart/2005/8/layout/hierarchy1"/>
    <dgm:cxn modelId="{D0DC9E54-0177-431A-BD75-0DE74C62E63E}" type="presParOf" srcId="{11729FDC-C086-4EE8-BDA3-9C76B2AD192C}" destId="{7D5CE731-6806-4C7E-BF96-DB02E094B378}" srcOrd="0" destOrd="0" presId="urn:microsoft.com/office/officeart/2005/8/layout/hierarchy1"/>
    <dgm:cxn modelId="{C07DC953-4C12-4BF6-82FB-D177863EAD2B}" type="presParOf" srcId="{11729FDC-C086-4EE8-BDA3-9C76B2AD192C}" destId="{5C241A29-8A38-4E5C-85A7-7B145DCD9236}" srcOrd="1" destOrd="0" presId="urn:microsoft.com/office/officeart/2005/8/layout/hierarchy1"/>
    <dgm:cxn modelId="{031E1260-2880-4333-A3CC-8CD43CB8D063}" type="presParOf" srcId="{6A184736-CA19-4978-9DE5-F7646958B3D8}" destId="{FA77B0CB-8161-4816-82AD-B45CE91D82DA}" srcOrd="1" destOrd="0" presId="urn:microsoft.com/office/officeart/2005/8/layout/hierarchy1"/>
    <dgm:cxn modelId="{343B0731-7096-4199-80D3-E0374DBFDB28}" type="presParOf" srcId="{FA77B0CB-8161-4816-82AD-B45CE91D82DA}" destId="{1A3C87BD-FAF8-4F13-8033-20C693C7E78B}" srcOrd="0" destOrd="0" presId="urn:microsoft.com/office/officeart/2005/8/layout/hierarchy1"/>
    <dgm:cxn modelId="{090BECCE-0B64-4937-A172-93CF8FFB0047}" type="presParOf" srcId="{FA77B0CB-8161-4816-82AD-B45CE91D82DA}" destId="{9068C5B0-C725-440A-8A81-C81F00699244}" srcOrd="1" destOrd="0" presId="urn:microsoft.com/office/officeart/2005/8/layout/hierarchy1"/>
    <dgm:cxn modelId="{2E8A5417-5CC9-42F8-8D46-96F286203C66}" type="presParOf" srcId="{9068C5B0-C725-440A-8A81-C81F00699244}" destId="{269AAF57-5A3F-4C82-87D4-227C52ACAC33}" srcOrd="0" destOrd="0" presId="urn:microsoft.com/office/officeart/2005/8/layout/hierarchy1"/>
    <dgm:cxn modelId="{B9BBF6DD-3C92-4215-B555-43FD27E7FC2C}" type="presParOf" srcId="{269AAF57-5A3F-4C82-87D4-227C52ACAC33}" destId="{E70C8910-8207-4EA3-8DFF-8A017AC5B754}" srcOrd="0" destOrd="0" presId="urn:microsoft.com/office/officeart/2005/8/layout/hierarchy1"/>
    <dgm:cxn modelId="{430C0522-460A-4BC5-BE60-8B992FE073CD}" type="presParOf" srcId="{269AAF57-5A3F-4C82-87D4-227C52ACAC33}" destId="{5EE20C12-9415-4F33-875E-3032126E0E69}" srcOrd="1" destOrd="0" presId="urn:microsoft.com/office/officeart/2005/8/layout/hierarchy1"/>
    <dgm:cxn modelId="{87823D47-AC5A-4696-9414-D6F95D42BAA9}" type="presParOf" srcId="{9068C5B0-C725-440A-8A81-C81F00699244}" destId="{BD32DE55-8FF2-40EF-A760-C86F0B6020F0}" srcOrd="1" destOrd="0" presId="urn:microsoft.com/office/officeart/2005/8/layout/hierarchy1"/>
    <dgm:cxn modelId="{09F46FBD-90A7-4757-B671-6034D9D97969}" type="presParOf" srcId="{FA77B0CB-8161-4816-82AD-B45CE91D82DA}" destId="{D4A081BC-C2B9-4698-B568-92D4D95549D1}" srcOrd="2" destOrd="0" presId="urn:microsoft.com/office/officeart/2005/8/layout/hierarchy1"/>
    <dgm:cxn modelId="{E5FBFA8A-4BE4-4EF9-BBD4-E37A0DB132A5}" type="presParOf" srcId="{FA77B0CB-8161-4816-82AD-B45CE91D82DA}" destId="{6E802C15-4570-40BF-9B92-1C580241F85F}" srcOrd="3" destOrd="0" presId="urn:microsoft.com/office/officeart/2005/8/layout/hierarchy1"/>
    <dgm:cxn modelId="{EA16B3B6-35F2-4A85-9AEF-B91E17B7657B}" type="presParOf" srcId="{6E802C15-4570-40BF-9B92-1C580241F85F}" destId="{FB8E9B46-25D2-4E1E-A386-7649DEC0DA83}" srcOrd="0" destOrd="0" presId="urn:microsoft.com/office/officeart/2005/8/layout/hierarchy1"/>
    <dgm:cxn modelId="{60A8C046-D37E-474A-B6BA-8491F0F0A0F0}" type="presParOf" srcId="{FB8E9B46-25D2-4E1E-A386-7649DEC0DA83}" destId="{B0F8679B-4A57-4A3A-805A-9BBC54697ABB}" srcOrd="0" destOrd="0" presId="urn:microsoft.com/office/officeart/2005/8/layout/hierarchy1"/>
    <dgm:cxn modelId="{DDE6F60C-5397-45B5-876E-964E11AB7A98}" type="presParOf" srcId="{FB8E9B46-25D2-4E1E-A386-7649DEC0DA83}" destId="{E360BE1C-DAEA-4F3A-923D-3163D784DB9F}" srcOrd="1" destOrd="0" presId="urn:microsoft.com/office/officeart/2005/8/layout/hierarchy1"/>
    <dgm:cxn modelId="{8ACAB054-3E90-4C4C-AB70-B463203A81A2}" type="presParOf" srcId="{6E802C15-4570-40BF-9B92-1C580241F85F}" destId="{FB7FE45F-5BB4-4DC3-969A-D5490161A451}" srcOrd="1" destOrd="0" presId="urn:microsoft.com/office/officeart/2005/8/layout/hierarchy1"/>
    <dgm:cxn modelId="{C17CFF47-697F-499E-8BEC-C16A68834DED}" type="presParOf" srcId="{FA77B0CB-8161-4816-82AD-B45CE91D82DA}" destId="{99C57348-EC6C-4238-918D-12CFFFD115DC}" srcOrd="4" destOrd="0" presId="urn:microsoft.com/office/officeart/2005/8/layout/hierarchy1"/>
    <dgm:cxn modelId="{04D5EAAB-5322-440E-9569-358CE8A44DDA}" type="presParOf" srcId="{FA77B0CB-8161-4816-82AD-B45CE91D82DA}" destId="{262C77CF-A5F1-433C-A8A4-DF373CE94E85}" srcOrd="5" destOrd="0" presId="urn:microsoft.com/office/officeart/2005/8/layout/hierarchy1"/>
    <dgm:cxn modelId="{D63186FB-C2FA-4313-8791-C829630A4BF2}" type="presParOf" srcId="{262C77CF-A5F1-433C-A8A4-DF373CE94E85}" destId="{AB6A2A12-8D83-405F-BABA-9A63739F229B}" srcOrd="0" destOrd="0" presId="urn:microsoft.com/office/officeart/2005/8/layout/hierarchy1"/>
    <dgm:cxn modelId="{129F726F-2BFB-4730-8A04-EAC370B5E5B2}" type="presParOf" srcId="{AB6A2A12-8D83-405F-BABA-9A63739F229B}" destId="{9DED15AF-8EA7-4354-8CE1-B16099B68FDA}" srcOrd="0" destOrd="0" presId="urn:microsoft.com/office/officeart/2005/8/layout/hierarchy1"/>
    <dgm:cxn modelId="{1639B520-389A-43C3-8170-566F36ED304E}" type="presParOf" srcId="{AB6A2A12-8D83-405F-BABA-9A63739F229B}" destId="{D49562D9-1E5B-4D40-9038-FF63C382F6CD}" srcOrd="1" destOrd="0" presId="urn:microsoft.com/office/officeart/2005/8/layout/hierarchy1"/>
    <dgm:cxn modelId="{F06CF999-1938-4A26-AF92-09C79CB130A8}" type="presParOf" srcId="{262C77CF-A5F1-433C-A8A4-DF373CE94E85}" destId="{3E683EB5-D737-4797-9872-00E4873932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7008F-606B-408D-BE4F-40303698E5DB}">
      <dsp:nvSpPr>
        <dsp:cNvPr id="0" name=""/>
        <dsp:cNvSpPr/>
      </dsp:nvSpPr>
      <dsp:spPr>
        <a:xfrm>
          <a:off x="2340" y="1067850"/>
          <a:ext cx="2281753" cy="829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Szakma szerint</a:t>
          </a:r>
          <a:endParaRPr lang="hu-HU" sz="2400" kern="1200" dirty="0"/>
        </a:p>
      </dsp:txBody>
      <dsp:txXfrm>
        <a:off x="2340" y="1067850"/>
        <a:ext cx="2281753" cy="829638"/>
      </dsp:txXfrm>
    </dsp:sp>
    <dsp:sp modelId="{F8747B27-85A1-470E-AEC4-ED2F716FD69D}">
      <dsp:nvSpPr>
        <dsp:cNvPr id="0" name=""/>
        <dsp:cNvSpPr/>
      </dsp:nvSpPr>
      <dsp:spPr>
        <a:xfrm>
          <a:off x="2340" y="1897489"/>
          <a:ext cx="2281753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Építész rajz</a:t>
          </a:r>
          <a:endParaRPr lang="hu-H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Géprajz</a:t>
          </a:r>
          <a:endParaRPr lang="hu-H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Villamos rajz</a:t>
          </a:r>
          <a:endParaRPr lang="hu-HU" sz="2400" kern="1200" dirty="0"/>
        </a:p>
      </dsp:txBody>
      <dsp:txXfrm>
        <a:off x="2340" y="1897489"/>
        <a:ext cx="2281753" cy="2075220"/>
      </dsp:txXfrm>
    </dsp:sp>
    <dsp:sp modelId="{41D13B57-B4E6-4B96-99CC-C40B998B6CA3}">
      <dsp:nvSpPr>
        <dsp:cNvPr id="0" name=""/>
        <dsp:cNvSpPr/>
      </dsp:nvSpPr>
      <dsp:spPr>
        <a:xfrm>
          <a:off x="2603539" y="1067850"/>
          <a:ext cx="2281753" cy="829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Célja szerint</a:t>
          </a:r>
          <a:endParaRPr lang="hu-HU" sz="2400" kern="1200" dirty="0"/>
        </a:p>
      </dsp:txBody>
      <dsp:txXfrm>
        <a:off x="2603539" y="1067850"/>
        <a:ext cx="2281753" cy="829638"/>
      </dsp:txXfrm>
    </dsp:sp>
    <dsp:sp modelId="{373B53FA-D54B-4100-85FD-2339832AA151}">
      <dsp:nvSpPr>
        <dsp:cNvPr id="0" name=""/>
        <dsp:cNvSpPr/>
      </dsp:nvSpPr>
      <dsp:spPr>
        <a:xfrm>
          <a:off x="2603539" y="1897489"/>
          <a:ext cx="2281753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Elvi rajz</a:t>
          </a:r>
          <a:endParaRPr lang="hu-H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Műhelyrajz</a:t>
          </a:r>
          <a:endParaRPr lang="hu-H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Hálózati rajz</a:t>
          </a:r>
          <a:endParaRPr lang="hu-H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Kapcsolási rajz</a:t>
          </a:r>
          <a:endParaRPr lang="hu-HU" sz="2400" kern="1200" dirty="0"/>
        </a:p>
      </dsp:txBody>
      <dsp:txXfrm>
        <a:off x="2603539" y="1897489"/>
        <a:ext cx="2281753" cy="2075220"/>
      </dsp:txXfrm>
    </dsp:sp>
    <dsp:sp modelId="{47A90308-701B-4A9B-88E2-404E1805D96D}">
      <dsp:nvSpPr>
        <dsp:cNvPr id="0" name=""/>
        <dsp:cNvSpPr/>
      </dsp:nvSpPr>
      <dsp:spPr>
        <a:xfrm>
          <a:off x="5204738" y="1067850"/>
          <a:ext cx="2281753" cy="8296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Kidolgozás módja szerint</a:t>
          </a:r>
          <a:endParaRPr lang="hu-HU" sz="2400" kern="1200" dirty="0"/>
        </a:p>
      </dsp:txBody>
      <dsp:txXfrm>
        <a:off x="5204738" y="1067850"/>
        <a:ext cx="2281753" cy="829638"/>
      </dsp:txXfrm>
    </dsp:sp>
    <dsp:sp modelId="{0167A403-6EE8-4B4B-A118-AC98282106DF}">
      <dsp:nvSpPr>
        <dsp:cNvPr id="0" name=""/>
        <dsp:cNvSpPr/>
      </dsp:nvSpPr>
      <dsp:spPr>
        <a:xfrm>
          <a:off x="5204738" y="1897489"/>
          <a:ext cx="2281753" cy="20752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Vázlatrajz</a:t>
          </a:r>
          <a:endParaRPr lang="hu-H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Szerkesztett rajz</a:t>
          </a:r>
          <a:endParaRPr lang="hu-H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Ceruzarajz</a:t>
          </a:r>
          <a:endParaRPr lang="hu-H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400" kern="1200" dirty="0" smtClean="0"/>
            <a:t>Tusrajz</a:t>
          </a:r>
          <a:endParaRPr lang="hu-HU" sz="2400" kern="1200" dirty="0"/>
        </a:p>
      </dsp:txBody>
      <dsp:txXfrm>
        <a:off x="5204738" y="1897489"/>
        <a:ext cx="2281753" cy="2075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57348-EC6C-4238-918D-12CFFFD115DC}">
      <dsp:nvSpPr>
        <dsp:cNvPr id="0" name=""/>
        <dsp:cNvSpPr/>
      </dsp:nvSpPr>
      <dsp:spPr>
        <a:xfrm>
          <a:off x="3438062" y="2870952"/>
          <a:ext cx="2247558" cy="53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61"/>
              </a:lnTo>
              <a:lnTo>
                <a:pt x="2247558" y="364461"/>
              </a:lnTo>
              <a:lnTo>
                <a:pt x="2247558" y="5348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081BC-C2B9-4698-B568-92D4D95549D1}">
      <dsp:nvSpPr>
        <dsp:cNvPr id="0" name=""/>
        <dsp:cNvSpPr/>
      </dsp:nvSpPr>
      <dsp:spPr>
        <a:xfrm>
          <a:off x="3392342" y="2870952"/>
          <a:ext cx="91440" cy="5348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8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C87BD-FAF8-4F13-8033-20C693C7E78B}">
      <dsp:nvSpPr>
        <dsp:cNvPr id="0" name=""/>
        <dsp:cNvSpPr/>
      </dsp:nvSpPr>
      <dsp:spPr>
        <a:xfrm>
          <a:off x="1190504" y="2870952"/>
          <a:ext cx="2247558" cy="534816"/>
        </a:xfrm>
        <a:custGeom>
          <a:avLst/>
          <a:gdLst/>
          <a:ahLst/>
          <a:cxnLst/>
          <a:rect l="0" t="0" r="0" b="0"/>
          <a:pathLst>
            <a:path>
              <a:moveTo>
                <a:pt x="2247558" y="0"/>
              </a:moveTo>
              <a:lnTo>
                <a:pt x="2247558" y="364461"/>
              </a:lnTo>
              <a:lnTo>
                <a:pt x="0" y="364461"/>
              </a:lnTo>
              <a:lnTo>
                <a:pt x="0" y="5348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B758E-E86F-462E-9A11-516D7402772E}">
      <dsp:nvSpPr>
        <dsp:cNvPr id="0" name=""/>
        <dsp:cNvSpPr/>
      </dsp:nvSpPr>
      <dsp:spPr>
        <a:xfrm>
          <a:off x="2314283" y="1168427"/>
          <a:ext cx="1123779" cy="534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61"/>
              </a:lnTo>
              <a:lnTo>
                <a:pt x="1123779" y="364461"/>
              </a:lnTo>
              <a:lnTo>
                <a:pt x="1123779" y="534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924FA-65F3-485F-AC70-8C107EABABCD}">
      <dsp:nvSpPr>
        <dsp:cNvPr id="0" name=""/>
        <dsp:cNvSpPr/>
      </dsp:nvSpPr>
      <dsp:spPr>
        <a:xfrm>
          <a:off x="1190504" y="1168427"/>
          <a:ext cx="1123779" cy="534816"/>
        </a:xfrm>
        <a:custGeom>
          <a:avLst/>
          <a:gdLst/>
          <a:ahLst/>
          <a:cxnLst/>
          <a:rect l="0" t="0" r="0" b="0"/>
          <a:pathLst>
            <a:path>
              <a:moveTo>
                <a:pt x="1123779" y="0"/>
              </a:moveTo>
              <a:lnTo>
                <a:pt x="1123779" y="364461"/>
              </a:lnTo>
              <a:lnTo>
                <a:pt x="0" y="364461"/>
              </a:lnTo>
              <a:lnTo>
                <a:pt x="0" y="5348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0E1C1-9FDE-4A6E-A317-BD8F7D8F0D5E}">
      <dsp:nvSpPr>
        <dsp:cNvPr id="0" name=""/>
        <dsp:cNvSpPr/>
      </dsp:nvSpPr>
      <dsp:spPr>
        <a:xfrm>
          <a:off x="1394827" y="718"/>
          <a:ext cx="1838911" cy="1167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815C0-8412-408E-9568-D1A7E250D5E5}">
      <dsp:nvSpPr>
        <dsp:cNvPr id="0" name=""/>
        <dsp:cNvSpPr/>
      </dsp:nvSpPr>
      <dsp:spPr>
        <a:xfrm>
          <a:off x="1599150" y="194825"/>
          <a:ext cx="1838911" cy="1167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Műhelyrajz</a:t>
          </a:r>
          <a:endParaRPr lang="hu-HU" sz="2200" kern="1200" dirty="0"/>
        </a:p>
      </dsp:txBody>
      <dsp:txXfrm>
        <a:off x="1633351" y="229026"/>
        <a:ext cx="1770509" cy="1099306"/>
      </dsp:txXfrm>
    </dsp:sp>
    <dsp:sp modelId="{083E453E-7AE3-4EDF-AD94-A24525C6C259}">
      <dsp:nvSpPr>
        <dsp:cNvPr id="0" name=""/>
        <dsp:cNvSpPr/>
      </dsp:nvSpPr>
      <dsp:spPr>
        <a:xfrm>
          <a:off x="271048" y="1703244"/>
          <a:ext cx="1838911" cy="1167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07F25-C37A-4FAD-A7F5-9467D4648F0A}">
      <dsp:nvSpPr>
        <dsp:cNvPr id="0" name=""/>
        <dsp:cNvSpPr/>
      </dsp:nvSpPr>
      <dsp:spPr>
        <a:xfrm>
          <a:off x="475371" y="1897351"/>
          <a:ext cx="1838911" cy="1167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Alkatrészrajz</a:t>
          </a:r>
          <a:endParaRPr lang="hu-HU" sz="2200" kern="1200" dirty="0"/>
        </a:p>
      </dsp:txBody>
      <dsp:txXfrm>
        <a:off x="509572" y="1931552"/>
        <a:ext cx="1770509" cy="1099306"/>
      </dsp:txXfrm>
    </dsp:sp>
    <dsp:sp modelId="{7D5CE731-6806-4C7E-BF96-DB02E094B378}">
      <dsp:nvSpPr>
        <dsp:cNvPr id="0" name=""/>
        <dsp:cNvSpPr/>
      </dsp:nvSpPr>
      <dsp:spPr>
        <a:xfrm>
          <a:off x="2518606" y="1703244"/>
          <a:ext cx="1838911" cy="1167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41A29-8A38-4E5C-85A7-7B145DCD9236}">
      <dsp:nvSpPr>
        <dsp:cNvPr id="0" name=""/>
        <dsp:cNvSpPr/>
      </dsp:nvSpPr>
      <dsp:spPr>
        <a:xfrm>
          <a:off x="2722930" y="1897351"/>
          <a:ext cx="1838911" cy="1167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Összeállítási rajz</a:t>
          </a:r>
          <a:endParaRPr lang="hu-HU" sz="2200" kern="1200" dirty="0"/>
        </a:p>
      </dsp:txBody>
      <dsp:txXfrm>
        <a:off x="2757131" y="1931552"/>
        <a:ext cx="1770509" cy="1099306"/>
      </dsp:txXfrm>
    </dsp:sp>
    <dsp:sp modelId="{E70C8910-8207-4EA3-8DFF-8A017AC5B754}">
      <dsp:nvSpPr>
        <dsp:cNvPr id="0" name=""/>
        <dsp:cNvSpPr/>
      </dsp:nvSpPr>
      <dsp:spPr>
        <a:xfrm>
          <a:off x="271048" y="3405769"/>
          <a:ext cx="1838911" cy="1167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20C12-9415-4F33-875E-3032126E0E69}">
      <dsp:nvSpPr>
        <dsp:cNvPr id="0" name=""/>
        <dsp:cNvSpPr/>
      </dsp:nvSpPr>
      <dsp:spPr>
        <a:xfrm>
          <a:off x="475371" y="3599876"/>
          <a:ext cx="1838911" cy="1167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Rész-összeállítási rajz</a:t>
          </a:r>
          <a:endParaRPr lang="hu-HU" sz="2200" kern="1200" dirty="0"/>
        </a:p>
      </dsp:txBody>
      <dsp:txXfrm>
        <a:off x="509572" y="3634077"/>
        <a:ext cx="1770509" cy="1099306"/>
      </dsp:txXfrm>
    </dsp:sp>
    <dsp:sp modelId="{B0F8679B-4A57-4A3A-805A-9BBC54697ABB}">
      <dsp:nvSpPr>
        <dsp:cNvPr id="0" name=""/>
        <dsp:cNvSpPr/>
      </dsp:nvSpPr>
      <dsp:spPr>
        <a:xfrm>
          <a:off x="2518606" y="3405769"/>
          <a:ext cx="1838911" cy="1167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0BE1C-DAEA-4F3A-923D-3163D784DB9F}">
      <dsp:nvSpPr>
        <dsp:cNvPr id="0" name=""/>
        <dsp:cNvSpPr/>
      </dsp:nvSpPr>
      <dsp:spPr>
        <a:xfrm>
          <a:off x="2722930" y="3599876"/>
          <a:ext cx="1838911" cy="1167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Csoport-összeállítási rajz</a:t>
          </a:r>
          <a:endParaRPr lang="hu-HU" sz="2200" kern="1200" dirty="0"/>
        </a:p>
      </dsp:txBody>
      <dsp:txXfrm>
        <a:off x="2757131" y="3634077"/>
        <a:ext cx="1770509" cy="1099306"/>
      </dsp:txXfrm>
    </dsp:sp>
    <dsp:sp modelId="{9DED15AF-8EA7-4354-8CE1-B16099B68FDA}">
      <dsp:nvSpPr>
        <dsp:cNvPr id="0" name=""/>
        <dsp:cNvSpPr/>
      </dsp:nvSpPr>
      <dsp:spPr>
        <a:xfrm>
          <a:off x="4766164" y="3405769"/>
          <a:ext cx="1838911" cy="1167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562D9-1E5B-4D40-9038-FF63C382F6CD}">
      <dsp:nvSpPr>
        <dsp:cNvPr id="0" name=""/>
        <dsp:cNvSpPr/>
      </dsp:nvSpPr>
      <dsp:spPr>
        <a:xfrm>
          <a:off x="4970488" y="3599876"/>
          <a:ext cx="1838911" cy="11677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Teljes összeállítási rajz</a:t>
          </a:r>
          <a:endParaRPr lang="hu-HU" sz="2200" kern="1200" dirty="0"/>
        </a:p>
      </dsp:txBody>
      <dsp:txXfrm>
        <a:off x="5004689" y="3634077"/>
        <a:ext cx="1770509" cy="109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C9A0FDA-AA36-49A3-98B9-FB6DDF7C8D83}" type="datetimeFigureOut">
              <a:rPr lang="hu-HU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1C0DE85-0851-40BB-8A50-C245C97C46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889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2048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FEB86A-1694-450E-8E88-528EAD39658E}" type="slidenum">
              <a:rPr lang="hu-H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u-H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4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0DE85-0851-40BB-8A50-C245C97C46CB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3359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0DE85-0851-40BB-8A50-C245C97C46CB}" type="slidenum">
              <a:rPr lang="hu-HU" smtClean="0"/>
              <a:pPr>
                <a:defRPr/>
              </a:pPr>
              <a:t>76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54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0DE85-0851-40BB-8A50-C245C97C46CB}" type="slidenum">
              <a:rPr lang="hu-HU" smtClean="0"/>
              <a:pPr>
                <a:defRPr/>
              </a:pPr>
              <a:t>120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20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F909B-9900-4BD1-BEBA-918A2BE648A0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19DF6A53-5AB8-4301-9619-FAB5598108A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5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6B843-C903-41D8-BA0E-598B0C3E3F31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C5FBE-DA16-4900-ABFF-5A019A2FA5C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472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91D2E-1183-4D1E-AD38-CF3506718EA0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6C8C-3475-45E9-AD38-79D057E13A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246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F909B-9900-4BD1-BEBA-918A2BE648A0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19DF6A53-5AB8-4301-9619-FAB5598108A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048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B4D40-5C42-48F0-A0EB-DC1CF2E49B7F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D2B4-0A69-4898-83E2-3685306BFD3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791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43092C3-A7A6-439D-89B1-99D540552754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E014AAA-11A5-4694-8584-AFA0F79BAA6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7035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19708-AA6B-4592-8382-4CE2A250C066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ED8A1-4337-4B2D-9A48-B16E609688D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445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3DCB7-1F7E-4C3A-97FD-7CE6527C28D3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56E51-DFCA-4574-A5D5-CDBC5C16798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5338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C44CC02-11FF-4F1B-A92C-51C9F483AECB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FD886-7EC3-432E-AF2E-4816B93B0E0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885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ADD29-EC36-42B4-BD11-4FCFB6C5A7D6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F68F-871A-4108-87C2-12648D36914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819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BE422-E5D8-4010-8BD8-87B5BDE3D0DD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32A65-C94E-479C-9314-AE506ED7CBD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533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B4D40-5C42-48F0-A0EB-DC1CF2E49B7F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D2B4-0A69-4898-83E2-3685306BFD3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013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9F8DC-08EE-49DB-A36C-43FE3B5A1B41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861DE-D57B-4AA1-990C-64CE2D4755A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508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76B843-C903-41D8-BA0E-598B0C3E3F31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C5FBE-DA16-4900-ABFF-5A019A2FA5C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216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91D2E-1183-4D1E-AD38-CF3506718EA0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66C8C-3475-45E9-AD38-79D057E13A6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0008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3163B7-8428-49AC-B500-99C24CA29B9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551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8C4C73-41EF-4915-B794-CFE6E35BC81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27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43092C3-A7A6-439D-89B1-99D540552754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E014AAA-11A5-4694-8584-AFA0F79BAA6A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2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919708-AA6B-4592-8382-4CE2A250C066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ED8A1-4337-4B2D-9A48-B16E609688D2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172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63DCB7-1F7E-4C3A-97FD-7CE6527C28D3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56E51-DFCA-4574-A5D5-CDBC5C16798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64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C44CC02-11FF-4F1B-A92C-51C9F483AECB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FD886-7EC3-432E-AF2E-4816B93B0E04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940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ADD29-EC36-42B4-BD11-4FCFB6C5A7D6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8F68F-871A-4108-87C2-12648D369140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BE422-E5D8-4010-8BD8-87B5BDE3D0DD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32A65-C94E-479C-9314-AE506ED7CBD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371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9F8DC-08EE-49DB-A36C-43FE3B5A1B41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861DE-D57B-4AA1-990C-64CE2D4755A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585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95B2429-1559-407F-AC32-37094A4B791E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145C951-6AA8-4DC3-BFFD-EC4F7AE72D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13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95B2429-1559-407F-AC32-37094A4B791E}" type="datetimeFigureOut">
              <a:rPr lang="hu-HU" smtClean="0"/>
              <a:pPr>
                <a:defRPr/>
              </a:pPr>
              <a:t>2014.11.07.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145C951-6AA8-4DC3-BFFD-EC4F7AE72D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6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0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1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slideLayout" Target="../slideLayouts/slideLayout1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slideLayout" Target="../slideLayouts/slideLayout1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8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1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8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18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8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18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8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18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4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7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z="6000" dirty="0" smtClean="0"/>
              <a:t>Műszaki rajz alapjai</a:t>
            </a:r>
            <a:endParaRPr lang="hu-H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Nemzeti szabványosítás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5113337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sz="2800" i="1" dirty="0"/>
              <a:t>A nemzeti szabványosítás célja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 smtClean="0"/>
              <a:t>A </a:t>
            </a:r>
            <a:r>
              <a:rPr lang="hu-HU" dirty="0"/>
              <a:t>nemzeti szabványosítással elő kell segíteni:</a:t>
            </a:r>
          </a:p>
          <a:p>
            <a:pPr marL="35560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i="1" dirty="0"/>
              <a:t>a) </a:t>
            </a:r>
            <a:r>
              <a:rPr lang="hu-HU" dirty="0"/>
              <a:t>az általános és ismételten alkalmazható eljárások, műszaki megoldások közrebocsátásával a </a:t>
            </a:r>
            <a:r>
              <a:rPr lang="hu-HU" i="1" u="sng" dirty="0"/>
              <a:t>termelés korszerűsítését</a:t>
            </a:r>
            <a:r>
              <a:rPr lang="hu-HU" dirty="0"/>
              <a:t>, a </a:t>
            </a:r>
            <a:r>
              <a:rPr lang="hu-HU" i="1" u="sng" dirty="0"/>
              <a:t>szolgáltatások színvonalának javítását</a:t>
            </a:r>
            <a:r>
              <a:rPr lang="hu-HU" dirty="0"/>
              <a:t>,</a:t>
            </a:r>
          </a:p>
          <a:p>
            <a:pPr marL="35560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i="1" dirty="0"/>
              <a:t>b) </a:t>
            </a:r>
            <a:r>
              <a:rPr lang="hu-HU" dirty="0"/>
              <a:t>a </a:t>
            </a:r>
            <a:r>
              <a:rPr lang="hu-HU" i="1" u="sng" dirty="0"/>
              <a:t>nemzetgazdasági igények érvényesítését</a:t>
            </a:r>
            <a:r>
              <a:rPr lang="hu-HU" dirty="0"/>
              <a:t> a nemzetközi és az európai szabványosítási tevékenységben,</a:t>
            </a:r>
          </a:p>
          <a:p>
            <a:pPr marL="35560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i="1" dirty="0"/>
              <a:t>c) </a:t>
            </a:r>
            <a:r>
              <a:rPr lang="hu-HU" dirty="0"/>
              <a:t>a </a:t>
            </a:r>
            <a:r>
              <a:rPr lang="hu-HU" i="1" u="sng" dirty="0"/>
              <a:t>kereskedelem műszaki akadályainak elhárítását</a:t>
            </a:r>
            <a:r>
              <a:rPr lang="hu-HU" dirty="0"/>
              <a:t>,</a:t>
            </a:r>
          </a:p>
          <a:p>
            <a:pPr marL="35560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i="1" dirty="0"/>
              <a:t>d) </a:t>
            </a:r>
            <a:r>
              <a:rPr lang="hu-HU" i="1" u="sng" dirty="0"/>
              <a:t>a műszaki fejlesztés eredményeinek </a:t>
            </a:r>
            <a:r>
              <a:rPr lang="hu-HU" dirty="0"/>
              <a:t>széles körű </a:t>
            </a:r>
            <a:r>
              <a:rPr lang="hu-HU" i="1" u="sng" dirty="0"/>
              <a:t>bevezetését</a:t>
            </a:r>
            <a:r>
              <a:rPr lang="hu-HU" dirty="0"/>
              <a:t>,</a:t>
            </a:r>
          </a:p>
          <a:p>
            <a:pPr marL="35560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i="1" dirty="0"/>
              <a:t>e) </a:t>
            </a:r>
            <a:r>
              <a:rPr lang="hu-HU" dirty="0"/>
              <a:t>az élet, az egészség, a környezet, a vagyon, a fogyasztói érdekek védelmét és </a:t>
            </a:r>
            <a:r>
              <a:rPr lang="hu-HU" i="1" u="sng" dirty="0"/>
              <a:t>a biztonságot</a:t>
            </a:r>
            <a:r>
              <a:rPr lang="hu-HU" dirty="0"/>
              <a:t>,</a:t>
            </a:r>
          </a:p>
          <a:p>
            <a:pPr marL="35560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i="1" dirty="0"/>
              <a:t>f) </a:t>
            </a:r>
            <a:r>
              <a:rPr lang="hu-HU" dirty="0"/>
              <a:t>a </a:t>
            </a:r>
            <a:r>
              <a:rPr lang="hu-HU" i="1" u="sng" dirty="0" err="1"/>
              <a:t>megfelelőségtanúsítás</a:t>
            </a:r>
            <a:r>
              <a:rPr lang="hu-HU" i="1" u="sng" dirty="0"/>
              <a:t> követelményrendszerének kialakítását</a:t>
            </a:r>
            <a:r>
              <a:rPr lang="hu-HU" dirty="0"/>
              <a:t>,</a:t>
            </a:r>
          </a:p>
          <a:p>
            <a:pPr marL="35560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i="1" dirty="0"/>
              <a:t>g) </a:t>
            </a:r>
            <a:r>
              <a:rPr lang="hu-HU" dirty="0"/>
              <a:t>a </a:t>
            </a:r>
            <a:r>
              <a:rPr lang="hu-HU" i="1" u="sng" dirty="0"/>
              <a:t>hazai termékek és szolgáltatások nemzetközi elismertetését</a:t>
            </a:r>
            <a:r>
              <a:rPr lang="hu-HU" i="1" u="sng" dirty="0" smtClean="0"/>
              <a:t>.</a:t>
            </a:r>
            <a:endParaRPr lang="hu-HU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hu-HU" sz="3200" b="1" dirty="0">
                <a:solidFill>
                  <a:schemeClr val="tx1"/>
                </a:solidFill>
              </a:rPr>
              <a:t>Az alkatrész beállítása a képsíkokhoz képest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0" y="876300"/>
            <a:ext cx="91567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 typeface="Arial" panose="020B0604020202020204" pitchFamily="34" charset="0"/>
              <a:buChar char="—"/>
            </a:pPr>
            <a:r>
              <a:rPr lang="hu-HU" sz="2400" dirty="0"/>
              <a:t>Lehetőleg az elölnézet adja a legtöbb információt </a:t>
            </a:r>
            <a:br>
              <a:rPr lang="hu-HU" sz="2400" dirty="0"/>
            </a:br>
            <a:r>
              <a:rPr lang="hu-HU" sz="2400" dirty="0"/>
              <a:t>    (a rajz főnézete általában az alkatrész elölnézete)</a:t>
            </a:r>
          </a:p>
          <a:p>
            <a:pPr>
              <a:spcAft>
                <a:spcPct val="50000"/>
              </a:spcAft>
              <a:buFont typeface="Arial" panose="020B0604020202020204" pitchFamily="34" charset="0"/>
              <a:buChar char="—"/>
            </a:pPr>
            <a:r>
              <a:rPr lang="hu-HU" sz="2400" dirty="0"/>
              <a:t>Az alkatrész lehetőleg a végleges beépítési helyzetben legyen</a:t>
            </a:r>
          </a:p>
          <a:p>
            <a:pPr>
              <a:spcAft>
                <a:spcPct val="50000"/>
              </a:spcAft>
              <a:buFont typeface="Arial" panose="020B0604020202020204" pitchFamily="34" charset="0"/>
              <a:buChar char="—"/>
            </a:pPr>
            <a:r>
              <a:rPr lang="hu-HU" sz="2400" dirty="0"/>
              <a:t>Az alkatrész szimmetriatengelyei a képsíkokkal </a:t>
            </a:r>
            <a:br>
              <a:rPr lang="hu-HU" sz="2400" dirty="0"/>
            </a:br>
            <a:r>
              <a:rPr lang="hu-HU" sz="2400" dirty="0"/>
              <a:t>    párhuzamosak vagy rájuk merőlegesek legyenek</a:t>
            </a:r>
          </a:p>
          <a:p>
            <a:pPr>
              <a:spcAft>
                <a:spcPct val="50000"/>
              </a:spcAft>
              <a:buFont typeface="Arial" panose="020B0604020202020204" pitchFamily="34" charset="0"/>
              <a:buChar char="—"/>
            </a:pPr>
            <a:r>
              <a:rPr lang="hu-HU" sz="2400" dirty="0"/>
              <a:t>Az alkatrész sík felületei a képsíkokkal </a:t>
            </a:r>
            <a:br>
              <a:rPr lang="hu-HU" sz="2400" dirty="0"/>
            </a:br>
            <a:r>
              <a:rPr lang="hu-HU" sz="2400" dirty="0"/>
              <a:t>    párhuzamosak vagy rájuk merőlegesek legyenek</a:t>
            </a:r>
            <a:endParaRPr lang="hu-HU" sz="2400" dirty="0">
              <a:cs typeface="Times New Roman" panose="02020603050405020304" pitchFamily="18" charset="0"/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185738" y="4221163"/>
            <a:ext cx="58658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3200" b="1" dirty="0"/>
              <a:t>A szükséges vetületek száma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0" y="5013325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 typeface="Arial" panose="020B0604020202020204" pitchFamily="34" charset="0"/>
              <a:buChar char="—"/>
            </a:pPr>
            <a:r>
              <a:rPr lang="hu-HU" sz="2400" dirty="0"/>
              <a:t>Maximálisan annyi vetület kell, amennyi az alkatrész</a:t>
            </a:r>
            <a:br>
              <a:rPr lang="hu-HU" sz="2400" dirty="0"/>
            </a:br>
            <a:r>
              <a:rPr lang="hu-HU" sz="2400" dirty="0"/>
              <a:t>    egyértelmű ábrázolásához éppen szükséges</a:t>
            </a:r>
          </a:p>
          <a:p>
            <a:pPr>
              <a:spcAft>
                <a:spcPct val="50000"/>
              </a:spcAft>
              <a:buFont typeface="Arial" panose="020B0604020202020204" pitchFamily="34" charset="0"/>
              <a:buChar char="—"/>
            </a:pPr>
            <a:r>
              <a:rPr lang="hu-HU" sz="2400" dirty="0"/>
              <a:t>Minél kevesebb, annál jobb</a:t>
            </a:r>
          </a:p>
        </p:txBody>
      </p:sp>
    </p:spTree>
    <p:extLst>
      <p:ext uri="{BB962C8B-B14F-4D97-AF65-F5344CB8AC3E}">
        <p14:creationId xmlns:p14="http://schemas.microsoft.com/office/powerpoint/2010/main" val="42603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2"/>
          <p:cNvSpPr>
            <a:spLocks noChangeArrowheads="1"/>
          </p:cNvSpPr>
          <p:nvPr/>
        </p:nvSpPr>
        <p:spPr bwMode="auto">
          <a:xfrm>
            <a:off x="3032125" y="3006725"/>
            <a:ext cx="302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sz="4800" b="1"/>
              <a:t>NÉZETEK</a:t>
            </a:r>
          </a:p>
        </p:txBody>
      </p:sp>
    </p:spTree>
    <p:extLst>
      <p:ext uri="{BB962C8B-B14F-4D97-AF65-F5344CB8AC3E}">
        <p14:creationId xmlns:p14="http://schemas.microsoft.com/office/powerpoint/2010/main" val="1459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Text Box 2"/>
          <p:cNvSpPr txBox="1">
            <a:spLocks noChangeArrowheads="1"/>
          </p:cNvSpPr>
          <p:nvPr/>
        </p:nvSpPr>
        <p:spPr bwMode="auto">
          <a:xfrm>
            <a:off x="482600" y="323850"/>
            <a:ext cx="81280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4400" b="1" dirty="0" smtClean="0"/>
              <a:t>A nézet</a:t>
            </a:r>
            <a:r>
              <a:rPr lang="hu-HU" sz="4400" dirty="0" smtClean="0"/>
              <a:t>:</a:t>
            </a:r>
            <a:endParaRPr lang="hu-HU" sz="4400" dirty="0"/>
          </a:p>
        </p:txBody>
      </p:sp>
      <p:sp>
        <p:nvSpPr>
          <p:cNvPr id="762883" name="Rectangle 3"/>
          <p:cNvSpPr>
            <a:spLocks noChangeArrowheads="1"/>
          </p:cNvSpPr>
          <p:nvPr/>
        </p:nvSpPr>
        <p:spPr bwMode="auto">
          <a:xfrm>
            <a:off x="101600" y="1828896"/>
            <a:ext cx="8816920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r>
              <a:rPr lang="hu-HU" sz="3600" dirty="0" smtClean="0"/>
              <a:t>a </a:t>
            </a:r>
            <a:r>
              <a:rPr lang="hu-HU" sz="3600" dirty="0"/>
              <a:t>tárgy kontúrvonalait, közbenső éleit és egyéb részleteket ábrázoló </a:t>
            </a:r>
            <a:r>
              <a:rPr lang="hu-HU" sz="3600" dirty="0" smtClean="0"/>
              <a:t>vetület (az </a:t>
            </a:r>
            <a:r>
              <a:rPr lang="hu-HU" sz="3600" dirty="0"/>
              <a:t>alkatrész valódi alakjának </a:t>
            </a:r>
            <a:r>
              <a:rPr lang="hu-HU" sz="3600" dirty="0" smtClean="0"/>
              <a:t>vetületei). </a:t>
            </a:r>
            <a:endParaRPr lang="hu-HU" sz="3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432" y="4365104"/>
            <a:ext cx="8812088" cy="122413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hu-HU" sz="3600" dirty="0">
                <a:solidFill>
                  <a:schemeClr val="tx1"/>
                </a:solidFill>
              </a:rPr>
              <a:t>A nézetkészítés célja</a:t>
            </a:r>
            <a:r>
              <a:rPr lang="hu-HU" sz="3600" dirty="0" smtClean="0">
                <a:solidFill>
                  <a:schemeClr val="tx1"/>
                </a:solidFill>
              </a:rPr>
              <a:t>: az </a:t>
            </a:r>
            <a:r>
              <a:rPr lang="hu-HU" sz="3600" dirty="0">
                <a:solidFill>
                  <a:schemeClr val="tx1"/>
                </a:solidFill>
              </a:rPr>
              <a:t>alkatrész külső formájának egyértelmű megjelenítése</a:t>
            </a:r>
          </a:p>
        </p:txBody>
      </p:sp>
    </p:spTree>
    <p:extLst>
      <p:ext uri="{BB962C8B-B14F-4D97-AF65-F5344CB8AC3E}">
        <p14:creationId xmlns:p14="http://schemas.microsoft.com/office/powerpoint/2010/main" val="348098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88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136904" cy="1224136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A NÉZETEK ELHELYEZÉSI RENDJE</a:t>
            </a:r>
          </a:p>
        </p:txBody>
      </p:sp>
      <p:sp>
        <p:nvSpPr>
          <p:cNvPr id="2" name="Téglalap 1"/>
          <p:cNvSpPr/>
          <p:nvPr/>
        </p:nvSpPr>
        <p:spPr>
          <a:xfrm>
            <a:off x="215008" y="2276872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tárgyat a </a:t>
            </a:r>
            <a:r>
              <a:rPr lang="hu-HU" sz="2400" dirty="0" err="1"/>
              <a:t>képsíkrendszerben</a:t>
            </a:r>
            <a:r>
              <a:rPr lang="hu-HU" sz="2400" dirty="0"/>
              <a:t> úgy kell elhelyezni, hogy a vetületeket lehetőleg valódi nagyságban lehessen látni, torzult méretet a rajzon nem lehet megadni. </a:t>
            </a: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képsíkokat mindig csak odaképzeljük, de a géprajzban sohasem </a:t>
            </a:r>
            <a:r>
              <a:rPr lang="hu-HU" sz="2400" dirty="0" smtClean="0"/>
              <a:t>ábrázoljuk (</a:t>
            </a:r>
            <a:r>
              <a:rPr lang="hu-HU" sz="2400" dirty="0" err="1" smtClean="0"/>
              <a:t>képsíktengelyt</a:t>
            </a:r>
            <a:r>
              <a:rPr lang="hu-HU" sz="2400" dirty="0" smtClean="0"/>
              <a:t> </a:t>
            </a:r>
            <a:r>
              <a:rPr lang="hu-HU" sz="2400" dirty="0"/>
              <a:t>nem </a:t>
            </a:r>
            <a:r>
              <a:rPr lang="hu-HU" sz="2400" dirty="0" smtClean="0"/>
              <a:t>rajzolunk).</a:t>
            </a:r>
          </a:p>
        </p:txBody>
      </p:sp>
    </p:spTree>
    <p:extLst>
      <p:ext uri="{BB962C8B-B14F-4D97-AF65-F5344CB8AC3E}">
        <p14:creationId xmlns:p14="http://schemas.microsoft.com/office/powerpoint/2010/main" val="17969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136904" cy="1224136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A NÉZETEK ELHELYEZÉSI RENDJE</a:t>
            </a:r>
          </a:p>
        </p:txBody>
      </p:sp>
      <p:sp>
        <p:nvSpPr>
          <p:cNvPr id="2" name="Téglalap 1"/>
          <p:cNvSpPr/>
          <p:nvPr/>
        </p:nvSpPr>
        <p:spPr>
          <a:xfrm>
            <a:off x="182464" y="1700808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dirty="0"/>
              <a:t>tárgy és a képsík egymáshoz viszonyított helyzete kétféle lehet (MSZ EN ISO 5456:2000):</a:t>
            </a:r>
          </a:p>
          <a:p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dirty="0"/>
              <a:t>európai vetítési </a:t>
            </a:r>
            <a:r>
              <a:rPr lang="hu-HU" sz="2400" dirty="0" smtClean="0"/>
              <a:t>mód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az amerikai vetítési </a:t>
            </a:r>
            <a:r>
              <a:rPr lang="hu-HU" sz="2400" dirty="0" smtClean="0"/>
              <a:t>mód</a:t>
            </a:r>
            <a:endParaRPr lang="hu-HU" sz="2400" dirty="0"/>
          </a:p>
          <a:p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5347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136904" cy="1224136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Az </a:t>
            </a:r>
            <a:r>
              <a:rPr lang="hu-HU" sz="4400" dirty="0"/>
              <a:t>európai vetítési mód</a:t>
            </a:r>
            <a:r>
              <a:rPr lang="hu-HU" sz="4400" dirty="0" smtClean="0"/>
              <a:t>: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82464" y="170080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képsík a szemlélő szempontjából a tárgy mögött helyezkedik el („E” módszer),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04864"/>
            <a:ext cx="4196930" cy="44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Vetületi ábrázolás</a:t>
            </a:r>
            <a:endParaRPr lang="hu-HU" dirty="0"/>
          </a:p>
        </p:txBody>
      </p:sp>
      <p:sp>
        <p:nvSpPr>
          <p:cNvPr id="54274" name="Tartalom helye 2"/>
          <p:cNvSpPr>
            <a:spLocks noGrp="1"/>
          </p:cNvSpPr>
          <p:nvPr>
            <p:ph idx="1"/>
          </p:nvPr>
        </p:nvSpPr>
        <p:spPr>
          <a:xfrm>
            <a:off x="179388" y="1484313"/>
            <a:ext cx="8229600" cy="4733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b="1" u="sng" smtClean="0"/>
              <a:t>Európai nézetrend:</a:t>
            </a:r>
          </a:p>
        </p:txBody>
      </p:sp>
      <p:pic>
        <p:nvPicPr>
          <p:cNvPr id="54275" name="Picture 3" descr="Európai vetítés0001"/>
          <p:cNvPicPr>
            <a:picLocks noChangeAspect="1" noChangeArrowheads="1"/>
          </p:cNvPicPr>
          <p:nvPr/>
        </p:nvPicPr>
        <p:blipFill>
          <a:blip r:embed="rId2" cstate="print"/>
          <a:srcRect l="24739" t="19772" r="22162" b="19136"/>
          <a:stretch>
            <a:fillRect/>
          </a:stretch>
        </p:blipFill>
        <p:spPr bwMode="auto">
          <a:xfrm>
            <a:off x="323850" y="1989138"/>
            <a:ext cx="30956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Európai vetíté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71092"/>
            <a:ext cx="5620072" cy="377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519737"/>
            <a:ext cx="2449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Szövegdoboz 7"/>
          <p:cNvSpPr txBox="1">
            <a:spLocks noChangeArrowheads="1"/>
          </p:cNvSpPr>
          <p:nvPr/>
        </p:nvSpPr>
        <p:spPr bwMode="auto">
          <a:xfrm>
            <a:off x="71437" y="5756276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>
                <a:latin typeface="Constantia" pitchFamily="18" charset="0"/>
              </a:rPr>
              <a:t>Jelölése: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152" y="308576"/>
            <a:ext cx="554784" cy="3962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136904" cy="1224136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Az </a:t>
            </a:r>
            <a:r>
              <a:rPr lang="hu-HU" b="1" dirty="0">
                <a:solidFill>
                  <a:schemeClr val="tx1"/>
                </a:solidFill>
              </a:rPr>
              <a:t>amerikai vetítési </a:t>
            </a:r>
            <a:r>
              <a:rPr lang="hu-HU" b="1" dirty="0" smtClean="0">
                <a:solidFill>
                  <a:schemeClr val="tx1"/>
                </a:solidFill>
              </a:rPr>
              <a:t>mód: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92024" y="1340768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dirty="0"/>
              <a:t>képsík a szemlélő és a tárgy között helyezkedik el („A” módszer</a:t>
            </a:r>
            <a:r>
              <a:rPr lang="hu-HU" sz="2400" dirty="0" smtClean="0"/>
              <a:t>).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3" y="1772394"/>
            <a:ext cx="4916033" cy="48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7048" y="195603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Vetületi ábrázolás</a:t>
            </a:r>
            <a:endParaRPr lang="hu-HU" dirty="0"/>
          </a:p>
        </p:txBody>
      </p:sp>
      <p:sp>
        <p:nvSpPr>
          <p:cNvPr id="55298" name="Tartalom helye 2"/>
          <p:cNvSpPr>
            <a:spLocks noGrp="1"/>
          </p:cNvSpPr>
          <p:nvPr>
            <p:ph idx="1"/>
          </p:nvPr>
        </p:nvSpPr>
        <p:spPr>
          <a:xfrm>
            <a:off x="179388" y="1484313"/>
            <a:ext cx="8229600" cy="4733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b="1" u="sng" dirty="0" smtClean="0"/>
              <a:t>Amerikai nézetrend:</a:t>
            </a:r>
          </a:p>
        </p:txBody>
      </p:sp>
      <p:pic>
        <p:nvPicPr>
          <p:cNvPr id="55299" name="Picture 4" descr="Amerikai vetíté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479" y="1484313"/>
            <a:ext cx="5779786" cy="399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Európai vetítés0001"/>
          <p:cNvPicPr>
            <a:picLocks noChangeAspect="1" noChangeArrowheads="1"/>
          </p:cNvPicPr>
          <p:nvPr/>
        </p:nvPicPr>
        <p:blipFill>
          <a:blip r:embed="rId3" cstate="print"/>
          <a:srcRect l="24739" t="19772" r="22162" b="19136"/>
          <a:stretch>
            <a:fillRect/>
          </a:stretch>
        </p:blipFill>
        <p:spPr bwMode="auto">
          <a:xfrm>
            <a:off x="395288" y="1916113"/>
            <a:ext cx="2808287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6274" y="5475735"/>
            <a:ext cx="2389611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Szövegdoboz 8"/>
          <p:cNvSpPr txBox="1">
            <a:spLocks noChangeArrowheads="1"/>
          </p:cNvSpPr>
          <p:nvPr/>
        </p:nvSpPr>
        <p:spPr bwMode="auto">
          <a:xfrm>
            <a:off x="132168" y="5818888"/>
            <a:ext cx="1800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 dirty="0">
                <a:latin typeface="Constantia" pitchFamily="18" charset="0"/>
              </a:rPr>
              <a:t>Jelölése: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76672"/>
            <a:ext cx="7213881" cy="60334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EN ISO MS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913" y="2276475"/>
            <a:ext cx="4637087" cy="4384675"/>
          </a:xfrm>
          <a:prstGeom prst="rect">
            <a:avLst/>
          </a:prstGeom>
          <a:noFill/>
        </p:spPr>
      </p:pic>
      <p:sp>
        <p:nvSpPr>
          <p:cNvPr id="23553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Szabványosítás rendszere</a:t>
            </a:r>
          </a:p>
        </p:txBody>
      </p:sp>
      <p:sp>
        <p:nvSpPr>
          <p:cNvPr id="23554" name="Tartalom helye 2"/>
          <p:cNvSpPr>
            <a:spLocks noGrp="1"/>
          </p:cNvSpPr>
          <p:nvPr>
            <p:ph idx="1"/>
          </p:nvPr>
        </p:nvSpPr>
        <p:spPr>
          <a:xfrm>
            <a:off x="250825" y="1935163"/>
            <a:ext cx="5400675" cy="4389437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hu-HU" sz="2400" b="1" u="sng" smtClean="0"/>
              <a:t>Egyes szabványfajták kapcsolódása:</a:t>
            </a:r>
          </a:p>
          <a:p>
            <a:pPr>
              <a:buFont typeface="Wingdings 2" pitchFamily="18" charset="2"/>
              <a:buNone/>
            </a:pPr>
            <a:r>
              <a:rPr lang="hu-HU" sz="2000" b="1" smtClean="0"/>
              <a:t>MSZ</a:t>
            </a:r>
            <a:r>
              <a:rPr lang="hu-HU" sz="2000" smtClean="0"/>
              <a:t>: nemzeti szabvány</a:t>
            </a:r>
          </a:p>
          <a:p>
            <a:pPr>
              <a:buFont typeface="Wingdings 2" pitchFamily="18" charset="2"/>
              <a:buNone/>
            </a:pPr>
            <a:r>
              <a:rPr lang="hu-HU" sz="2000" b="1" smtClean="0"/>
              <a:t>ISO</a:t>
            </a:r>
            <a:r>
              <a:rPr lang="hu-HU" sz="2000" smtClean="0"/>
              <a:t>: nemzetközi szabvány</a:t>
            </a:r>
          </a:p>
          <a:p>
            <a:pPr>
              <a:buFont typeface="Wingdings 2" pitchFamily="18" charset="2"/>
              <a:buNone/>
            </a:pPr>
            <a:r>
              <a:rPr lang="hu-HU" sz="2000" b="1" smtClean="0"/>
              <a:t>EN</a:t>
            </a:r>
            <a:r>
              <a:rPr lang="hu-HU" sz="2000" smtClean="0"/>
              <a:t>: európai szabvány</a:t>
            </a:r>
          </a:p>
          <a:p>
            <a:pPr>
              <a:buFont typeface="Wingdings 2" pitchFamily="18" charset="2"/>
              <a:buNone/>
            </a:pPr>
            <a:r>
              <a:rPr lang="hu-HU" sz="2000" b="1" smtClean="0"/>
              <a:t>MSZ EN</a:t>
            </a:r>
            <a:r>
              <a:rPr lang="hu-HU" sz="2000" smtClean="0"/>
              <a:t>: európai uniós szabvány honosítása</a:t>
            </a:r>
          </a:p>
          <a:p>
            <a:pPr>
              <a:buFont typeface="Wingdings 2" pitchFamily="18" charset="2"/>
              <a:buNone/>
            </a:pPr>
            <a:r>
              <a:rPr lang="hu-HU" sz="2000" b="1" smtClean="0"/>
              <a:t>MSZ ISO</a:t>
            </a:r>
            <a:r>
              <a:rPr lang="hu-HU" sz="2000" smtClean="0"/>
              <a:t>: nemzetközi szabvány honosítása</a:t>
            </a:r>
          </a:p>
          <a:p>
            <a:pPr>
              <a:buFont typeface="Wingdings 2" pitchFamily="18" charset="2"/>
              <a:buNone/>
            </a:pPr>
            <a:r>
              <a:rPr lang="hu-HU" sz="2000" b="1" smtClean="0"/>
              <a:t>MSZ IEC</a:t>
            </a:r>
            <a:r>
              <a:rPr lang="hu-HU" sz="2000" smtClean="0"/>
              <a:t>: nemzetközi szabvány honosítása (elektrotechnika)</a:t>
            </a:r>
          </a:p>
          <a:p>
            <a:pPr>
              <a:buFont typeface="Wingdings 2" pitchFamily="18" charset="2"/>
              <a:buNone/>
            </a:pPr>
            <a:r>
              <a:rPr lang="hu-HU" sz="2000" b="1" smtClean="0"/>
              <a:t>MSZ EN ISO</a:t>
            </a:r>
            <a:r>
              <a:rPr lang="hu-HU" sz="2000" smtClean="0"/>
              <a:t>: az Európai Unió által is elfogadott nemzetközi szabvány.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62250"/>
            <a:ext cx="9144000" cy="1331913"/>
          </a:xfrm>
        </p:spPr>
        <p:txBody>
          <a:bodyPr/>
          <a:lstStyle/>
          <a:p>
            <a:r>
              <a:rPr lang="hu-HU" b="1">
                <a:solidFill>
                  <a:schemeClr val="tx1"/>
                </a:solidFill>
              </a:rPr>
              <a:t>KÜLÖNLEGES NÉZETEK</a:t>
            </a:r>
          </a:p>
        </p:txBody>
      </p:sp>
    </p:spTree>
    <p:extLst>
      <p:ext uri="{BB962C8B-B14F-4D97-AF65-F5344CB8AC3E}">
        <p14:creationId xmlns:p14="http://schemas.microsoft.com/office/powerpoint/2010/main" val="151923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8066" y="184151"/>
            <a:ext cx="8229600" cy="939800"/>
          </a:xfrm>
        </p:spPr>
        <p:txBody>
          <a:bodyPr>
            <a:normAutofit fontScale="90000"/>
          </a:bodyPr>
          <a:lstStyle/>
          <a:p>
            <a:r>
              <a:rPr lang="hu-HU" sz="3200" b="1">
                <a:solidFill>
                  <a:schemeClr val="tx1"/>
                </a:solidFill>
              </a:rPr>
              <a:t>A rendezett vetületektől eltérő nézetelhelyezés </a:t>
            </a:r>
          </a:p>
        </p:txBody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222816" y="1293540"/>
            <a:ext cx="8890000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sz="2400" b="1"/>
              <a:t>Célja: </a:t>
            </a:r>
            <a:r>
              <a:rPr lang="hu-HU" sz="2400"/>
              <a:t>a rajz áttekinthetőbb összképének kialakítása</a:t>
            </a:r>
            <a:endParaRPr lang="hu-HU" sz="2400" b="1"/>
          </a:p>
          <a:p>
            <a:pPr>
              <a:spcBef>
                <a:spcPct val="20000"/>
              </a:spcBef>
            </a:pPr>
            <a:r>
              <a:rPr lang="hu-HU" sz="2400" b="1"/>
              <a:t>Indoka: </a:t>
            </a:r>
            <a:r>
              <a:rPr lang="hu-HU" sz="2400"/>
              <a:t>nincs hely ott, ahova tenni kellene</a:t>
            </a:r>
          </a:p>
          <a:p>
            <a:pPr>
              <a:spcBef>
                <a:spcPct val="20000"/>
              </a:spcBef>
            </a:pPr>
            <a:r>
              <a:rPr lang="hu-HU" sz="2400" b="1"/>
              <a:t>Jelölése</a:t>
            </a:r>
            <a:r>
              <a:rPr lang="hu-HU" sz="2400"/>
              <a:t>: nézési irány megadásával</a:t>
            </a:r>
          </a:p>
        </p:txBody>
      </p:sp>
      <p:pic>
        <p:nvPicPr>
          <p:cNvPr id="765956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74" y="3140968"/>
            <a:ext cx="4347242" cy="360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5957" name="Picture 5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9" y="3140968"/>
            <a:ext cx="4377867" cy="363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06450"/>
          </a:xfrm>
        </p:spPr>
        <p:txBody>
          <a:bodyPr/>
          <a:lstStyle/>
          <a:p>
            <a:r>
              <a:rPr lang="hu-HU" sz="3600" b="1">
                <a:solidFill>
                  <a:schemeClr val="tx1"/>
                </a:solidFill>
              </a:rPr>
              <a:t>Résznézet</a:t>
            </a:r>
          </a:p>
        </p:txBody>
      </p:sp>
      <p:sp>
        <p:nvSpPr>
          <p:cNvPr id="766979" name="Text Box 3"/>
          <p:cNvSpPr txBox="1">
            <a:spLocks noChangeArrowheads="1"/>
          </p:cNvSpPr>
          <p:nvPr/>
        </p:nvSpPr>
        <p:spPr bwMode="auto">
          <a:xfrm>
            <a:off x="282575" y="739775"/>
            <a:ext cx="8582025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sz="2400" b="1"/>
              <a:t>Célja: </a:t>
            </a:r>
            <a:r>
              <a:rPr lang="hu-HU" sz="2400"/>
              <a:t>valamely részlet torzulásmentes ábrázolása</a:t>
            </a:r>
            <a:endParaRPr lang="hu-HU" sz="2400" b="1"/>
          </a:p>
          <a:p>
            <a:pPr>
              <a:spcBef>
                <a:spcPct val="20000"/>
              </a:spcBef>
            </a:pPr>
            <a:r>
              <a:rPr lang="hu-HU" sz="2400" b="1"/>
              <a:t>Elhelyezése: </a:t>
            </a:r>
            <a:r>
              <a:rPr lang="hu-HU" sz="2400"/>
              <a:t>a nézetrendtől eltérően (a tárgyrészlet IV. képe)</a:t>
            </a:r>
          </a:p>
          <a:p>
            <a:pPr>
              <a:spcBef>
                <a:spcPct val="20000"/>
              </a:spcBef>
            </a:pPr>
            <a:r>
              <a:rPr lang="hu-HU" sz="2400" b="1"/>
              <a:t>Jelölése</a:t>
            </a:r>
            <a:r>
              <a:rPr lang="hu-HU" sz="2400"/>
              <a:t>: nézési irány megadásával</a:t>
            </a:r>
          </a:p>
        </p:txBody>
      </p:sp>
      <p:pic>
        <p:nvPicPr>
          <p:cNvPr id="766980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179638"/>
            <a:ext cx="7489825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Részvetület </a:t>
            </a:r>
            <a:br>
              <a:rPr lang="hu-HU" sz="3200" b="1">
                <a:solidFill>
                  <a:schemeClr val="tx1"/>
                </a:solidFill>
              </a:rPr>
            </a:br>
            <a:r>
              <a:rPr lang="hu-HU" sz="3200" b="1">
                <a:solidFill>
                  <a:schemeClr val="tx1"/>
                </a:solidFill>
              </a:rPr>
              <a:t>(az érdektelen részletet elhagyjuk)</a:t>
            </a:r>
          </a:p>
        </p:txBody>
      </p:sp>
      <p:pic>
        <p:nvPicPr>
          <p:cNvPr id="868355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41438"/>
            <a:ext cx="552132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5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0900"/>
          </a:xfrm>
        </p:spPr>
        <p:txBody>
          <a:bodyPr/>
          <a:lstStyle/>
          <a:p>
            <a:r>
              <a:rPr lang="hu-HU" sz="3600" b="1">
                <a:solidFill>
                  <a:schemeClr val="tx1"/>
                </a:solidFill>
              </a:rPr>
              <a:t>Helyi nézet</a:t>
            </a:r>
          </a:p>
        </p:txBody>
      </p:sp>
      <p:pic>
        <p:nvPicPr>
          <p:cNvPr id="768003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785938"/>
            <a:ext cx="5399088" cy="42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4" name="Rectangle 4"/>
          <p:cNvSpPr>
            <a:spLocks noChangeArrowheads="1"/>
          </p:cNvSpPr>
          <p:nvPr/>
        </p:nvSpPr>
        <p:spPr bwMode="auto">
          <a:xfrm>
            <a:off x="1176338" y="1073150"/>
            <a:ext cx="679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sz="2400" b="1"/>
              <a:t>Célja: </a:t>
            </a:r>
            <a:r>
              <a:rPr lang="hu-HU" sz="2400"/>
              <a:t>valamely részlet</a:t>
            </a:r>
            <a:r>
              <a:rPr lang="hu-HU" sz="2400" b="1"/>
              <a:t> </a:t>
            </a:r>
            <a:r>
              <a:rPr lang="hu-HU" sz="2400"/>
              <a:t>„kiegészítő” magyarázata</a:t>
            </a:r>
          </a:p>
        </p:txBody>
      </p:sp>
    </p:spTree>
    <p:extLst>
      <p:ext uri="{BB962C8B-B14F-4D97-AF65-F5344CB8AC3E}">
        <p14:creationId xmlns:p14="http://schemas.microsoft.com/office/powerpoint/2010/main" val="153961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Helyi nézet</a:t>
            </a:r>
          </a:p>
        </p:txBody>
      </p:sp>
      <p:pic>
        <p:nvPicPr>
          <p:cNvPr id="769027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797050"/>
            <a:ext cx="5399088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6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Helyi nézet</a:t>
            </a:r>
          </a:p>
        </p:txBody>
      </p:sp>
      <p:pic>
        <p:nvPicPr>
          <p:cNvPr id="770051" name="Picture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797050"/>
            <a:ext cx="5399088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9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1375"/>
          </a:xfrm>
        </p:spPr>
        <p:txBody>
          <a:bodyPr/>
          <a:lstStyle/>
          <a:p>
            <a:r>
              <a:rPr lang="hu-HU" sz="3200" b="1">
                <a:solidFill>
                  <a:schemeClr val="bg1"/>
                </a:solidFill>
              </a:rPr>
              <a:t>Kiemelt részlet</a:t>
            </a:r>
          </a:p>
        </p:txBody>
      </p:sp>
      <p:pic>
        <p:nvPicPr>
          <p:cNvPr id="771075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55725"/>
            <a:ext cx="77089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1076" name="Rectangle 4"/>
          <p:cNvSpPr>
            <a:spLocks noChangeArrowheads="1"/>
          </p:cNvSpPr>
          <p:nvPr/>
        </p:nvSpPr>
        <p:spPr bwMode="auto">
          <a:xfrm>
            <a:off x="842963" y="781050"/>
            <a:ext cx="745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b="1"/>
              <a:t>Célja: valamely a részlet kinagyítása</a:t>
            </a:r>
          </a:p>
        </p:txBody>
      </p:sp>
    </p:spTree>
    <p:extLst>
      <p:ext uri="{BB962C8B-B14F-4D97-AF65-F5344CB8AC3E}">
        <p14:creationId xmlns:p14="http://schemas.microsoft.com/office/powerpoint/2010/main" val="17222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bg1"/>
                </a:solidFill>
              </a:rPr>
              <a:t>Kiemelt részlet</a:t>
            </a:r>
          </a:p>
        </p:txBody>
      </p:sp>
      <p:pic>
        <p:nvPicPr>
          <p:cNvPr id="772099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55725"/>
            <a:ext cx="77089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1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ChangeArrowheads="1"/>
          </p:cNvSpPr>
          <p:nvPr/>
        </p:nvSpPr>
        <p:spPr bwMode="auto">
          <a:xfrm>
            <a:off x="431800" y="28479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4800" b="1">
                <a:solidFill>
                  <a:schemeClr val="tx1"/>
                </a:solidFill>
              </a:rPr>
              <a:t>A METSZETEK</a:t>
            </a:r>
          </a:p>
        </p:txBody>
      </p:sp>
    </p:spTree>
    <p:extLst>
      <p:ext uri="{BB962C8B-B14F-4D97-AF65-F5344CB8AC3E}">
        <p14:creationId xmlns:p14="http://schemas.microsoft.com/office/powerpoint/2010/main" val="9544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250825" y="156012"/>
            <a:ext cx="8229600" cy="708025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Szabványok jelölés rendszere</a:t>
            </a:r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250825" y="4088528"/>
            <a:ext cx="8893175" cy="1151929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hu-HU" sz="3000" b="1" dirty="0" smtClean="0"/>
              <a:t>MSZ EN ISO </a:t>
            </a:r>
            <a:r>
              <a:rPr lang="hu-HU" sz="3000" b="1" dirty="0" smtClean="0">
                <a:latin typeface="Times New Roman" pitchFamily="18" charset="0"/>
                <a:cs typeface="Times New Roman" pitchFamily="18" charset="0"/>
              </a:rPr>
              <a:t>5457:2000</a:t>
            </a:r>
            <a:r>
              <a:rPr lang="hu-HU" sz="3000" b="1" dirty="0" smtClean="0"/>
              <a:t> Termékek műszaki dokumentációja. A rajzlapok kialakítása és méretei</a:t>
            </a:r>
          </a:p>
          <a:p>
            <a:pPr>
              <a:buFont typeface="Wingdings 2" pitchFamily="18" charset="2"/>
              <a:buNone/>
            </a:pPr>
            <a:endParaRPr lang="hu-HU" sz="2400" b="1" dirty="0" smtClean="0"/>
          </a:p>
          <a:p>
            <a:pPr>
              <a:buFont typeface="Wingdings 2" pitchFamily="18" charset="2"/>
              <a:buNone/>
            </a:pPr>
            <a:endParaRPr lang="hu-HU" sz="2400" b="1" dirty="0" smtClean="0"/>
          </a:p>
          <a:p>
            <a:pPr>
              <a:buFont typeface="Wingdings 2" pitchFamily="18" charset="2"/>
              <a:buNone/>
            </a:pPr>
            <a:endParaRPr lang="hu-HU" sz="2400" b="1" dirty="0" smtClean="0"/>
          </a:p>
          <a:p>
            <a:pPr>
              <a:buFont typeface="Wingdings 2" pitchFamily="18" charset="2"/>
              <a:buNone/>
            </a:pPr>
            <a:endParaRPr lang="hu-HU" sz="2400" b="1" dirty="0" smtClean="0"/>
          </a:p>
          <a:p>
            <a:pPr>
              <a:buFont typeface="Wingdings 2" pitchFamily="18" charset="2"/>
              <a:buNone/>
            </a:pPr>
            <a:endParaRPr lang="hu-HU" sz="2400" b="1" dirty="0" smtClean="0"/>
          </a:p>
          <a:p>
            <a:pPr>
              <a:buFont typeface="Wingdings 2" pitchFamily="18" charset="2"/>
              <a:buNone/>
            </a:pPr>
            <a:endParaRPr lang="hu-HU" sz="2400" b="1" dirty="0" smtClean="0"/>
          </a:p>
        </p:txBody>
      </p:sp>
      <p:sp>
        <p:nvSpPr>
          <p:cNvPr id="65" name="Lekerekített téglalap feliratnak 64"/>
          <p:cNvSpPr/>
          <p:nvPr/>
        </p:nvSpPr>
        <p:spPr>
          <a:xfrm>
            <a:off x="-3175" y="2305050"/>
            <a:ext cx="1655763" cy="936625"/>
          </a:xfrm>
          <a:prstGeom prst="wedgeRoundRectCallout">
            <a:avLst>
              <a:gd name="adj1" fmla="val -8335"/>
              <a:gd name="adj2" fmla="val 139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bg1"/>
                </a:solidFill>
              </a:rPr>
              <a:t>Magyar szabvány jele</a:t>
            </a:r>
          </a:p>
        </p:txBody>
      </p:sp>
      <p:sp>
        <p:nvSpPr>
          <p:cNvPr id="67" name="Lekerekített téglalap feliratnak 66"/>
          <p:cNvSpPr/>
          <p:nvPr/>
        </p:nvSpPr>
        <p:spPr>
          <a:xfrm>
            <a:off x="3629025" y="1412875"/>
            <a:ext cx="1657350" cy="936625"/>
          </a:xfrm>
          <a:prstGeom prst="wedgeRoundRectCallout">
            <a:avLst>
              <a:gd name="adj1" fmla="val -141739"/>
              <a:gd name="adj2" fmla="val 2339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bg1"/>
                </a:solidFill>
              </a:rPr>
              <a:t>Nemzetközi szabvány jele</a:t>
            </a:r>
          </a:p>
        </p:txBody>
      </p:sp>
      <p:sp>
        <p:nvSpPr>
          <p:cNvPr id="68" name="Lekerekített téglalap feliratnak 67"/>
          <p:cNvSpPr/>
          <p:nvPr/>
        </p:nvSpPr>
        <p:spPr>
          <a:xfrm>
            <a:off x="6011863" y="1379538"/>
            <a:ext cx="1655762" cy="936625"/>
          </a:xfrm>
          <a:prstGeom prst="wedgeRoundRectCallout">
            <a:avLst>
              <a:gd name="adj1" fmla="val -245414"/>
              <a:gd name="adj2" fmla="val 2410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bg1"/>
                </a:solidFill>
              </a:rPr>
              <a:t>Azonosító szám</a:t>
            </a:r>
          </a:p>
        </p:txBody>
      </p:sp>
      <p:sp>
        <p:nvSpPr>
          <p:cNvPr id="69" name="Lekerekített téglalap feliratnak 68"/>
          <p:cNvSpPr/>
          <p:nvPr/>
        </p:nvSpPr>
        <p:spPr>
          <a:xfrm>
            <a:off x="7092950" y="2395538"/>
            <a:ext cx="1871663" cy="936625"/>
          </a:xfrm>
          <a:prstGeom prst="wedgeRoundRectCallout">
            <a:avLst>
              <a:gd name="adj1" fmla="val -232862"/>
              <a:gd name="adj2" fmla="val 1310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bg1"/>
                </a:solidFill>
              </a:rPr>
              <a:t>Kibocsátás éve</a:t>
            </a:r>
          </a:p>
        </p:txBody>
      </p:sp>
      <p:sp>
        <p:nvSpPr>
          <p:cNvPr id="70" name="Lekerekített téglalap feliratnak 69"/>
          <p:cNvSpPr/>
          <p:nvPr/>
        </p:nvSpPr>
        <p:spPr>
          <a:xfrm>
            <a:off x="3348038" y="5661025"/>
            <a:ext cx="1871662" cy="936625"/>
          </a:xfrm>
          <a:prstGeom prst="wedgeRoundRectCallout">
            <a:avLst>
              <a:gd name="adj1" fmla="val 16534"/>
              <a:gd name="adj2" fmla="val -1301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chemeClr val="bg1"/>
                </a:solidFill>
              </a:rPr>
              <a:t>Cím (Szabvány megnevezése)</a:t>
            </a:r>
          </a:p>
        </p:txBody>
      </p:sp>
      <p:sp>
        <p:nvSpPr>
          <p:cNvPr id="9" name="Lekerekített téglalap feliratnak 66"/>
          <p:cNvSpPr>
            <a:spLocks noChangeArrowheads="1"/>
          </p:cNvSpPr>
          <p:nvPr/>
        </p:nvSpPr>
        <p:spPr bwMode="auto">
          <a:xfrm>
            <a:off x="1692275" y="1773238"/>
            <a:ext cx="1808163" cy="935037"/>
          </a:xfrm>
          <a:prstGeom prst="wedgeRoundRectCallout">
            <a:avLst>
              <a:gd name="adj1" fmla="val -66681"/>
              <a:gd name="adj2" fmla="val 194819"/>
              <a:gd name="adj3" fmla="val 16667"/>
            </a:avLst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>
                <a:solidFill>
                  <a:schemeClr val="bg1"/>
                </a:solidFill>
                <a:latin typeface="Constantia" pitchFamily="18" charset="0"/>
              </a:rPr>
              <a:t>Európai</a:t>
            </a:r>
            <a:r>
              <a:rPr lang="hu-HU">
                <a:solidFill>
                  <a:schemeClr val="bg1"/>
                </a:solidFill>
              </a:rPr>
              <a:t> uniós</a:t>
            </a:r>
            <a:r>
              <a:rPr lang="hu-HU">
                <a:solidFill>
                  <a:schemeClr val="bg1"/>
                </a:solidFill>
                <a:latin typeface="Constantia" pitchFamily="18" charset="0"/>
              </a:rPr>
              <a:t> szabvány jele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ChangeArrowheads="1"/>
          </p:cNvSpPr>
          <p:nvPr/>
        </p:nvSpPr>
        <p:spPr bwMode="auto">
          <a:xfrm>
            <a:off x="467544" y="260648"/>
            <a:ext cx="8229600" cy="982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b="1"/>
              <a:t>A metszetkészítés célja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11560" y="371703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Metszet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tárgy képzeletbeli metszősíkkal való metszése, majd a metszősík és a szemünk közötti részek eltávolítása után készített vetület, amely a metszősíkba eső és a metszősík mögött lévő részeket ábrázolja.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8280" y="1844824"/>
            <a:ext cx="8229600" cy="982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 b="1" dirty="0">
                <a:solidFill>
                  <a:schemeClr val="tx1"/>
                </a:solidFill>
              </a:rPr>
              <a:t>üreges alkatrészek </a:t>
            </a:r>
            <a:r>
              <a:rPr lang="hu-HU" sz="3200" b="1" dirty="0" smtClean="0">
                <a:solidFill>
                  <a:schemeClr val="tx1"/>
                </a:solidFill>
              </a:rPr>
              <a:t>belső részleteinek </a:t>
            </a:r>
            <a:r>
              <a:rPr lang="hu-HU" sz="3200" b="1" dirty="0">
                <a:solidFill>
                  <a:schemeClr val="tx1"/>
                </a:solidFill>
              </a:rPr>
              <a:t>megjelenítése</a:t>
            </a:r>
          </a:p>
        </p:txBody>
      </p:sp>
    </p:spTree>
    <p:extLst>
      <p:ext uri="{BB962C8B-B14F-4D97-AF65-F5344CB8AC3E}">
        <p14:creationId xmlns:p14="http://schemas.microsoft.com/office/powerpoint/2010/main" val="28407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960438"/>
          </a:xfrm>
        </p:spPr>
        <p:txBody>
          <a:bodyPr/>
          <a:lstStyle/>
          <a:p>
            <a:r>
              <a:rPr lang="hu-HU" sz="3600" b="1">
                <a:solidFill>
                  <a:schemeClr val="tx1"/>
                </a:solidFill>
              </a:rPr>
              <a:t>A metszetkészítés lépései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33501"/>
            <a:ext cx="8077200" cy="339164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3200" dirty="0"/>
              <a:t>Az alkatrész képzeletbeli elmetszése a metszősík mentén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dirty="0"/>
              <a:t>Az elülső (nézőhöz közelebb álló) rész képzeletbeli elhagyása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dirty="0"/>
              <a:t>A maradék rész ábrázolása nézetként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3200" dirty="0"/>
              <a:t>Az elmetszett anyag </a:t>
            </a:r>
            <a:r>
              <a:rPr lang="hu-HU" sz="3200" dirty="0" smtClean="0"/>
              <a:t>jelölése</a:t>
            </a:r>
            <a:endParaRPr lang="hu-HU" sz="32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974" y="260744"/>
            <a:ext cx="481626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275431" y="260648"/>
            <a:ext cx="859313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b="1" dirty="0" smtClean="0">
                <a:solidFill>
                  <a:schemeClr val="tx1"/>
                </a:solidFill>
              </a:rPr>
              <a:t>A METSZETEK KELETKEZÉSE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7207" y="1700808"/>
            <a:ext cx="4383345" cy="3456384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0" y="1412776"/>
            <a:ext cx="4927316" cy="403244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88356" y="5445224"/>
            <a:ext cx="59838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S3 síkkal készített 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hosszmetszet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et, </a:t>
            </a:r>
          </a:p>
          <a:p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S2 síkkal készített 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keresztmetszet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et, </a:t>
            </a:r>
          </a:p>
          <a:p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S1 síkkal készített 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szintmetszet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8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276225" y="2443163"/>
            <a:ext cx="85931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b="1" dirty="0">
                <a:solidFill>
                  <a:schemeClr val="tx1"/>
                </a:solidFill>
              </a:rPr>
              <a:t>AZ ELMETSZETT TEST </a:t>
            </a:r>
            <a:r>
              <a:rPr lang="hu-HU" b="1" dirty="0" smtClean="0">
                <a:solidFill>
                  <a:schemeClr val="tx1"/>
                </a:solidFill>
              </a:rPr>
              <a:t>ANYAGÁNAK </a:t>
            </a:r>
            <a:r>
              <a:rPr lang="hu-HU" b="1" dirty="0">
                <a:solidFill>
                  <a:schemeClr val="tx1"/>
                </a:solidFill>
              </a:rPr>
              <a:t>JELÖLÉSE</a:t>
            </a:r>
          </a:p>
        </p:txBody>
      </p:sp>
    </p:spTree>
    <p:extLst>
      <p:ext uri="{BB962C8B-B14F-4D97-AF65-F5344CB8AC3E}">
        <p14:creationId xmlns:p14="http://schemas.microsoft.com/office/powerpoint/2010/main" val="4040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44492" r="50208" b="49062"/>
          <a:stretch>
            <a:fillRect/>
          </a:stretch>
        </p:blipFill>
        <p:spPr>
          <a:xfrm>
            <a:off x="2019300" y="285750"/>
            <a:ext cx="5140325" cy="642938"/>
          </a:xfrm>
        </p:spPr>
      </p:pic>
      <p:pic>
        <p:nvPicPr>
          <p:cNvPr id="798723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2" t="44475" r="15273" b="49062"/>
          <a:stretch>
            <a:fillRect/>
          </a:stretch>
        </p:blipFill>
        <p:spPr bwMode="auto">
          <a:xfrm>
            <a:off x="2019300" y="3471863"/>
            <a:ext cx="52022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4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50557" r="50208" b="43123"/>
          <a:stretch>
            <a:fillRect/>
          </a:stretch>
        </p:blipFill>
        <p:spPr bwMode="auto">
          <a:xfrm>
            <a:off x="2019300" y="1092200"/>
            <a:ext cx="5140325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5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56894" r="50208" b="36786"/>
          <a:stretch>
            <a:fillRect/>
          </a:stretch>
        </p:blipFill>
        <p:spPr bwMode="auto">
          <a:xfrm>
            <a:off x="2019300" y="1871663"/>
            <a:ext cx="51403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6" name="Picture 6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63103" r="50208" b="30450"/>
          <a:stretch>
            <a:fillRect/>
          </a:stretch>
        </p:blipFill>
        <p:spPr bwMode="auto">
          <a:xfrm>
            <a:off x="2019300" y="2611438"/>
            <a:ext cx="51403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7" name="Picture 7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2" t="50938" r="15273" b="42996"/>
          <a:stretch>
            <a:fillRect/>
          </a:stretch>
        </p:blipFill>
        <p:spPr bwMode="auto">
          <a:xfrm>
            <a:off x="2019300" y="4424363"/>
            <a:ext cx="5202238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8" name="Picture 8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2" t="56749" r="15273" b="36787"/>
          <a:stretch>
            <a:fillRect/>
          </a:stretch>
        </p:blipFill>
        <p:spPr bwMode="auto">
          <a:xfrm>
            <a:off x="2019300" y="5178425"/>
            <a:ext cx="5202238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29" name="Picture 9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2" t="63086" r="15273" b="30594"/>
          <a:stretch>
            <a:fillRect/>
          </a:stretch>
        </p:blipFill>
        <p:spPr bwMode="auto">
          <a:xfrm>
            <a:off x="2019300" y="6053138"/>
            <a:ext cx="520223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3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Text Box 2"/>
          <p:cNvSpPr txBox="1">
            <a:spLocks noChangeArrowheads="1"/>
          </p:cNvSpPr>
          <p:nvPr/>
        </p:nvSpPr>
        <p:spPr bwMode="auto">
          <a:xfrm>
            <a:off x="1442714" y="188640"/>
            <a:ext cx="6402587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sz="4400" b="1" dirty="0"/>
              <a:t>A </a:t>
            </a:r>
            <a:r>
              <a:rPr lang="hu-HU" sz="4400" b="1" dirty="0" smtClean="0"/>
              <a:t>METSZETT FELÜLET</a:t>
            </a:r>
          </a:p>
          <a:p>
            <a:pPr algn="ctr">
              <a:spcBef>
                <a:spcPct val="20000"/>
              </a:spcBef>
            </a:pPr>
            <a:r>
              <a:rPr lang="hu-HU" sz="4400" b="1" dirty="0" smtClean="0"/>
              <a:t>JELÖLÉSE</a:t>
            </a:r>
            <a:endParaRPr lang="hu-HU" sz="4400" b="1" dirty="0"/>
          </a:p>
        </p:txBody>
      </p:sp>
      <p:sp>
        <p:nvSpPr>
          <p:cNvPr id="2" name="Téglalap 1"/>
          <p:cNvSpPr/>
          <p:nvPr/>
        </p:nvSpPr>
        <p:spPr>
          <a:xfrm>
            <a:off x="323528" y="2136339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metszett felületeket (a metszet szelvényét): 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kontúrvonalhoz, vagy 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közép-, ill. tengelyvonalhoz </a:t>
            </a:r>
          </a:p>
          <a:p>
            <a:pPr algn="just"/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45°-os szög alatt hajló, egymással párhuzamos vékony folytonos vonallal rajzolt </a:t>
            </a:r>
            <a:r>
              <a:rPr lang="hu-HU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vonalzat</a:t>
            </a:r>
            <a:r>
              <a:rPr lang="hu-H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jelöljük. </a:t>
            </a:r>
            <a:endParaRPr lang="hu-H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vonalzat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sűrűsége a metszett felület nagyságához igazodóan kb. 1,5-10 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(a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minimális távolság a kontúrvonal vastagságának 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kétszerese).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2" name="Text Box 4"/>
          <p:cNvSpPr txBox="1">
            <a:spLocks noChangeArrowheads="1"/>
          </p:cNvSpPr>
          <p:nvPr/>
        </p:nvSpPr>
        <p:spPr bwMode="auto">
          <a:xfrm>
            <a:off x="1192213" y="165100"/>
            <a:ext cx="66308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sz="3600" b="1" dirty="0"/>
              <a:t>A </a:t>
            </a:r>
            <a:r>
              <a:rPr lang="hu-HU" sz="3600" b="1" dirty="0" err="1" smtClean="0"/>
              <a:t>vonalzat</a:t>
            </a:r>
            <a:r>
              <a:rPr lang="hu-HU" sz="3600" b="1" dirty="0" smtClean="0"/>
              <a:t> </a:t>
            </a:r>
            <a:r>
              <a:rPr lang="hu-HU" sz="3600" b="1" dirty="0"/>
              <a:t>rajzolási szabályai</a:t>
            </a:r>
          </a:p>
        </p:txBody>
      </p:sp>
      <p:sp>
        <p:nvSpPr>
          <p:cNvPr id="6" name="Téglalap 5"/>
          <p:cNvSpPr/>
          <p:nvPr/>
        </p:nvSpPr>
        <p:spPr>
          <a:xfrm>
            <a:off x="323528" y="2136339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hu-HU" sz="2400" b="1" dirty="0" smtClean="0"/>
              <a:t>Vonalvastagság</a:t>
            </a:r>
            <a:r>
              <a:rPr lang="hu-HU" sz="2400" dirty="0" smtClean="0"/>
              <a:t>: Vékony </a:t>
            </a:r>
          </a:p>
          <a:p>
            <a:pPr>
              <a:buFontTx/>
              <a:buNone/>
            </a:pPr>
            <a:r>
              <a:rPr lang="hu-HU" sz="2400" b="1" dirty="0" smtClean="0"/>
              <a:t>Dőlésszög</a:t>
            </a:r>
            <a:r>
              <a:rPr lang="hu-HU" sz="2400" dirty="0" smtClean="0"/>
              <a:t>: a kontúrhoz képest 45</a:t>
            </a:r>
            <a:r>
              <a:rPr lang="hu-HU" sz="2400" baseline="50000" dirty="0" smtClean="0"/>
              <a:t>o</a:t>
            </a:r>
            <a:endParaRPr lang="hu-HU" sz="2400" dirty="0" smtClean="0"/>
          </a:p>
          <a:p>
            <a:pPr>
              <a:buFontTx/>
              <a:buNone/>
            </a:pPr>
            <a:r>
              <a:rPr lang="hu-HU" sz="2400" b="1" dirty="0" smtClean="0"/>
              <a:t>Vonalak sűrűsége:</a:t>
            </a:r>
            <a:r>
              <a:rPr lang="hu-HU" sz="2400" dirty="0" smtClean="0"/>
              <a:t> 1-10 mm , a vastagvonalnak legalább kétszerese)</a:t>
            </a:r>
          </a:p>
          <a:p>
            <a:pPr>
              <a:buFontTx/>
              <a:buNone/>
            </a:pPr>
            <a:r>
              <a:rPr lang="hu-HU" sz="2400" dirty="0" smtClean="0"/>
              <a:t>Egy alkatrész metszetei azonosan vonalazandók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55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180975"/>
            <a:ext cx="8229600" cy="649288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chemeClr val="tx1"/>
                </a:solidFill>
              </a:rPr>
              <a:t>Több látható alkatrész </a:t>
            </a:r>
            <a:r>
              <a:rPr lang="hu-HU" sz="3600" b="1" dirty="0" smtClean="0">
                <a:solidFill>
                  <a:schemeClr val="tx1"/>
                </a:solidFill>
              </a:rPr>
              <a:t>VONALZATA</a:t>
            </a:r>
            <a:endParaRPr lang="hu-HU" sz="3600" b="1" dirty="0">
              <a:solidFill>
                <a:schemeClr val="tx1"/>
              </a:solidFill>
            </a:endParaRP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504" y="4711095"/>
            <a:ext cx="8229600" cy="2027238"/>
          </a:xfrm>
        </p:spPr>
        <p:txBody>
          <a:bodyPr/>
          <a:lstStyle/>
          <a:p>
            <a:pPr marL="900113" indent="-725488">
              <a:buFontTx/>
              <a:buNone/>
            </a:pPr>
            <a:r>
              <a:rPr lang="hu-HU" sz="2800" dirty="0"/>
              <a:t>Csatlakozó alkatrészek vonalkázása:</a:t>
            </a:r>
          </a:p>
          <a:p>
            <a:pPr marL="900113" indent="-725488">
              <a:buFontTx/>
              <a:buNone/>
            </a:pPr>
            <a:r>
              <a:rPr lang="hu-HU" sz="2800" dirty="0"/>
              <a:t>	különböző irányú</a:t>
            </a:r>
          </a:p>
          <a:p>
            <a:pPr marL="900113" indent="-725488">
              <a:buFontTx/>
              <a:buNone/>
            </a:pPr>
            <a:r>
              <a:rPr lang="hu-HU" sz="2800" dirty="0"/>
              <a:t>	különböző sűrűségű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7988" y="826463"/>
            <a:ext cx="5688632" cy="36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1008063"/>
          </a:xfrm>
        </p:spPr>
        <p:txBody>
          <a:bodyPr/>
          <a:lstStyle/>
          <a:p>
            <a:r>
              <a:rPr lang="hu-HU" sz="3600" b="1" dirty="0" smtClean="0">
                <a:solidFill>
                  <a:schemeClr val="tx1"/>
                </a:solidFill>
              </a:rPr>
              <a:t>VONALZAT egyszerűsítések</a:t>
            </a:r>
            <a:endParaRPr lang="hu-HU" sz="3600" b="1" dirty="0">
              <a:solidFill>
                <a:schemeClr val="tx1"/>
              </a:solidFill>
            </a:endParaRPr>
          </a:p>
        </p:txBody>
      </p:sp>
      <p:pic>
        <p:nvPicPr>
          <p:cNvPr id="8028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00" y="2379663"/>
            <a:ext cx="4038600" cy="3027362"/>
          </a:xfrm>
          <a:noFill/>
          <a:ln/>
        </p:spPr>
      </p:pic>
      <p:pic>
        <p:nvPicPr>
          <p:cNvPr id="8028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3300" y="2393950"/>
            <a:ext cx="3849688" cy="3017838"/>
          </a:xfrm>
        </p:spPr>
      </p:pic>
      <p:sp>
        <p:nvSpPr>
          <p:cNvPr id="802821" name="Text Box 5"/>
          <p:cNvSpPr txBox="1">
            <a:spLocks noChangeArrowheads="1"/>
          </p:cNvSpPr>
          <p:nvPr/>
        </p:nvSpPr>
        <p:spPr bwMode="auto">
          <a:xfrm>
            <a:off x="1588" y="1071563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/>
              <a:t>Nagy felületeket elegendő a kontúrvonal mentén vonalkázni</a:t>
            </a:r>
          </a:p>
        </p:txBody>
      </p:sp>
      <p:sp>
        <p:nvSpPr>
          <p:cNvPr id="802822" name="Text Box 6"/>
          <p:cNvSpPr txBox="1">
            <a:spLocks noChangeArrowheads="1"/>
          </p:cNvSpPr>
          <p:nvPr/>
        </p:nvSpPr>
        <p:spPr bwMode="auto">
          <a:xfrm>
            <a:off x="4787900" y="1076325"/>
            <a:ext cx="416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/>
              <a:t>Vékony keresztmetszeteket feketíteni kell. (Köztük 0,7 mm-es rés hagyandó)</a:t>
            </a:r>
          </a:p>
        </p:txBody>
      </p:sp>
    </p:spTree>
    <p:extLst>
      <p:ext uri="{BB962C8B-B14F-4D97-AF65-F5344CB8AC3E}">
        <p14:creationId xmlns:p14="http://schemas.microsoft.com/office/powerpoint/2010/main" val="233679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1" grpId="0"/>
      <p:bldP spid="80282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ChangeArrowheads="1"/>
          </p:cNvSpPr>
          <p:nvPr/>
        </p:nvSpPr>
        <p:spPr bwMode="auto">
          <a:xfrm>
            <a:off x="276225" y="2443163"/>
            <a:ext cx="85931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b="1">
                <a:solidFill>
                  <a:schemeClr val="tx1"/>
                </a:solidFill>
              </a:rPr>
              <a:t>A METSZETEK HELYÉNEK JELÖLÉSE</a:t>
            </a:r>
          </a:p>
        </p:txBody>
      </p:sp>
    </p:spTree>
    <p:extLst>
      <p:ext uri="{BB962C8B-B14F-4D97-AF65-F5344CB8AC3E}">
        <p14:creationId xmlns:p14="http://schemas.microsoft.com/office/powerpoint/2010/main" val="11403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r>
              <a:rPr lang="hu-HU" sz="4000" smtClean="0"/>
              <a:t>Szabványok fellelhetősége</a:t>
            </a:r>
          </a:p>
        </p:txBody>
      </p:sp>
      <p:sp>
        <p:nvSpPr>
          <p:cNvPr id="25602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075613" cy="4389437"/>
          </a:xfrm>
        </p:spPr>
        <p:txBody>
          <a:bodyPr/>
          <a:lstStyle/>
          <a:p>
            <a:r>
              <a:rPr lang="hu-HU" smtClean="0"/>
              <a:t>MSZT honlap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	 </a:t>
            </a:r>
            <a:r>
              <a:rPr lang="hu-HU" b="1" smtClean="0">
                <a:solidFill>
                  <a:schemeClr val="accent1"/>
                </a:solidFill>
              </a:rPr>
              <a:t>http://www.mszt.hu/web/guest/ingyenes-szabvanylista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8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48" y="2068513"/>
            <a:ext cx="4320480" cy="3949665"/>
          </a:xfrm>
        </p:spPr>
      </p:pic>
      <p:sp>
        <p:nvSpPr>
          <p:cNvPr id="8048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88" y="0"/>
            <a:ext cx="9144000" cy="2068513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b="1"/>
              <a:t>Nem kell jelölni a nyomvonalat, ha</a:t>
            </a:r>
            <a:endParaRPr lang="hu-HU" sz="2400"/>
          </a:p>
          <a:p>
            <a:pPr>
              <a:buFontTx/>
              <a:buNone/>
            </a:pPr>
            <a:r>
              <a:rPr lang="hu-HU" sz="2400"/>
              <a:t>	— a metszősík szimmetriasík,</a:t>
            </a:r>
          </a:p>
          <a:p>
            <a:pPr>
              <a:buFontTx/>
              <a:buNone/>
            </a:pPr>
            <a:r>
              <a:rPr lang="hu-HU" sz="2400"/>
              <a:t>	— csak egy metszet készül a tárgyról,</a:t>
            </a:r>
          </a:p>
          <a:p>
            <a:pPr>
              <a:buFontTx/>
              <a:buNone/>
            </a:pPr>
            <a:r>
              <a:rPr lang="hu-HU" sz="2400"/>
              <a:t>	— a metszetet a vetületrendnek megfelelően helyezzük el.</a:t>
            </a:r>
          </a:p>
        </p:txBody>
      </p:sp>
    </p:spTree>
    <p:extLst>
      <p:ext uri="{BB962C8B-B14F-4D97-AF65-F5344CB8AC3E}">
        <p14:creationId xmlns:p14="http://schemas.microsoft.com/office/powerpoint/2010/main" val="39728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89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892431" cy="3917032"/>
          </a:xfrm>
        </p:spPr>
      </p:pic>
      <p:sp>
        <p:nvSpPr>
          <p:cNvPr id="80589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8788" y="0"/>
            <a:ext cx="8229600" cy="1609725"/>
          </a:xfrm>
        </p:spPr>
        <p:txBody>
          <a:bodyPr/>
          <a:lstStyle/>
          <a:p>
            <a:pPr algn="ctr">
              <a:buFontTx/>
              <a:buNone/>
            </a:pPr>
            <a:r>
              <a:rPr lang="hu-HU" b="1"/>
              <a:t>Jelölni kell a nyomvonalat, ha</a:t>
            </a:r>
            <a:endParaRPr lang="hu-HU" sz="2400"/>
          </a:p>
          <a:p>
            <a:pPr>
              <a:buFontTx/>
              <a:buNone/>
            </a:pPr>
            <a:r>
              <a:rPr lang="hu-HU" sz="2400"/>
              <a:t>— a metszősík helye nem egyértelmű, vagy</a:t>
            </a:r>
          </a:p>
          <a:p>
            <a:pPr>
              <a:buFontTx/>
              <a:buNone/>
            </a:pPr>
            <a:r>
              <a:rPr lang="hu-HU" sz="2400"/>
              <a:t>— több metszősík van.</a:t>
            </a:r>
          </a:p>
        </p:txBody>
      </p:sp>
    </p:spTree>
    <p:extLst>
      <p:ext uri="{BB962C8B-B14F-4D97-AF65-F5344CB8AC3E}">
        <p14:creationId xmlns:p14="http://schemas.microsoft.com/office/powerpoint/2010/main" val="307401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A METSZETEK FAJTÁI</a:t>
            </a:r>
          </a:p>
        </p:txBody>
      </p:sp>
      <p:sp>
        <p:nvSpPr>
          <p:cNvPr id="2" name="Téglalap 1"/>
          <p:cNvSpPr/>
          <p:nvPr/>
        </p:nvSpPr>
        <p:spPr>
          <a:xfrm>
            <a:off x="395536" y="172084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metszetet 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készülhet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metszősíkkal: </a:t>
            </a:r>
            <a:r>
              <a:rPr lang="hu-H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egyszerű metszet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terjedelme szerint lehet: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metszet,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félmetszet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részmetszet, kitörés. </a:t>
            </a:r>
          </a:p>
          <a:p>
            <a:endParaRPr lang="hu-H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Két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több metszősíkkal készült 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metszet: 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összetett metszet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lépcsős metszet, – a metszősíkok párhuzamosak,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befordított metszet, – két vagy (ritkán) három összefüggő síkkal való metszés.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914400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Teljes metszet</a:t>
            </a:r>
          </a:p>
        </p:txBody>
      </p:sp>
      <p:pic>
        <p:nvPicPr>
          <p:cNvPr id="80793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79600"/>
            <a:ext cx="3979863" cy="4503738"/>
          </a:xfrm>
        </p:spPr>
      </p:pic>
      <p:sp>
        <p:nvSpPr>
          <p:cNvPr id="807940" name="Text Box 4"/>
          <p:cNvSpPr txBox="1">
            <a:spLocks noChangeArrowheads="1"/>
          </p:cNvSpPr>
          <p:nvPr/>
        </p:nvSpPr>
        <p:spPr bwMode="auto">
          <a:xfrm>
            <a:off x="245199" y="865188"/>
            <a:ext cx="401969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sz="2400"/>
              <a:t>Vetítési irányban elhelyezett</a:t>
            </a:r>
          </a:p>
          <a:p>
            <a:pPr algn="ctr">
              <a:spcBef>
                <a:spcPct val="20000"/>
              </a:spcBef>
            </a:pPr>
            <a:r>
              <a:rPr lang="hu-HU" sz="2400"/>
              <a:t> metszet</a:t>
            </a:r>
          </a:p>
        </p:txBody>
      </p:sp>
      <p:sp>
        <p:nvSpPr>
          <p:cNvPr id="807941" name="Text Box 5"/>
          <p:cNvSpPr txBox="1">
            <a:spLocks noChangeArrowheads="1"/>
          </p:cNvSpPr>
          <p:nvPr/>
        </p:nvSpPr>
        <p:spPr bwMode="auto">
          <a:xfrm>
            <a:off x="5229225" y="865188"/>
            <a:ext cx="3248005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sz="2400"/>
              <a:t>Nem vetítési irányban </a:t>
            </a:r>
          </a:p>
          <a:p>
            <a:pPr>
              <a:spcBef>
                <a:spcPct val="20000"/>
              </a:spcBef>
            </a:pPr>
            <a:r>
              <a:rPr lang="hu-HU" sz="2400"/>
              <a:t>elhelyezett metszet</a:t>
            </a:r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849438"/>
            <a:ext cx="3275012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00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38225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Teljes metszet elforgatva</a:t>
            </a:r>
          </a:p>
        </p:txBody>
      </p:sp>
      <p:pic>
        <p:nvPicPr>
          <p:cNvPr id="808963" name="Picture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28482"/>
            <a:ext cx="7920880" cy="581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4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1038225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Félmetszet</a:t>
            </a:r>
          </a:p>
        </p:txBody>
      </p:sp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2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6700"/>
            <a:ext cx="7631881" cy="4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4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Félnézet-félmetszet</a:t>
            </a:r>
          </a:p>
        </p:txBody>
      </p:sp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052513"/>
            <a:ext cx="6338887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6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Félnézet-félmetszet</a:t>
            </a:r>
          </a:p>
        </p:txBody>
      </p:sp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052513"/>
            <a:ext cx="6338887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0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Félnézet-félmetszet</a:t>
            </a: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052513"/>
            <a:ext cx="6338887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4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Félnézet-félmetszet</a:t>
            </a:r>
          </a:p>
        </p:txBody>
      </p:sp>
      <p:pic>
        <p:nvPicPr>
          <p:cNvPr id="814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052513"/>
            <a:ext cx="6338887" cy="522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7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>
          <a:xfrm>
            <a:off x="1763713" y="312738"/>
            <a:ext cx="3744391" cy="668337"/>
          </a:xfrm>
        </p:spPr>
        <p:txBody>
          <a:bodyPr>
            <a:normAutofit/>
          </a:bodyPr>
          <a:lstStyle/>
          <a:p>
            <a:r>
              <a:rPr lang="hu-HU" sz="4000" smtClean="0"/>
              <a:t>Rajzlapok</a:t>
            </a:r>
          </a:p>
        </p:txBody>
      </p:sp>
      <p:sp>
        <p:nvSpPr>
          <p:cNvPr id="26626" name="Szövegdoboz 4"/>
          <p:cNvSpPr txBox="1">
            <a:spLocks noChangeArrowheads="1"/>
          </p:cNvSpPr>
          <p:nvPr/>
        </p:nvSpPr>
        <p:spPr bwMode="auto">
          <a:xfrm>
            <a:off x="2843213" y="1366838"/>
            <a:ext cx="4249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>
                <a:latin typeface="Constantia" pitchFamily="18" charset="0"/>
              </a:rPr>
              <a:t>MSZ EN ISO </a:t>
            </a:r>
            <a:r>
              <a:rPr lang="hu-HU" sz="2800">
                <a:latin typeface="Times New Roman" pitchFamily="18" charset="0"/>
                <a:cs typeface="Times New Roman" pitchFamily="18" charset="0"/>
              </a:rPr>
              <a:t>5457:2000</a:t>
            </a:r>
            <a:endParaRPr lang="hu-HU" sz="2800">
              <a:latin typeface="Constantia" pitchFamily="18" charset="0"/>
            </a:endParaRPr>
          </a:p>
        </p:txBody>
      </p:sp>
      <p:pic>
        <p:nvPicPr>
          <p:cNvPr id="26627" name="Kép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60575"/>
            <a:ext cx="3913187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Kép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375"/>
            <a:ext cx="35337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819275"/>
            <a:ext cx="76073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5107" name="Text Box 3"/>
          <p:cNvSpPr txBox="1">
            <a:spLocks noChangeArrowheads="1"/>
          </p:cNvSpPr>
          <p:nvPr/>
        </p:nvSpPr>
        <p:spPr bwMode="auto">
          <a:xfrm>
            <a:off x="0" y="215900"/>
            <a:ext cx="9144000" cy="1066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3200" b="1"/>
              <a:t>Metszetkészítés, ha a szimmetriatengelyre látható él esik</a:t>
            </a:r>
          </a:p>
        </p:txBody>
      </p:sp>
    </p:spTree>
    <p:extLst>
      <p:ext uri="{BB962C8B-B14F-4D97-AF65-F5344CB8AC3E}">
        <p14:creationId xmlns:p14="http://schemas.microsoft.com/office/powerpoint/2010/main" val="793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5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5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6" grpId="0"/>
      <p:bldP spid="815107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 descr="Kitörések 1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901700"/>
            <a:ext cx="5757862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912813"/>
          </a:xfrm>
          <a:noFill/>
          <a:ln/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Kitörés</a:t>
            </a:r>
          </a:p>
        </p:txBody>
      </p:sp>
    </p:spTree>
    <p:extLst>
      <p:ext uri="{BB962C8B-B14F-4D97-AF65-F5344CB8AC3E}">
        <p14:creationId xmlns:p14="http://schemas.microsoft.com/office/powerpoint/2010/main" val="38659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154" name="Picture 2" descr="Kitörések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901700"/>
            <a:ext cx="5757862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920750"/>
          </a:xfrm>
          <a:noFill/>
          <a:ln/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Kitörés</a:t>
            </a:r>
          </a:p>
        </p:txBody>
      </p:sp>
    </p:spTree>
    <p:extLst>
      <p:ext uri="{BB962C8B-B14F-4D97-AF65-F5344CB8AC3E}">
        <p14:creationId xmlns:p14="http://schemas.microsoft.com/office/powerpoint/2010/main" val="41977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9128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Kitörés</a:t>
            </a:r>
          </a:p>
        </p:txBody>
      </p:sp>
      <p:pic>
        <p:nvPicPr>
          <p:cNvPr id="818179" name="Picture 3" descr="Kitörések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901700"/>
            <a:ext cx="5757862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 b="1">
                <a:solidFill>
                  <a:schemeClr val="tx1"/>
                </a:solidFill>
              </a:rPr>
              <a:t>Lépcsős metszet</a:t>
            </a:r>
          </a:p>
        </p:txBody>
      </p:sp>
      <p:pic>
        <p:nvPicPr>
          <p:cNvPr id="819203" name="Picture 3" descr="Lépcsős metszet 1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296988"/>
            <a:ext cx="7448550" cy="52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 b="1">
                <a:solidFill>
                  <a:schemeClr val="tx1"/>
                </a:solidFill>
              </a:rPr>
              <a:t>Lépcsős metszet</a:t>
            </a:r>
          </a:p>
        </p:txBody>
      </p:sp>
      <p:pic>
        <p:nvPicPr>
          <p:cNvPr id="820227" name="Picture 3" descr="Lépcsős metszet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296988"/>
            <a:ext cx="7448550" cy="52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 b="1">
                <a:solidFill>
                  <a:schemeClr val="tx1"/>
                </a:solidFill>
              </a:rPr>
              <a:t>Lépcsős metszet</a:t>
            </a:r>
          </a:p>
        </p:txBody>
      </p:sp>
      <p:pic>
        <p:nvPicPr>
          <p:cNvPr id="821251" name="Picture 3" descr="Lépcsős metszet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296988"/>
            <a:ext cx="7448550" cy="52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58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 b="1">
                <a:solidFill>
                  <a:schemeClr val="tx1"/>
                </a:solidFill>
              </a:rPr>
              <a:t>Lépcsős metszet</a:t>
            </a:r>
          </a:p>
        </p:txBody>
      </p:sp>
      <p:pic>
        <p:nvPicPr>
          <p:cNvPr id="822275" name="Picture 3" descr="Lépcsős metszet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296988"/>
            <a:ext cx="7448550" cy="52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4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 b="1">
                <a:solidFill>
                  <a:schemeClr val="tx1"/>
                </a:solidFill>
              </a:rPr>
              <a:t>Lépcsős metszet</a:t>
            </a:r>
          </a:p>
        </p:txBody>
      </p:sp>
      <p:pic>
        <p:nvPicPr>
          <p:cNvPr id="823299" name="Picture 3" descr="Lépcsős metszet 5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296988"/>
            <a:ext cx="7448550" cy="52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229600" cy="1038225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Beforgatott metszet</a:t>
            </a:r>
          </a:p>
        </p:txBody>
      </p:sp>
      <p:pic>
        <p:nvPicPr>
          <p:cNvPr id="8253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379413" y="1038225"/>
            <a:ext cx="3844925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53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789488" y="1038225"/>
            <a:ext cx="3844925" cy="509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Rajzlapok</a:t>
            </a:r>
          </a:p>
        </p:txBody>
      </p:sp>
      <p:pic>
        <p:nvPicPr>
          <p:cNvPr id="27650" name="Kép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12875"/>
            <a:ext cx="814705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323528" y="5486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dirty="0"/>
              <a:t>Mikor nem rajzolunk metszeteket? 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49896" y="242088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a metszet nem mutat többet, mint a nézet, esetleg félreértésre adhatna okot.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20480" r="62680" b="59195"/>
          <a:stretch>
            <a:fillRect/>
          </a:stretch>
        </p:blipFill>
        <p:spPr>
          <a:xfrm>
            <a:off x="263525" y="2520950"/>
            <a:ext cx="2203450" cy="29130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27395" name="Text Box 3"/>
          <p:cNvSpPr txBox="1">
            <a:spLocks noChangeArrowheads="1"/>
          </p:cNvSpPr>
          <p:nvPr/>
        </p:nvSpPr>
        <p:spPr bwMode="auto">
          <a:xfrm>
            <a:off x="1028700" y="1816100"/>
            <a:ext cx="7162800" cy="5794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hu-HU" sz="3200"/>
          </a:p>
        </p:txBody>
      </p:sp>
      <p:sp>
        <p:nvSpPr>
          <p:cNvPr id="827396" name="Text Box 4"/>
          <p:cNvSpPr txBox="1">
            <a:spLocks noChangeArrowheads="1"/>
          </p:cNvSpPr>
          <p:nvPr/>
        </p:nvSpPr>
        <p:spPr bwMode="auto">
          <a:xfrm>
            <a:off x="801688" y="1587500"/>
            <a:ext cx="14605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 dirty="0"/>
              <a:t>Csavar</a:t>
            </a:r>
          </a:p>
        </p:txBody>
      </p:sp>
      <p:sp>
        <p:nvSpPr>
          <p:cNvPr id="827397" name="Text Box 5"/>
          <p:cNvSpPr txBox="1">
            <a:spLocks noChangeArrowheads="1"/>
          </p:cNvSpPr>
          <p:nvPr/>
        </p:nvSpPr>
        <p:spPr bwMode="auto">
          <a:xfrm>
            <a:off x="3005138" y="1587500"/>
            <a:ext cx="17780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/>
              <a:t>Csapszeg</a:t>
            </a:r>
          </a:p>
        </p:txBody>
      </p:sp>
      <p:sp>
        <p:nvSpPr>
          <p:cNvPr id="827398" name="Text Box 6"/>
          <p:cNvSpPr txBox="1">
            <a:spLocks noChangeArrowheads="1"/>
          </p:cNvSpPr>
          <p:nvPr/>
        </p:nvSpPr>
        <p:spPr bwMode="auto">
          <a:xfrm>
            <a:off x="5348288" y="1587500"/>
            <a:ext cx="16002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400"/>
              <a:t>Ék, retesz</a:t>
            </a:r>
          </a:p>
        </p:txBody>
      </p:sp>
      <p:sp>
        <p:nvSpPr>
          <p:cNvPr id="827399" name="Text Box 7"/>
          <p:cNvSpPr txBox="1">
            <a:spLocks noChangeArrowheads="1"/>
          </p:cNvSpPr>
          <p:nvPr/>
        </p:nvSpPr>
        <p:spPr bwMode="auto">
          <a:xfrm>
            <a:off x="7467600" y="1587500"/>
            <a:ext cx="1625600" cy="457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400"/>
              <a:t>Szegecs</a:t>
            </a:r>
          </a:p>
        </p:txBody>
      </p:sp>
      <p:sp>
        <p:nvSpPr>
          <p:cNvPr id="827400" name="Text Box 8"/>
          <p:cNvSpPr txBox="1">
            <a:spLocks noChangeArrowheads="1"/>
          </p:cNvSpPr>
          <p:nvPr/>
        </p:nvSpPr>
        <p:spPr bwMode="auto">
          <a:xfrm>
            <a:off x="1588" y="0"/>
            <a:ext cx="9144000" cy="1066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200" b="1" dirty="0"/>
              <a:t>Hossztengelyükkel párhuzamosan nem metszhető alkatrészek</a:t>
            </a:r>
          </a:p>
        </p:txBody>
      </p:sp>
      <p:pic>
        <p:nvPicPr>
          <p:cNvPr id="827401" name="Picture 9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20480" r="49223" b="59195"/>
          <a:stretch>
            <a:fillRect/>
          </a:stretch>
        </p:blipFill>
        <p:spPr bwMode="auto">
          <a:xfrm>
            <a:off x="2871788" y="2520950"/>
            <a:ext cx="1674812" cy="29130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27402" name="Picture 10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9" t="20480" r="31084" b="59195"/>
          <a:stretch>
            <a:fillRect/>
          </a:stretch>
        </p:blipFill>
        <p:spPr bwMode="auto">
          <a:xfrm>
            <a:off x="4916488" y="2520950"/>
            <a:ext cx="2433637" cy="29130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27403" name="Picture 11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3" t="20480" r="20216" b="59195"/>
          <a:stretch>
            <a:fillRect/>
          </a:stretch>
        </p:blipFill>
        <p:spPr bwMode="auto">
          <a:xfrm>
            <a:off x="7618413" y="2520950"/>
            <a:ext cx="1411287" cy="29130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églalap 1"/>
          <p:cNvSpPr/>
          <p:nvPr/>
        </p:nvSpPr>
        <p:spPr>
          <a:xfrm>
            <a:off x="295622" y="5559425"/>
            <a:ext cx="8734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tömör alkatrészek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(tengely, csavar, szegecs, csapszeg, ék, retesz stb.) hossztengelyükkel párhuzamos síkkal nem metszünk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396" grpId="0" animBg="1"/>
      <p:bldP spid="827397" grpId="0" animBg="1"/>
      <p:bldP spid="827398" grpId="0" animBg="1"/>
      <p:bldP spid="827399" grpId="0" animBg="1"/>
      <p:bldP spid="827400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0" y="332656"/>
            <a:ext cx="82296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4800" dirty="0" smtClean="0"/>
              <a:t>Bordák, küllők </a:t>
            </a:r>
            <a:endParaRPr lang="hu-HU" sz="4800" dirty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179512" y="126876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bordák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at, </a:t>
            </a:r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küllők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nézetben 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rajzolni a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hosszmetszet rajzán 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is. (Keresztmetszetben 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bordát és a küllőt is lehet metszeni</a:t>
            </a:r>
            <a:r>
              <a:rPr lang="hu-H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00" y="2633529"/>
            <a:ext cx="4284000" cy="38949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469089"/>
            <a:ext cx="3070200" cy="43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ChangeArrowheads="1"/>
          </p:cNvSpPr>
          <p:nvPr/>
        </p:nvSpPr>
        <p:spPr bwMode="auto">
          <a:xfrm>
            <a:off x="395536" y="404664"/>
            <a:ext cx="82296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4800" b="1" dirty="0">
                <a:solidFill>
                  <a:schemeClr val="tx1"/>
                </a:solidFill>
              </a:rPr>
              <a:t>SZELVÉNYEK</a:t>
            </a:r>
          </a:p>
        </p:txBody>
      </p:sp>
      <p:sp>
        <p:nvSpPr>
          <p:cNvPr id="2" name="Téglalap 1"/>
          <p:cNvSpPr/>
          <p:nvPr/>
        </p:nvSpPr>
        <p:spPr>
          <a:xfrm>
            <a:off x="378976" y="141277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Szelvény</a:t>
            </a: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metszetnek a metszősíkban levő része.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4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Text Box 2"/>
          <p:cNvSpPr txBox="1">
            <a:spLocks noChangeArrowheads="1"/>
          </p:cNvSpPr>
          <p:nvPr/>
        </p:nvSpPr>
        <p:spPr bwMode="auto">
          <a:xfrm>
            <a:off x="445641" y="786259"/>
            <a:ext cx="8128000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4400" b="1" dirty="0"/>
              <a:t>A szelvénykészítés </a:t>
            </a:r>
            <a:r>
              <a:rPr lang="hu-HU" sz="4400" b="1" dirty="0" smtClean="0"/>
              <a:t>célja:</a:t>
            </a:r>
            <a:endParaRPr lang="hu-HU" sz="4400" dirty="0"/>
          </a:p>
        </p:txBody>
      </p:sp>
      <p:sp>
        <p:nvSpPr>
          <p:cNvPr id="878595" name="Rectangle 3"/>
          <p:cNvSpPr>
            <a:spLocks noChangeArrowheads="1"/>
          </p:cNvSpPr>
          <p:nvPr/>
        </p:nvSpPr>
        <p:spPr bwMode="auto">
          <a:xfrm>
            <a:off x="107504" y="3284984"/>
            <a:ext cx="8890000" cy="1190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sz="3600" dirty="0"/>
              <a:t>az alkatrész metszősíkba eső geometriai alakjának </a:t>
            </a:r>
            <a:r>
              <a:rPr lang="hu-HU" sz="3600" dirty="0" smtClean="0"/>
              <a:t>ábrázolása </a:t>
            </a:r>
            <a:endParaRPr lang="hu-HU" sz="3600" dirty="0"/>
          </a:p>
        </p:txBody>
      </p:sp>
      <p:sp>
        <p:nvSpPr>
          <p:cNvPr id="2" name="Ötágú csillag 1"/>
          <p:cNvSpPr/>
          <p:nvPr/>
        </p:nvSpPr>
        <p:spPr>
          <a:xfrm>
            <a:off x="7236296" y="3861048"/>
            <a:ext cx="576064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20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4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0"/>
            <a:ext cx="8229600" cy="1143000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„Széteső” szelvények ábrázolása</a:t>
            </a:r>
          </a:p>
        </p:txBody>
      </p:sp>
      <p:pic>
        <p:nvPicPr>
          <p:cNvPr id="910339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54213"/>
            <a:ext cx="7008813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0340" name="Rectangle 4"/>
          <p:cNvSpPr>
            <a:spLocks noChangeArrowheads="1"/>
          </p:cNvSpPr>
          <p:nvPr/>
        </p:nvSpPr>
        <p:spPr bwMode="auto">
          <a:xfrm>
            <a:off x="0" y="1309688"/>
            <a:ext cx="9078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hu-HU" sz="2400" b="1"/>
              <a:t>Ábrázolási előírás</a:t>
            </a:r>
            <a:r>
              <a:rPr lang="hu-HU" sz="2400"/>
              <a:t>: A „széteső” szelvényrészeket össze kell kötni</a:t>
            </a:r>
          </a:p>
        </p:txBody>
      </p:sp>
    </p:spTree>
    <p:extLst>
      <p:ext uri="{BB962C8B-B14F-4D97-AF65-F5344CB8AC3E}">
        <p14:creationId xmlns:p14="http://schemas.microsoft.com/office/powerpoint/2010/main" val="19100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ChangeArrowheads="1"/>
          </p:cNvSpPr>
          <p:nvPr/>
        </p:nvSpPr>
        <p:spPr bwMode="auto">
          <a:xfrm>
            <a:off x="0" y="2527300"/>
            <a:ext cx="914400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4000" b="1">
                <a:solidFill>
                  <a:schemeClr val="tx1"/>
                </a:solidFill>
              </a:rPr>
              <a:t>A SZELVÉNYEK ELHELYEZÉSI MÓDJAI</a:t>
            </a:r>
          </a:p>
        </p:txBody>
      </p:sp>
    </p:spTree>
    <p:extLst>
      <p:ext uri="{BB962C8B-B14F-4D97-AF65-F5344CB8AC3E}">
        <p14:creationId xmlns:p14="http://schemas.microsoft.com/office/powerpoint/2010/main" val="27665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" y="0"/>
            <a:ext cx="8967788" cy="1341438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Szelvény a</a:t>
            </a:r>
            <a:r>
              <a:rPr lang="it-IT" sz="3200" b="1">
                <a:solidFill>
                  <a:schemeClr val="tx1"/>
                </a:solidFill>
              </a:rPr>
              <a:t> nézet közelében, pontvonallal azonosítva</a:t>
            </a:r>
            <a:endParaRPr lang="hu-HU" sz="3200" b="1">
              <a:solidFill>
                <a:schemeClr val="tx1"/>
              </a:solidFill>
            </a:endParaRPr>
          </a:p>
        </p:txBody>
      </p:sp>
      <p:pic>
        <p:nvPicPr>
          <p:cNvPr id="912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 t="61844" r="52324" b="10707"/>
          <a:stretch>
            <a:fillRect/>
          </a:stretch>
        </p:blipFill>
        <p:spPr>
          <a:xfrm>
            <a:off x="632014" y="1407781"/>
            <a:ext cx="7252354" cy="503747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257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387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8900" y="0"/>
            <a:ext cx="8967788" cy="86042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Szelvény betűkkel</a:t>
            </a:r>
            <a:r>
              <a:rPr lang="it-IT" sz="3200" b="1">
                <a:solidFill>
                  <a:schemeClr val="tx1"/>
                </a:solidFill>
              </a:rPr>
              <a:t> azonosítva</a:t>
            </a:r>
            <a:endParaRPr lang="hu-HU" sz="3200" b="1">
              <a:solidFill>
                <a:schemeClr val="tx1"/>
              </a:solidFill>
            </a:endParaRPr>
          </a:p>
        </p:txBody>
      </p:sp>
      <p:pic>
        <p:nvPicPr>
          <p:cNvPr id="913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5" t="60912" r="15575" b="12924"/>
          <a:stretch>
            <a:fillRect/>
          </a:stretch>
        </p:blipFill>
        <p:spPr>
          <a:xfrm>
            <a:off x="755576" y="1628800"/>
            <a:ext cx="7807207" cy="4743425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13411" name="Text Box 3"/>
          <p:cNvSpPr txBox="1">
            <a:spLocks noChangeArrowheads="1"/>
          </p:cNvSpPr>
          <p:nvPr/>
        </p:nvSpPr>
        <p:spPr bwMode="auto">
          <a:xfrm>
            <a:off x="412750" y="765175"/>
            <a:ext cx="8318500" cy="5191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/>
              <a:t>(lehet elforgatva is)</a:t>
            </a:r>
          </a:p>
        </p:txBody>
      </p:sp>
    </p:spTree>
    <p:extLst>
      <p:ext uri="{BB962C8B-B14F-4D97-AF65-F5344CB8AC3E}">
        <p14:creationId xmlns:p14="http://schemas.microsoft.com/office/powerpoint/2010/main" val="23437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0" grpId="0" animBg="1"/>
      <p:bldP spid="913411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04" y="79547"/>
            <a:ext cx="8229600" cy="8477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Beforgatott szelvény</a:t>
            </a:r>
            <a:endParaRPr lang="hu-HU" sz="3200">
              <a:solidFill>
                <a:schemeClr val="tx1"/>
              </a:solidFill>
            </a:endParaRPr>
          </a:p>
        </p:txBody>
      </p:sp>
      <p:pic>
        <p:nvPicPr>
          <p:cNvPr id="914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2348880"/>
            <a:ext cx="6935787" cy="41576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14435" name="Text Box 3"/>
          <p:cNvSpPr txBox="1">
            <a:spLocks noChangeArrowheads="1"/>
          </p:cNvSpPr>
          <p:nvPr/>
        </p:nvSpPr>
        <p:spPr bwMode="auto">
          <a:xfrm>
            <a:off x="-6896" y="1228104"/>
            <a:ext cx="9144000" cy="5191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sz="2800"/>
              <a:t>Vékony  folytonos vonallal kontúrozva, vonalkázva</a:t>
            </a:r>
          </a:p>
        </p:txBody>
      </p:sp>
      <p:sp>
        <p:nvSpPr>
          <p:cNvPr id="914437" name="Text Box 5"/>
          <p:cNvSpPr txBox="1">
            <a:spLocks noChangeArrowheads="1"/>
          </p:cNvSpPr>
          <p:nvPr/>
        </p:nvSpPr>
        <p:spPr bwMode="auto">
          <a:xfrm>
            <a:off x="1761951" y="1788492"/>
            <a:ext cx="5499100" cy="5191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sz="2800"/>
              <a:t>(Azonosításra nincs szükség)</a:t>
            </a:r>
          </a:p>
        </p:txBody>
      </p:sp>
    </p:spTree>
    <p:extLst>
      <p:ext uri="{BB962C8B-B14F-4D97-AF65-F5344CB8AC3E}">
        <p14:creationId xmlns:p14="http://schemas.microsoft.com/office/powerpoint/2010/main" val="78474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4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5" grpId="0" animBg="1"/>
      <p:bldP spid="9144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Feliratmező</a:t>
            </a:r>
          </a:p>
        </p:txBody>
      </p:sp>
      <p:sp>
        <p:nvSpPr>
          <p:cNvPr id="28674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507413" cy="4389437"/>
          </a:xfrm>
        </p:spPr>
        <p:txBody>
          <a:bodyPr/>
          <a:lstStyle/>
          <a:p>
            <a:r>
              <a:rPr lang="pl-PL" smtClean="0"/>
              <a:t>A műszaki dokumentumokat az azonosítás, az </a:t>
            </a:r>
            <a:r>
              <a:rPr lang="hu-HU" smtClean="0"/>
              <a:t>adminisztráció és az értelmezés céljából </a:t>
            </a:r>
            <a:r>
              <a:rPr lang="hu-HU" b="1" i="1" smtClean="0"/>
              <a:t>feliratmezővel látják el.</a:t>
            </a:r>
          </a:p>
          <a:p>
            <a:r>
              <a:rPr lang="hu-HU" smtClean="0"/>
              <a:t>Egy vagy több, egymáshoz csatlakozó téglalap alakú mező</a:t>
            </a:r>
          </a:p>
          <a:p>
            <a:r>
              <a:rPr lang="hu-HU" smtClean="0"/>
              <a:t>Ezek további mezőkre oszthatók</a:t>
            </a:r>
          </a:p>
          <a:p>
            <a:r>
              <a:rPr lang="hu-HU" smtClean="0"/>
              <a:t>Szükséges információ</a:t>
            </a:r>
          </a:p>
          <a:p>
            <a:pPr lvl="2"/>
            <a:r>
              <a:rPr lang="hu-HU" smtClean="0"/>
              <a:t>Azonosító mező</a:t>
            </a:r>
          </a:p>
          <a:p>
            <a:pPr lvl="2"/>
            <a:r>
              <a:rPr lang="hu-HU" smtClean="0"/>
              <a:t>Kiegészítő információk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581525"/>
            <a:ext cx="315436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04664"/>
            <a:ext cx="8229600" cy="9017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Szelvénysorozat I.</a:t>
            </a:r>
          </a:p>
        </p:txBody>
      </p:sp>
      <p:pic>
        <p:nvPicPr>
          <p:cNvPr id="915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5730"/>
            <a:ext cx="7772400" cy="22816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15461" name="Line 5"/>
          <p:cNvSpPr>
            <a:spLocks noChangeShapeType="1"/>
          </p:cNvSpPr>
          <p:nvPr/>
        </p:nvSpPr>
        <p:spPr bwMode="auto">
          <a:xfrm>
            <a:off x="1346200" y="4089400"/>
            <a:ext cx="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hu-HU"/>
          </a:p>
        </p:txBody>
      </p:sp>
      <p:sp>
        <p:nvSpPr>
          <p:cNvPr id="915462" name="Text Box 6"/>
          <p:cNvSpPr txBox="1">
            <a:spLocks noChangeArrowheads="1"/>
          </p:cNvSpPr>
          <p:nvPr/>
        </p:nvSpPr>
        <p:spPr bwMode="auto">
          <a:xfrm>
            <a:off x="153198" y="1772816"/>
            <a:ext cx="8623300" cy="946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/>
              <a:t>Azonosítani kell, ha a szelvény helyzete nem egyértelmű</a:t>
            </a:r>
          </a:p>
        </p:txBody>
      </p:sp>
    </p:spTree>
    <p:extLst>
      <p:ext uri="{BB962C8B-B14F-4D97-AF65-F5344CB8AC3E}">
        <p14:creationId xmlns:p14="http://schemas.microsoft.com/office/powerpoint/2010/main" val="32556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5462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060848"/>
            <a:ext cx="6896050" cy="46787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16483" name="Text Box 3"/>
          <p:cNvSpPr txBox="1">
            <a:spLocks noChangeArrowheads="1"/>
          </p:cNvSpPr>
          <p:nvPr/>
        </p:nvSpPr>
        <p:spPr bwMode="auto">
          <a:xfrm>
            <a:off x="261938" y="1042767"/>
            <a:ext cx="8623300" cy="946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dirty="0">
                <a:solidFill>
                  <a:schemeClr val="tx1"/>
                </a:solidFill>
              </a:rPr>
              <a:t>Azonosítani kell, ha a szelvény helyzete nem egyértelmű</a:t>
            </a:r>
          </a:p>
        </p:txBody>
      </p:sp>
      <p:sp>
        <p:nvSpPr>
          <p:cNvPr id="916484" name="Rectangle 4"/>
          <p:cNvSpPr>
            <a:spLocks noChangeArrowheads="1"/>
          </p:cNvSpPr>
          <p:nvPr/>
        </p:nvSpPr>
        <p:spPr bwMode="auto">
          <a:xfrm>
            <a:off x="458788" y="41360"/>
            <a:ext cx="8229600" cy="9017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 b="1">
                <a:solidFill>
                  <a:schemeClr val="tx1"/>
                </a:solidFill>
              </a:rPr>
              <a:t>Szelvénysorozat II.</a:t>
            </a:r>
          </a:p>
        </p:txBody>
      </p:sp>
    </p:spTree>
    <p:extLst>
      <p:ext uri="{BB962C8B-B14F-4D97-AF65-F5344CB8AC3E}">
        <p14:creationId xmlns:p14="http://schemas.microsoft.com/office/powerpoint/2010/main" val="31135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Feliratmező</a:t>
            </a: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z="3000" b="1" u="sng" smtClean="0"/>
              <a:t>Azonosító mező:</a:t>
            </a:r>
          </a:p>
          <a:p>
            <a:pPr lvl="1"/>
            <a:r>
              <a:rPr lang="hu-HU" smtClean="0"/>
              <a:t>Nyilvántartási vagy azonosítási szám (rajzszám)</a:t>
            </a:r>
          </a:p>
          <a:p>
            <a:pPr lvl="1"/>
            <a:r>
              <a:rPr lang="hu-HU" smtClean="0"/>
              <a:t>A rajz címe (megnevezés)</a:t>
            </a:r>
          </a:p>
          <a:p>
            <a:pPr lvl="1"/>
            <a:r>
              <a:rPr lang="hu-HU" smtClean="0"/>
              <a:t>A rajz törvényes tulajdonosának neve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Feliratmező</a:t>
            </a:r>
          </a:p>
        </p:txBody>
      </p:sp>
      <p:sp>
        <p:nvSpPr>
          <p:cNvPr id="3072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sz="3000" b="1" u="sng" smtClean="0"/>
              <a:t>Azonosító mező:</a:t>
            </a:r>
          </a:p>
          <a:p>
            <a:r>
              <a:rPr lang="hu-HU" sz="2800" smtClean="0"/>
              <a:t>MSZ EN ISO </a:t>
            </a:r>
            <a:r>
              <a:rPr lang="hu-HU" sz="2800" smtClean="0">
                <a:latin typeface="Times New Roman" pitchFamily="18" charset="0"/>
                <a:cs typeface="Times New Roman" pitchFamily="18" charset="0"/>
              </a:rPr>
              <a:t>5457</a:t>
            </a:r>
          </a:p>
          <a:p>
            <a:pPr lvl="1"/>
            <a:r>
              <a:rPr lang="hu-HU" sz="2200" smtClean="0"/>
              <a:t>Az olvasási irányból nézve a feliratmező jobb alsó sarkában kell elhelyezni</a:t>
            </a:r>
          </a:p>
          <a:p>
            <a:pPr lvl="1"/>
            <a:r>
              <a:rPr lang="hu-HU" sz="2200" smtClean="0"/>
              <a:t>A rajzterületet keretező vonallal azonos vonalvastagságú folytonos vonallal kell keretezni</a:t>
            </a:r>
            <a:endParaRPr lang="hu-HU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581525"/>
            <a:ext cx="73247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Feliratmező</a:t>
            </a:r>
          </a:p>
        </p:txBody>
      </p:sp>
      <p:sp>
        <p:nvSpPr>
          <p:cNvPr id="31746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hu-HU" sz="3000" b="1" u="sng" smtClean="0"/>
              <a:t>Kiegészítő információk:</a:t>
            </a:r>
          </a:p>
          <a:p>
            <a:pPr lvl="1"/>
            <a:r>
              <a:rPr lang="hu-HU" sz="3000" smtClean="0"/>
              <a:t>Jelek: vetítési módra utaló jelkép, fő méretarány, ...</a:t>
            </a:r>
          </a:p>
          <a:p>
            <a:pPr lvl="1"/>
            <a:r>
              <a:rPr lang="hu-HU" sz="3000" smtClean="0"/>
              <a:t>Műszaki információk: alak és helyzettűrések jelölése, felületkikészítés módja, ...</a:t>
            </a:r>
          </a:p>
          <a:p>
            <a:pPr lvl="1"/>
            <a:r>
              <a:rPr lang="hu-HU" sz="3000" smtClean="0"/>
              <a:t>Adminisztrációs információk: rajzlap mérete, módosítási jel, ...</a:t>
            </a:r>
            <a:endParaRPr lang="hu-HU" sz="28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r>
              <a:rPr lang="hu-HU" sz="4000" smtClean="0"/>
              <a:t>Definíció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179512" y="1425429"/>
            <a:ext cx="8856984" cy="1715539"/>
          </a:xfrm>
        </p:spPr>
        <p:txBody>
          <a:bodyPr>
            <a:normAutofit lnSpcReduction="10000"/>
          </a:bodyPr>
          <a:lstStyle/>
          <a:p>
            <a:r>
              <a:rPr lang="hu-HU" sz="3000" dirty="0" smtClean="0"/>
              <a:t>A műszaki rajz valamilyen </a:t>
            </a:r>
            <a:r>
              <a:rPr lang="hu-HU" sz="3000" b="1" dirty="0" smtClean="0"/>
              <a:t>információhordozón rögzített</a:t>
            </a:r>
            <a:r>
              <a:rPr lang="hu-HU" sz="3000" dirty="0" smtClean="0"/>
              <a:t>, </a:t>
            </a:r>
            <a:r>
              <a:rPr lang="hu-HU" sz="3000" b="1" dirty="0" smtClean="0"/>
              <a:t>egyezményes szabályoknak megfelelően</a:t>
            </a:r>
            <a:r>
              <a:rPr lang="hu-HU" sz="3000" dirty="0" smtClean="0"/>
              <a:t>, </a:t>
            </a:r>
            <a:r>
              <a:rPr lang="hu-HU" sz="3000" b="1" dirty="0" smtClean="0"/>
              <a:t>grafikusan ábrázolt műszaki információ</a:t>
            </a:r>
            <a:r>
              <a:rPr lang="hu-HU" sz="3000" dirty="0" smtClean="0"/>
              <a:t>, amely rendszerint méretarányos</a:t>
            </a:r>
          </a:p>
        </p:txBody>
      </p:sp>
      <p:sp>
        <p:nvSpPr>
          <p:cNvPr id="2" name="Téglalap 1"/>
          <p:cNvSpPr/>
          <p:nvPr/>
        </p:nvSpPr>
        <p:spPr>
          <a:xfrm>
            <a:off x="179512" y="2924944"/>
            <a:ext cx="8712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hu-HU" sz="3000" dirty="0">
                <a:latin typeface="+mn-lt"/>
                <a:cs typeface="+mn-cs"/>
              </a:rPr>
              <a:t>A műszaki rajz a mérnökök közötti kommunikáció elsődleges formája 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hu-HU" sz="3000" dirty="0">
                <a:latin typeface="+mn-lt"/>
                <a:cs typeface="+mn-cs"/>
              </a:rPr>
              <a:t>A műszaki rajz egy olyan dokumentum, amely a tervező elképzeléseit, elgondolásait rögzíti és </a:t>
            </a:r>
            <a:r>
              <a:rPr lang="hu-HU" sz="3000" dirty="0" smtClean="0">
                <a:latin typeface="+mn-lt"/>
                <a:cs typeface="+mn-cs"/>
              </a:rPr>
              <a:t>közvetíti </a:t>
            </a:r>
            <a:r>
              <a:rPr lang="hu-HU" sz="3000" dirty="0">
                <a:latin typeface="+mn-lt"/>
                <a:cs typeface="+mn-cs"/>
              </a:rPr>
              <a:t>a gépen dolgozó, illetve a szerelést és </a:t>
            </a:r>
            <a:r>
              <a:rPr lang="hu-HU" sz="3000" dirty="0" smtClean="0">
                <a:latin typeface="+mn-lt"/>
                <a:cs typeface="+mn-cs"/>
              </a:rPr>
              <a:t>ellenőrzést </a:t>
            </a:r>
            <a:r>
              <a:rPr lang="hu-HU" sz="3000" dirty="0">
                <a:latin typeface="+mn-lt"/>
                <a:cs typeface="+mn-cs"/>
              </a:rPr>
              <a:t>végző dolgozónak. </a:t>
            </a:r>
          </a:p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hu-HU" sz="3000" dirty="0">
                <a:latin typeface="+mn-lt"/>
                <a:cs typeface="+mn-cs"/>
              </a:rPr>
              <a:t>A rajznak egyszerűnek, és egyértelműnek kell lennie.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565150"/>
          </a:xfrm>
        </p:spPr>
        <p:txBody>
          <a:bodyPr>
            <a:normAutofit fontScale="90000"/>
          </a:bodyPr>
          <a:lstStyle/>
          <a:p>
            <a:r>
              <a:rPr lang="hu-HU" sz="4000" smtClean="0"/>
              <a:t>Feliratmező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575"/>
            <a:ext cx="810418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Darabjegyzék</a:t>
            </a:r>
          </a:p>
        </p:txBody>
      </p:sp>
      <p:sp>
        <p:nvSpPr>
          <p:cNvPr id="3379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A műszaki rajzon ábrázolt szerkezeti egységek, részegységek és alkatrészek teljes jegyzéke, amely megadja a szükséges információt azok gyártásához vagy beszerzéséhez</a:t>
            </a:r>
          </a:p>
          <a:p>
            <a:r>
              <a:rPr lang="hu-HU" smtClean="0"/>
              <a:t>Általában a rajz része, de lehet külön lap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Darabjegyzék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57338"/>
            <a:ext cx="69850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r>
              <a:rPr lang="hu-HU" sz="4000" smtClean="0"/>
              <a:t>Műszaki rajz vonalai - vonaltípusok</a:t>
            </a:r>
          </a:p>
        </p:txBody>
      </p:sp>
      <p:sp>
        <p:nvSpPr>
          <p:cNvPr id="35842" name="Szövegdoboz 4"/>
          <p:cNvSpPr txBox="1">
            <a:spLocks noChangeArrowheads="1"/>
          </p:cNvSpPr>
          <p:nvPr/>
        </p:nvSpPr>
        <p:spPr bwMode="auto">
          <a:xfrm>
            <a:off x="468313" y="1557338"/>
            <a:ext cx="86756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200">
                <a:latin typeface="Constantia" pitchFamily="18" charset="0"/>
              </a:rPr>
              <a:t>Műszaki rajzban használható vonalak (MSZ ISO </a:t>
            </a:r>
            <a:r>
              <a:rPr lang="hu-HU" sz="220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hu-HU" sz="2200">
                <a:latin typeface="Constantia" pitchFamily="18" charset="0"/>
              </a:rPr>
              <a:t>)</a:t>
            </a:r>
          </a:p>
        </p:txBody>
      </p:sp>
      <p:pic>
        <p:nvPicPr>
          <p:cNvPr id="35843" name="Kép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985963"/>
            <a:ext cx="85915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6938" y="571500"/>
            <a:ext cx="6988175" cy="5540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4000" dirty="0" smtClean="0"/>
              <a:t>Műszaki rajz vonalai - vonalfajták</a:t>
            </a:r>
            <a:endParaRPr lang="hu-HU" sz="4000" dirty="0"/>
          </a:p>
        </p:txBody>
      </p:sp>
      <p:sp>
        <p:nvSpPr>
          <p:cNvPr id="36866" name="Szövegdoboz 4"/>
          <p:cNvSpPr txBox="1">
            <a:spLocks noChangeArrowheads="1"/>
          </p:cNvSpPr>
          <p:nvPr/>
        </p:nvSpPr>
        <p:spPr bwMode="auto">
          <a:xfrm>
            <a:off x="468313" y="1557338"/>
            <a:ext cx="86756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200">
                <a:latin typeface="Constantia" pitchFamily="18" charset="0"/>
              </a:rPr>
              <a:t>Vonalfajták</a:t>
            </a:r>
          </a:p>
        </p:txBody>
      </p:sp>
      <p:pic>
        <p:nvPicPr>
          <p:cNvPr id="36867" name="Kép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404225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hu-HU" sz="4800" b="1">
                <a:solidFill>
                  <a:schemeClr val="tx1"/>
                </a:solidFill>
              </a:rPr>
              <a:t>Vékony vonalak</a:t>
            </a:r>
          </a:p>
        </p:txBody>
      </p:sp>
    </p:spTree>
    <p:extLst>
      <p:ext uri="{BB962C8B-B14F-4D97-AF65-F5344CB8AC3E}">
        <p14:creationId xmlns:p14="http://schemas.microsoft.com/office/powerpoint/2010/main" val="5383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Tagoló vonalak</a:t>
            </a:r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4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Tagoló vonalak</a:t>
            </a:r>
          </a:p>
        </p:txBody>
      </p:sp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5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Tagoló vonalak</a:t>
            </a:r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5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Tagoló vonalak</a:t>
            </a:r>
          </a:p>
        </p:txBody>
      </p:sp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1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r>
              <a:rPr lang="hu-HU" sz="4000" smtClean="0"/>
              <a:t>Műszaki rajz csoportosítása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899592" y="1484784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Tagoló vonalak</a:t>
            </a:r>
          </a:p>
        </p:txBody>
      </p:sp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2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Tagoló vonalak</a:t>
            </a: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7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Tagoló vonalak</a:t>
            </a: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Tagoló vonalak</a:t>
            </a: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52513"/>
            <a:ext cx="77168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 b="1">
                <a:solidFill>
                  <a:schemeClr val="tx1"/>
                </a:solidFill>
              </a:rPr>
              <a:t>Tagoló vonalak</a:t>
            </a:r>
          </a:p>
        </p:txBody>
      </p:sp>
    </p:spTree>
    <p:extLst>
      <p:ext uri="{BB962C8B-B14F-4D97-AF65-F5344CB8AC3E}">
        <p14:creationId xmlns:p14="http://schemas.microsoft.com/office/powerpoint/2010/main" val="36580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Méretvonalak</a:t>
            </a: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2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Méret-segédvonalak</a:t>
            </a:r>
          </a:p>
        </p:txBody>
      </p:sp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Mutatóvonalak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5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 dirty="0" err="1" smtClean="0">
                <a:solidFill>
                  <a:schemeClr val="tx1"/>
                </a:solidFill>
              </a:rPr>
              <a:t>Vonalzat</a:t>
            </a:r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52513"/>
            <a:ext cx="7570787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4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Ismétlődő elemek belső burkolóvonala</a:t>
            </a: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513"/>
            <a:ext cx="756285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6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/>
          </a:bodyPr>
          <a:lstStyle/>
          <a:p>
            <a:r>
              <a:rPr lang="hu-HU" sz="4000" smtClean="0"/>
              <a:t>Műhelyrajzok csoportosítása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187624" y="1700808"/>
          <a:ext cx="708044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hu-HU" sz="4800" b="1">
                <a:solidFill>
                  <a:schemeClr val="tx1"/>
                </a:solidFill>
              </a:rPr>
              <a:t>Vastag vonalak</a:t>
            </a:r>
          </a:p>
        </p:txBody>
      </p:sp>
    </p:spTree>
    <p:extLst>
      <p:ext uri="{BB962C8B-B14F-4D97-AF65-F5344CB8AC3E}">
        <p14:creationId xmlns:p14="http://schemas.microsoft.com/office/powerpoint/2010/main" val="7165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Kontúrvonalak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513"/>
            <a:ext cx="756285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9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Kontúrvonalak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513"/>
            <a:ext cx="756285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Felületek határvonalai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513"/>
            <a:ext cx="756285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8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Az adott nézeten látható élek</a:t>
            </a:r>
          </a:p>
        </p:txBody>
      </p:sp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513"/>
            <a:ext cx="756285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Az adott nézeten látható élek</a:t>
            </a:r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513"/>
            <a:ext cx="756285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8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 nézési iránnyal párhuzamos felületek éle</a:t>
            </a:r>
          </a:p>
        </p:txBody>
      </p:sp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490663"/>
            <a:ext cx="55054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 nézési iránnyal párhuzamos felületek éle</a:t>
            </a:r>
          </a:p>
        </p:txBody>
      </p:sp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4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 nézési iránnyal párhuzamos felületek éle</a:t>
            </a:r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8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 nézési iránnyal párhuzamos felületek éle</a:t>
            </a:r>
          </a:p>
        </p:txBody>
      </p: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52513"/>
            <a:ext cx="7553325" cy="530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hu-HU" sz="4000" smtClean="0"/>
              <a:t>Szabványosítás</a:t>
            </a:r>
          </a:p>
        </p:txBody>
      </p:sp>
      <p:sp>
        <p:nvSpPr>
          <p:cNvPr id="18434" name="Tartalom helye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3767670"/>
          </a:xfrm>
        </p:spPr>
        <p:txBody>
          <a:bodyPr>
            <a:noAutofit/>
          </a:bodyPr>
          <a:lstStyle/>
          <a:p>
            <a:r>
              <a:rPr lang="hu-HU" sz="2800" dirty="0" smtClean="0"/>
              <a:t>Tömegszerű gyártásban elvárjuk a különböző jellemzők állandóságát</a:t>
            </a:r>
          </a:p>
          <a:p>
            <a:r>
              <a:rPr lang="hu-HU" sz="2800" dirty="0" smtClean="0"/>
              <a:t>A termékek jellemzőinek egységesítését </a:t>
            </a:r>
            <a:r>
              <a:rPr lang="hu-HU" sz="2800" b="1" i="1" dirty="0" smtClean="0"/>
              <a:t>szabványosításnak</a:t>
            </a:r>
            <a:r>
              <a:rPr lang="hu-HU" sz="2800" dirty="0" smtClean="0"/>
              <a:t> nevezzük</a:t>
            </a:r>
          </a:p>
          <a:p>
            <a:r>
              <a:rPr lang="hu-HU" sz="2800" dirty="0" smtClean="0"/>
              <a:t>Az egységes értelmezést az egységes jelképrendszer biztosítja (pl. jelentéstartalommal ruházunk fel vonalakat)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Éles vonalú (nem legömbölyített) áthatások</a:t>
            </a:r>
          </a:p>
        </p:txBody>
      </p:sp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052513"/>
            <a:ext cx="6994525" cy="521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Ismétlődő elemek külső burkolóvonala</a:t>
            </a: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52513"/>
            <a:ext cx="7564437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9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Metszetek nyomvonalának végei</a:t>
            </a:r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52513"/>
            <a:ext cx="754380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8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866900"/>
          </a:xfrm>
        </p:spPr>
        <p:txBody>
          <a:bodyPr/>
          <a:lstStyle/>
          <a:p>
            <a:r>
              <a:rPr lang="hu-HU" sz="4800" b="1" dirty="0">
                <a:solidFill>
                  <a:schemeClr val="tx1"/>
                </a:solidFill>
              </a:rPr>
              <a:t>Szabadkézzel rajzolt (tört) vonalak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7075" y="2976562"/>
            <a:ext cx="2609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Alkatrész elhagyott részének határa</a:t>
            </a:r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52513"/>
            <a:ext cx="771683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Alkatrész elhagyott részének határa</a:t>
            </a: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52513"/>
            <a:ext cx="771683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Alkatrész elhagyott részének határa</a:t>
            </a: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52513"/>
            <a:ext cx="7716837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2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Kitörés határa</a:t>
            </a:r>
          </a:p>
        </p:txBody>
      </p:sp>
      <p:pic>
        <p:nvPicPr>
          <p:cNvPr id="216069" name="Picture 5" descr="Kitörés határvonala 1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942975"/>
            <a:ext cx="7716837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Kitörés határa</a:t>
            </a:r>
          </a:p>
        </p:txBody>
      </p:sp>
      <p:pic>
        <p:nvPicPr>
          <p:cNvPr id="217094" name="Picture 6" descr="Kitörés határvonala 2"/>
          <p:cNvPicPr>
            <a:picLocks noChangeAspect="1" noChangeArrowheads="1"/>
          </p:cNvPicPr>
          <p:nvPr/>
        </p:nvPicPr>
        <p:blipFill>
          <a:blip r:embed="rId2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942975"/>
            <a:ext cx="7716837" cy="569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61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Résznézet határvonala</a:t>
            </a:r>
          </a:p>
        </p:txBody>
      </p:sp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052513"/>
            <a:ext cx="77089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pPr algn="just"/>
            <a:r>
              <a:rPr lang="hu-HU" sz="4000" smtClean="0"/>
              <a:t>A szabvány fogalma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1935163"/>
            <a:ext cx="8569325" cy="4389437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sz="2800" dirty="0" smtClean="0"/>
              <a:t>A szabvány</a:t>
            </a:r>
            <a:r>
              <a:rPr lang="hu-HU" sz="2800" baseline="30000" dirty="0" smtClean="0"/>
              <a:t>1</a:t>
            </a:r>
            <a:r>
              <a:rPr lang="hu-HU" sz="2800" dirty="0" smtClean="0"/>
              <a:t>: </a:t>
            </a:r>
            <a:r>
              <a:rPr lang="hu-HU" sz="2800" dirty="0"/>
              <a:t>„</a:t>
            </a:r>
            <a:r>
              <a:rPr lang="hu-HU" sz="2800" b="1" i="1" dirty="0"/>
              <a:t>elismert szervezet által </a:t>
            </a:r>
            <a:r>
              <a:rPr lang="hu-HU" sz="2800" dirty="0"/>
              <a:t>alkotott vagy jóváhagyott, </a:t>
            </a:r>
            <a:r>
              <a:rPr lang="hu-HU" sz="2800" b="1" i="1" dirty="0"/>
              <a:t>közmegegyezéssel</a:t>
            </a:r>
            <a:r>
              <a:rPr lang="hu-HU" sz="2800" dirty="0"/>
              <a:t> elfogadott olyan műszaki (technikai) </a:t>
            </a:r>
            <a:r>
              <a:rPr lang="hu-HU" sz="2800" b="1" i="1" dirty="0"/>
              <a:t>dokumentum</a:t>
            </a:r>
            <a:r>
              <a:rPr lang="hu-HU" sz="2800" dirty="0"/>
              <a:t>, amely tevékenységre, vagy azok eredményére vonatkozik, és olyan általános és ismételten alkalmazható szabályokat, útmutatókat vagy </a:t>
            </a:r>
            <a:r>
              <a:rPr lang="hu-HU" sz="2800" dirty="0" smtClean="0"/>
              <a:t>jellemzőket </a:t>
            </a:r>
            <a:r>
              <a:rPr lang="hu-HU" sz="2800" dirty="0"/>
              <a:t>tartalmaz, amelyek alkalmazásával a </a:t>
            </a:r>
            <a:r>
              <a:rPr lang="hu-HU" sz="2800" dirty="0" smtClean="0"/>
              <a:t>rendezőhatás </a:t>
            </a:r>
            <a:r>
              <a:rPr lang="hu-HU" sz="2800" dirty="0"/>
              <a:t>az adott feltételek között a legkedvezőbb.” </a:t>
            </a:r>
            <a:endParaRPr lang="hu-HU" sz="2800" dirty="0" smtClean="0"/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u-HU" dirty="0"/>
          </a:p>
          <a:p>
            <a:pPr marL="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sz="2800" baseline="30000" dirty="0" smtClean="0"/>
              <a:t>1 </a:t>
            </a:r>
            <a:r>
              <a:rPr lang="hu-HU" dirty="0" smtClean="0"/>
              <a:t>a </a:t>
            </a:r>
            <a:r>
              <a:rPr lang="hu-HU" dirty="0"/>
              <a:t>nemzeti szabványosításról szóló 1995. évi XXVIII. </a:t>
            </a:r>
            <a:r>
              <a:rPr lang="hu-HU" dirty="0" smtClean="0"/>
              <a:t>törvény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ím 1"/>
          <p:cNvSpPr>
            <a:spLocks noGrp="1"/>
          </p:cNvSpPr>
          <p:nvPr>
            <p:ph type="title"/>
          </p:nvPr>
        </p:nvSpPr>
        <p:spPr>
          <a:xfrm>
            <a:off x="629240" y="188640"/>
            <a:ext cx="8229600" cy="719138"/>
          </a:xfrm>
        </p:spPr>
        <p:txBody>
          <a:bodyPr>
            <a:normAutofit fontScale="90000"/>
          </a:bodyPr>
          <a:lstStyle/>
          <a:p>
            <a:r>
              <a:rPr lang="hu-HU" sz="4000" dirty="0" smtClean="0"/>
              <a:t>Műszaki rajz vonalai - vonalfajták</a:t>
            </a:r>
          </a:p>
        </p:txBody>
      </p:sp>
      <p:pic>
        <p:nvPicPr>
          <p:cNvPr id="37890" name="Kép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2" y="1412776"/>
            <a:ext cx="8839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hu-HU" sz="4800" b="1">
                <a:solidFill>
                  <a:schemeClr val="tx1"/>
                </a:solidFill>
              </a:rPr>
              <a:t>Szaggatott vonalak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3044" y="2852936"/>
            <a:ext cx="4038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>
            <a:normAutofit fontScale="90000"/>
          </a:bodyPr>
          <a:lstStyle/>
          <a:p>
            <a:r>
              <a:rPr lang="hu-HU" sz="3200" b="1">
                <a:solidFill>
                  <a:schemeClr val="tx1"/>
                </a:solidFill>
              </a:rPr>
              <a:t>Nem látható, de az egyértelműséghez fontos élek ábrázolása (kerülni kell!)</a:t>
            </a:r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52513"/>
            <a:ext cx="754380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0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395536" y="98072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4800" b="1" dirty="0">
                <a:solidFill>
                  <a:schemeClr val="tx1"/>
                </a:solidFill>
              </a:rPr>
              <a:t>Pont-vonalak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5348" y="2708920"/>
            <a:ext cx="36099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Forgástestek tengelye (középvonala)</a:t>
            </a: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52513"/>
            <a:ext cx="7562850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2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Szimmetrikus alkatrészek középvonala</a:t>
            </a:r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52513"/>
            <a:ext cx="7580313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4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Osztókörök középvonala</a:t>
            </a:r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985000" cy="533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6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Furatok középvonala és szimmetria-tengelyei</a:t>
            </a:r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52513"/>
            <a:ext cx="7580313" cy="53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Szelvények nyomvonala</a:t>
            </a:r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33360"/>
              </p:ext>
            </p:extLst>
          </p:nvPr>
        </p:nvGraphicFramePr>
        <p:xfrm>
          <a:off x="800100" y="1052513"/>
          <a:ext cx="75438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orelPhotoPaint.Image.11" r:id="rId3" imgW="7543815" imgH="5321819" progId="">
                  <p:embed/>
                </p:oleObj>
              </mc:Choice>
              <mc:Fallback>
                <p:oleObj name="CorelPhotoPaint.Image.11" r:id="rId3" imgW="7543815" imgH="532181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052513"/>
                        <a:ext cx="7543800" cy="532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6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 dirty="0" smtClean="0">
                <a:solidFill>
                  <a:schemeClr val="tx1"/>
                </a:solidFill>
              </a:rPr>
              <a:t>VASTAG PONTVONAL</a:t>
            </a:r>
            <a:endParaRPr lang="hu-HU" sz="3200" b="1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76437"/>
            <a:ext cx="5136604" cy="310846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3384" y="1196752"/>
            <a:ext cx="5234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Hőkezelt</a:t>
            </a:r>
            <a:r>
              <a:rPr lang="hu-HU" sz="2400" dirty="0" smtClean="0"/>
              <a:t>, kikészített felület jelölésére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252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07950" y="1196975"/>
            <a:ext cx="89281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9388" indent="-179388">
              <a:buFontTx/>
              <a:buChar char="•"/>
            </a:pPr>
            <a:r>
              <a:rPr lang="hu-HU" sz="2400"/>
              <a:t>rendeltetésszerű használatra való alkalmasság: </a:t>
            </a:r>
            <a:r>
              <a:rPr lang="hu-HU" sz="2400" i="1"/>
              <a:t>anyagösszetétel előírása, szakítószilárdság, folyáshatár, stb.</a:t>
            </a:r>
          </a:p>
          <a:p>
            <a:pPr marL="179388" indent="-179388">
              <a:buFontTx/>
              <a:buChar char="•"/>
            </a:pPr>
            <a:r>
              <a:rPr lang="hu-HU" sz="2400"/>
              <a:t>kompatibilitás: összetartozó elemek méreteinek összehangolása, </a:t>
            </a:r>
            <a:r>
              <a:rPr lang="hu-HU" sz="2400" i="1"/>
              <a:t>pl.: csap-persely átmérők, tűrések,</a:t>
            </a:r>
          </a:p>
          <a:p>
            <a:pPr marL="179388" indent="-179388">
              <a:buFontTx/>
              <a:buChar char="•"/>
            </a:pPr>
            <a:r>
              <a:rPr lang="hu-HU" sz="2400"/>
              <a:t>csereszabatosság: </a:t>
            </a:r>
            <a:r>
              <a:rPr lang="hu-HU" sz="2400" i="1"/>
              <a:t>pl.: villanyégő foglalat</a:t>
            </a:r>
            <a:endParaRPr lang="hu-HU" sz="2400"/>
          </a:p>
          <a:p>
            <a:pPr marL="179388" indent="-179388">
              <a:buFontTx/>
              <a:buChar char="•"/>
            </a:pPr>
            <a:r>
              <a:rPr lang="hu-HU" sz="2400"/>
              <a:t>termékvédelem: </a:t>
            </a:r>
            <a:r>
              <a:rPr lang="hu-HU" sz="2400" i="1"/>
              <a:t>csomagolási, szállítási, kezelési, előírások,</a:t>
            </a:r>
          </a:p>
          <a:p>
            <a:pPr marL="179388" indent="-179388">
              <a:buFontTx/>
              <a:buChar char="•"/>
            </a:pPr>
            <a:r>
              <a:rPr lang="hu-HU" sz="2400"/>
              <a:t>kölcsönös megértés: </a:t>
            </a:r>
            <a:r>
              <a:rPr lang="hu-HU" sz="2400" i="1"/>
              <a:t>egységes jelek, műszaki rajz szabványok</a:t>
            </a:r>
          </a:p>
          <a:p>
            <a:pPr marL="179388" indent="-179388">
              <a:buFontTx/>
              <a:buChar char="•"/>
            </a:pPr>
            <a:r>
              <a:rPr lang="hu-HU" sz="2400"/>
              <a:t>azonosíthatóság: </a:t>
            </a:r>
            <a:r>
              <a:rPr lang="hu-HU" sz="2400" i="1"/>
              <a:t>tevékenység és eredmény összemérhető</a:t>
            </a:r>
            <a:endParaRPr lang="hu-HU" sz="2400"/>
          </a:p>
          <a:p>
            <a:pPr marL="179388" indent="-179388">
              <a:buFontTx/>
              <a:buChar char="•"/>
            </a:pPr>
            <a:r>
              <a:rPr lang="hu-HU" sz="2400"/>
              <a:t>vizsgálatok: </a:t>
            </a:r>
            <a:r>
              <a:rPr lang="hu-HU" sz="2400" i="1"/>
              <a:t>a vizsgálatok eredményei összehasonlíthatók,</a:t>
            </a:r>
          </a:p>
          <a:p>
            <a:pPr marL="179388" indent="-179388">
              <a:buFontTx/>
              <a:buChar char="•"/>
            </a:pPr>
            <a:r>
              <a:rPr lang="hu-HU" sz="2400"/>
              <a:t>választékrendezés: </a:t>
            </a:r>
            <a:r>
              <a:rPr lang="hu-HU" sz="2400" i="1"/>
              <a:t>gazdaságos méretsorok: tengelycsonk méretek, csavarméretek,</a:t>
            </a:r>
          </a:p>
          <a:p>
            <a:pPr marL="179388" indent="-179388">
              <a:buFontTx/>
              <a:buChar char="•"/>
            </a:pPr>
            <a:r>
              <a:rPr lang="hu-HU" sz="2400"/>
              <a:t>biztonság és környezetvédelem : </a:t>
            </a:r>
            <a:r>
              <a:rPr lang="hu-HU" sz="2400" i="1"/>
              <a:t>a termékek és működésük a környezetet nem veszélyeztethetik, pl.:</a:t>
            </a:r>
            <a:r>
              <a:rPr lang="hu-HU" sz="2400"/>
              <a:t> </a:t>
            </a:r>
            <a:r>
              <a:rPr lang="hu-HU" sz="2400" i="1"/>
              <a:t>érintésvédelem</a:t>
            </a:r>
            <a:r>
              <a:rPr lang="hu-HU" sz="2400"/>
              <a:t>,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468313" y="404813"/>
            <a:ext cx="7713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szabványok alkalmazásának előnyei: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r>
              <a:rPr lang="hu-HU" sz="4800" b="1" dirty="0" err="1">
                <a:solidFill>
                  <a:schemeClr val="tx1"/>
                </a:solidFill>
              </a:rPr>
              <a:t>Kétpont-vonalak</a:t>
            </a:r>
            <a:endParaRPr lang="hu-HU" sz="4800" b="1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0825" y="3290887"/>
            <a:ext cx="35623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5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333375"/>
            <a:ext cx="7378700" cy="625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Mozgó alkatrészek szélső helyzetei</a:t>
            </a:r>
          </a:p>
        </p:txBody>
      </p:sp>
    </p:spTree>
    <p:extLst>
      <p:ext uri="{BB962C8B-B14F-4D97-AF65-F5344CB8AC3E}">
        <p14:creationId xmlns:p14="http://schemas.microsoft.com/office/powerpoint/2010/main" val="36253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Mozgó alkatrészek szélső helyzetei</a:t>
            </a:r>
          </a:p>
        </p:txBody>
      </p:sp>
      <p:pic>
        <p:nvPicPr>
          <p:cNvPr id="6215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8"/>
          <a:stretch>
            <a:fillRect/>
          </a:stretch>
        </p:blipFill>
        <p:spPr bwMode="auto">
          <a:xfrm>
            <a:off x="882650" y="1052513"/>
            <a:ext cx="7378700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8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Mozgó alkatrészek szélső helyzetei</a:t>
            </a:r>
          </a:p>
        </p:txBody>
      </p:sp>
      <p:pic>
        <p:nvPicPr>
          <p:cNvPr id="6225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/>
          <a:stretch>
            <a:fillRect/>
          </a:stretch>
        </p:blipFill>
        <p:spPr bwMode="auto">
          <a:xfrm>
            <a:off x="882650" y="1052513"/>
            <a:ext cx="73787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7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Mozgó alkatrészek szélső helyzetei</a:t>
            </a:r>
          </a:p>
        </p:txBody>
      </p:sp>
      <p:pic>
        <p:nvPicPr>
          <p:cNvPr id="6236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342187" cy="548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/>
          <a:stretch>
            <a:fillRect/>
          </a:stretch>
        </p:blipFill>
        <p:spPr bwMode="auto">
          <a:xfrm>
            <a:off x="882650" y="1052513"/>
            <a:ext cx="73787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2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Mozgó alkatrészek szélső helyzetei</a:t>
            </a:r>
          </a:p>
        </p:txBody>
      </p:sp>
      <p:pic>
        <p:nvPicPr>
          <p:cNvPr id="6246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/>
          <a:stretch>
            <a:fillRect/>
          </a:stretch>
        </p:blipFill>
        <p:spPr bwMode="auto">
          <a:xfrm>
            <a:off x="882650" y="1052513"/>
            <a:ext cx="73787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Mozgó alkatrészek szélső helyzetei</a:t>
            </a:r>
          </a:p>
        </p:txBody>
      </p:sp>
      <p:pic>
        <p:nvPicPr>
          <p:cNvPr id="6256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/>
          <a:stretch>
            <a:fillRect/>
          </a:stretch>
        </p:blipFill>
        <p:spPr bwMode="auto">
          <a:xfrm>
            <a:off x="882650" y="1052513"/>
            <a:ext cx="73787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1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Mozgó alkatrészek szélső helyzetei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6"/>
          <a:stretch>
            <a:fillRect/>
          </a:stretch>
        </p:blipFill>
        <p:spPr bwMode="auto">
          <a:xfrm>
            <a:off x="882650" y="1052513"/>
            <a:ext cx="73787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0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Csatlakozó alkatrészek körvonala</a:t>
            </a:r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52513"/>
            <a:ext cx="77168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Csatlakozó alkatrészek körvonala</a:t>
            </a:r>
          </a:p>
        </p:txBody>
      </p:sp>
      <p:pic>
        <p:nvPicPr>
          <p:cNvPr id="2027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52513"/>
            <a:ext cx="77168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58750" y="3448050"/>
            <a:ext cx="8734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400"/>
              <a:t>DE!</a:t>
            </a:r>
          </a:p>
          <a:p>
            <a:r>
              <a:rPr lang="hu-HU" sz="2400"/>
              <a:t>Bizonyos esetekben kötelezően betartandók: 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23850" y="4221163"/>
            <a:ext cx="87852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0975" indent="-180975">
              <a:buFontTx/>
              <a:buChar char="•"/>
            </a:pPr>
            <a:r>
              <a:rPr lang="hu-HU" sz="2400"/>
              <a:t>Szerződések: </a:t>
            </a:r>
            <a:r>
              <a:rPr lang="hu-HU" sz="2400" i="1"/>
              <a:t>ha a szerződő felek kikötik a szabvány kötelező alkalmazását. </a:t>
            </a:r>
          </a:p>
          <a:p>
            <a:pPr marL="180975" indent="-180975">
              <a:buFontTx/>
              <a:buChar char="•"/>
            </a:pPr>
            <a:r>
              <a:rPr lang="hu-HU" sz="2400"/>
              <a:t>Bírósági perek: </a:t>
            </a:r>
            <a:r>
              <a:rPr lang="hu-HU" sz="2400" i="1"/>
              <a:t>ha a vitatott kérdéssel kapcsolatban létezik szabvány, akkor a bíróság az abban foglaltakat tekinti mérvadónak, még ha annak alkalmazása önkéntes is.</a:t>
            </a:r>
            <a:r>
              <a:rPr lang="hu-HU" sz="2400"/>
              <a:t> </a:t>
            </a:r>
          </a:p>
          <a:p>
            <a:pPr marL="180975" indent="-180975">
              <a:buFontTx/>
              <a:buChar char="•"/>
            </a:pPr>
            <a:r>
              <a:rPr lang="hu-HU" sz="2400"/>
              <a:t>Jogszabállyal kötelezővé tett szabványok. 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88566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400"/>
              <a:t>„E nemzeti szabványt a Magyar Szabványügyi Testület a nemzeti szabványosításról szóló 1995. évi XXVIII. törvény alapján teszi közzé. A szabvány alkalmazása a törvény alapján önkéntes, kivéve, ha jogszabály kötelezően alkalmazandónak nyilvánítja.”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971550" y="115888"/>
            <a:ext cx="6799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SZABVÁNYOK ALKALMAZÁSA: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07950" y="90805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400" b="1"/>
              <a:t>ÖNKÉNTES!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Alkatrész kiterített (gyártás előtti) alakjának körvonala</a:t>
            </a:r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52513"/>
            <a:ext cx="77168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9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457200" y="0"/>
            <a:ext cx="82296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sz="3200" b="1">
                <a:solidFill>
                  <a:schemeClr val="tx1"/>
                </a:solidFill>
              </a:rPr>
              <a:t>Alkatrész kiterített (gyártás előtti) alakjának körvonala</a:t>
            </a:r>
          </a:p>
        </p:txBody>
      </p:sp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52513"/>
            <a:ext cx="771683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95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ím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20725"/>
          </a:xfrm>
        </p:spPr>
        <p:txBody>
          <a:bodyPr/>
          <a:lstStyle/>
          <a:p>
            <a:r>
              <a:rPr lang="hu-HU" sz="4000" smtClean="0"/>
              <a:t>Szabványírás</a:t>
            </a:r>
          </a:p>
        </p:txBody>
      </p:sp>
      <p:sp>
        <p:nvSpPr>
          <p:cNvPr id="39938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222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hu-HU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hu-HU" smtClean="0"/>
              <a:t>Igények:</a:t>
            </a:r>
          </a:p>
          <a:p>
            <a:pPr lvl="1"/>
            <a:r>
              <a:rPr lang="hu-HU" smtClean="0"/>
              <a:t>Olvashatóság</a:t>
            </a:r>
          </a:p>
          <a:p>
            <a:pPr lvl="1"/>
            <a:r>
              <a:rPr lang="hu-HU" smtClean="0"/>
              <a:t>Egységesség</a:t>
            </a:r>
          </a:p>
          <a:p>
            <a:pPr>
              <a:buFont typeface="Wingdings 2" pitchFamily="18" charset="2"/>
              <a:buNone/>
            </a:pPr>
            <a:r>
              <a:rPr lang="hu-HU" smtClean="0"/>
              <a:t>Típusai:</a:t>
            </a:r>
          </a:p>
          <a:p>
            <a:pPr lvl="1"/>
            <a:r>
              <a:rPr lang="hu-HU" smtClean="0"/>
              <a:t>Álló</a:t>
            </a:r>
          </a:p>
          <a:p>
            <a:pPr lvl="1"/>
            <a:r>
              <a:rPr lang="hu-HU" smtClean="0"/>
              <a:t>Dőlt</a:t>
            </a:r>
          </a:p>
          <a:p>
            <a:pPr>
              <a:buFont typeface="Wingdings 2" pitchFamily="18" charset="2"/>
              <a:buNone/>
            </a:pPr>
            <a:endParaRPr lang="hu-HU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933825"/>
            <a:ext cx="54721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38195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ím 1"/>
          <p:cNvSpPr>
            <a:spLocks noGrp="1"/>
          </p:cNvSpPr>
          <p:nvPr>
            <p:ph type="title"/>
          </p:nvPr>
        </p:nvSpPr>
        <p:spPr>
          <a:xfrm>
            <a:off x="457200" y="631825"/>
            <a:ext cx="8229600" cy="781050"/>
          </a:xfrm>
        </p:spPr>
        <p:txBody>
          <a:bodyPr/>
          <a:lstStyle/>
          <a:p>
            <a:r>
              <a:rPr lang="hu-HU" sz="4000" smtClean="0"/>
              <a:t>Szabványírás</a:t>
            </a:r>
          </a:p>
        </p:txBody>
      </p:sp>
      <p:pic>
        <p:nvPicPr>
          <p:cNvPr id="40962" name="Picture 3" descr="Álló betű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41513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Dőlt betű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3" y="1555750"/>
            <a:ext cx="3944937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Szabvány szám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721225"/>
            <a:ext cx="19685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r>
              <a:rPr lang="hu-HU" sz="4000" smtClean="0"/>
              <a:t>Méretarányok műszaki rajzokon</a:t>
            </a:r>
          </a:p>
        </p:txBody>
      </p:sp>
      <p:sp>
        <p:nvSpPr>
          <p:cNvPr id="430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Alkatrészeket nem lehet mindig a természetes nagyságukban rajzolni</a:t>
            </a:r>
          </a:p>
          <a:p>
            <a:r>
              <a:rPr lang="hu-HU" smtClean="0"/>
              <a:t>Kicsinyítünk, nagyítunk</a:t>
            </a:r>
          </a:p>
          <a:p>
            <a:r>
              <a:rPr lang="hu-HU" smtClean="0"/>
              <a:t>Definíció:</a:t>
            </a:r>
          </a:p>
          <a:p>
            <a:pPr>
              <a:buFont typeface="Wingdings 2" pitchFamily="18" charset="2"/>
              <a:buNone/>
            </a:pPr>
            <a:r>
              <a:rPr lang="hu-HU" b="1" smtClean="0"/>
              <a:t>	Méretaránynak a rajzon mérhető teljes (törés nélküli) </a:t>
            </a:r>
            <a:r>
              <a:rPr lang="hu-HU" smtClean="0"/>
              <a:t>hosszméret és a valóságos tárgy ugyanezen hosszméretének arányát nevezzük.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>
            <a:normAutofit fontScale="90000"/>
          </a:bodyPr>
          <a:lstStyle/>
          <a:p>
            <a:r>
              <a:rPr lang="hu-HU" sz="4000" smtClean="0"/>
              <a:t>Méretarányok műszaki rajzokon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76726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b="1" dirty="0"/>
              <a:t>Méretarányt csak az MSZ ISO 5455:1992 szerint lehet </a:t>
            </a:r>
            <a:r>
              <a:rPr lang="hu-HU" b="1" dirty="0" smtClean="0"/>
              <a:t>választani!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hu-HU" b="1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/>
              <a:t>Természetes nagyság:</a:t>
            </a:r>
            <a:r>
              <a:rPr lang="hu-HU" dirty="0" smtClean="0"/>
              <a:t>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1: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/>
              <a:t>Kicsinyítés:</a:t>
            </a:r>
            <a:r>
              <a:rPr lang="hu-HU" dirty="0" smtClean="0"/>
              <a:t>	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1:2, 1:5, 1:10, 1:20, 1:50, 1:100, 				1:200, 1:500, 1:1000, </a:t>
            </a:r>
            <a:r>
              <a:rPr 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1:2000</a:t>
            </a:r>
            <a:r>
              <a:rPr lang="hu-H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1:5000</a:t>
            </a:r>
            <a:r>
              <a:rPr lang="hu-HU" dirty="0">
                <a:latin typeface="Times New Roman" pitchFamily="18" charset="0"/>
                <a:cs typeface="Times New Roman" pitchFamily="18" charset="0"/>
              </a:rPr>
              <a:t>, 1:10000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u-HU" b="1" dirty="0" smtClean="0"/>
              <a:t>Nagyítás:</a:t>
            </a:r>
            <a:r>
              <a:rPr lang="hu-HU" dirty="0" smtClean="0"/>
              <a:t>			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50:1, 20:1, 10:1, 5:1, 2:1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hu-H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 smtClean="0"/>
              <a:t>Feliratmezőben fel kell tüntetni!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/>
              <a:t>Egy rajzon belül többféle méretarányt is lehet </a:t>
            </a:r>
            <a:r>
              <a:rPr lang="hu-HU" dirty="0" smtClean="0"/>
              <a:t>alkalmazni ()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 fontScale="90000"/>
          </a:bodyPr>
          <a:lstStyle/>
          <a:p>
            <a:r>
              <a:rPr lang="hu-HU" sz="4000" smtClean="0"/>
              <a:t>Méretarányok műszaki rajzokon</a:t>
            </a:r>
          </a:p>
        </p:txBody>
      </p:sp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63" y="2708275"/>
            <a:ext cx="79438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Szövegdoboz 5"/>
          <p:cNvSpPr txBox="1">
            <a:spLocks noChangeArrowheads="1"/>
          </p:cNvSpPr>
          <p:nvPr/>
        </p:nvSpPr>
        <p:spPr bwMode="auto">
          <a:xfrm>
            <a:off x="1042988" y="227647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onstantia" pitchFamily="18" charset="0"/>
              </a:rPr>
              <a:t>M </a:t>
            </a:r>
            <a:r>
              <a:rPr lang="hu-HU" sz="2400">
                <a:latin typeface="Times New Roman" pitchFamily="18" charset="0"/>
                <a:cs typeface="Times New Roman" pitchFamily="18" charset="0"/>
              </a:rPr>
              <a:t>1:2</a:t>
            </a:r>
          </a:p>
        </p:txBody>
      </p:sp>
      <p:sp>
        <p:nvSpPr>
          <p:cNvPr id="45060" name="Szövegdoboz 6"/>
          <p:cNvSpPr txBox="1">
            <a:spLocks noChangeArrowheads="1"/>
          </p:cNvSpPr>
          <p:nvPr/>
        </p:nvSpPr>
        <p:spPr bwMode="auto">
          <a:xfrm>
            <a:off x="6084888" y="2276475"/>
            <a:ext cx="107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onstantia" pitchFamily="18" charset="0"/>
              </a:rPr>
              <a:t>M </a:t>
            </a:r>
            <a:r>
              <a:rPr lang="hu-HU" sz="2400">
                <a:latin typeface="Times New Roman" pitchFamily="18" charset="0"/>
                <a:cs typeface="Times New Roman" pitchFamily="18" charset="0"/>
              </a:rPr>
              <a:t>2:1</a:t>
            </a:r>
          </a:p>
        </p:txBody>
      </p:sp>
      <p:sp>
        <p:nvSpPr>
          <p:cNvPr id="45061" name="Szövegdoboz 7"/>
          <p:cNvSpPr txBox="1">
            <a:spLocks noChangeArrowheads="1"/>
          </p:cNvSpPr>
          <p:nvPr/>
        </p:nvSpPr>
        <p:spPr bwMode="auto">
          <a:xfrm>
            <a:off x="3059113" y="2276475"/>
            <a:ext cx="108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>
                <a:latin typeface="Constantia" pitchFamily="18" charset="0"/>
              </a:rPr>
              <a:t>M </a:t>
            </a:r>
            <a:r>
              <a:rPr lang="hu-HU" sz="2400">
                <a:latin typeface="Times New Roman" pitchFamily="18" charset="0"/>
                <a:cs typeface="Times New Roman" pitchFamily="18" charset="0"/>
              </a:rPr>
              <a:t>1:1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Vetületi ábrázolás</a:t>
            </a:r>
            <a:endParaRPr lang="hu-HU" dirty="0"/>
          </a:p>
        </p:txBody>
      </p:sp>
      <p:sp>
        <p:nvSpPr>
          <p:cNvPr id="46082" name="Tartalom helye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922837"/>
          </a:xfrm>
        </p:spPr>
        <p:txBody>
          <a:bodyPr/>
          <a:lstStyle/>
          <a:p>
            <a:r>
              <a:rPr lang="hu-HU" smtClean="0"/>
              <a:t>Térbeli alakzatok síkban való ábrázolásához vetületi ábrázolást kell alkalmazni.</a:t>
            </a:r>
          </a:p>
          <a:p>
            <a:r>
              <a:rPr lang="hu-HU" smtClean="0"/>
              <a:t>A rajznak a tárgy háromirányú kiterjedését síkbeli ábrával kell meghatároznia.</a:t>
            </a:r>
          </a:p>
          <a:p>
            <a:r>
              <a:rPr lang="hu-HU" smtClean="0"/>
              <a:t>A síkbeli ábra a tárgynak síkra vetített képe, vetülete</a:t>
            </a:r>
          </a:p>
          <a:p>
            <a:r>
              <a:rPr lang="hu-HU" smtClean="0"/>
              <a:t>Vetítési módok:</a:t>
            </a:r>
          </a:p>
          <a:p>
            <a:pPr lvl="1"/>
            <a:r>
              <a:rPr lang="hu-HU" smtClean="0"/>
              <a:t>Centrális</a:t>
            </a:r>
          </a:p>
          <a:p>
            <a:pPr lvl="1"/>
            <a:r>
              <a:rPr lang="hu-HU" smtClean="0"/>
              <a:t>Párhuzamos</a:t>
            </a:r>
          </a:p>
          <a:p>
            <a:pPr lvl="1">
              <a:buFont typeface="Wingdings 2" pitchFamily="18" charset="2"/>
              <a:buNone/>
            </a:pPr>
            <a:endParaRPr lang="hu-HU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4149725"/>
            <a:ext cx="42195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Vetületi ábrázolás</a:t>
            </a:r>
            <a:endParaRPr lang="hu-HU" dirty="0"/>
          </a:p>
        </p:txBody>
      </p:sp>
      <p:sp>
        <p:nvSpPr>
          <p:cNvPr id="47106" name="Tartalom helye 2"/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733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b="1" u="sng" smtClean="0"/>
              <a:t>Centrális (Perspektíva):</a:t>
            </a:r>
          </a:p>
          <a:p>
            <a:r>
              <a:rPr lang="hu-HU" smtClean="0"/>
              <a:t>Egy pontból induló vetítősugarak</a:t>
            </a:r>
          </a:p>
          <a:p>
            <a:r>
              <a:rPr lang="nl-NL" smtClean="0"/>
              <a:t>A </a:t>
            </a:r>
            <a:r>
              <a:rPr lang="hu-HU" smtClean="0"/>
              <a:t>„C” </a:t>
            </a:r>
            <a:r>
              <a:rPr lang="nl-NL" smtClean="0"/>
              <a:t>pont véges közelségben van</a:t>
            </a:r>
          </a:p>
          <a:p>
            <a:r>
              <a:rPr lang="hu-HU" smtClean="0"/>
              <a:t>Szemléletes ábra nagy tárgyakhoz</a:t>
            </a:r>
          </a:p>
          <a:p>
            <a:r>
              <a:rPr lang="hu-HU" smtClean="0"/>
              <a:t>A vetületi képek torzulnak</a:t>
            </a:r>
            <a:endParaRPr lang="hu-HU" b="1" u="sng" smtClean="0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067050"/>
            <a:ext cx="3395663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Szövegdoboz 5"/>
          <p:cNvSpPr txBox="1">
            <a:spLocks noChangeArrowheads="1"/>
          </p:cNvSpPr>
          <p:nvPr/>
        </p:nvSpPr>
        <p:spPr bwMode="auto">
          <a:xfrm>
            <a:off x="395288" y="5732463"/>
            <a:ext cx="6408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b="1">
                <a:solidFill>
                  <a:srgbClr val="FF0000"/>
                </a:solidFill>
                <a:latin typeface="Constantia" pitchFamily="18" charset="0"/>
              </a:rPr>
              <a:t>Műszaki rajzok készítésére nem alkalmas!!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Vetületi ábrázolás</a:t>
            </a:r>
            <a:endParaRPr lang="hu-HU" dirty="0"/>
          </a:p>
        </p:txBody>
      </p:sp>
      <p:sp>
        <p:nvSpPr>
          <p:cNvPr id="48130" name="Tartalom helye 2"/>
          <p:cNvSpPr>
            <a:spLocks noGrp="1"/>
          </p:cNvSpPr>
          <p:nvPr>
            <p:ph idx="1"/>
          </p:nvPr>
        </p:nvSpPr>
        <p:spPr>
          <a:xfrm>
            <a:off x="250825" y="1628775"/>
            <a:ext cx="5195888" cy="4733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b="1" u="sng" smtClean="0"/>
              <a:t>Párhuzamos:</a:t>
            </a:r>
          </a:p>
          <a:p>
            <a:r>
              <a:rPr lang="hu-HU" smtClean="0"/>
              <a:t>A vetítési középpont a végtelenben</a:t>
            </a:r>
          </a:p>
          <a:p>
            <a:r>
              <a:rPr lang="hu-HU" smtClean="0"/>
              <a:t>Vetítő egyenesek párhuzamosak</a:t>
            </a:r>
          </a:p>
          <a:p>
            <a:r>
              <a:rPr lang="hu-HU" smtClean="0"/>
              <a:t>Vetítő egyenesek a képsíkra lehetnek:</a:t>
            </a:r>
          </a:p>
          <a:p>
            <a:pPr lvl="2"/>
            <a:r>
              <a:rPr lang="hu-HU" smtClean="0"/>
              <a:t>merőlegesek</a:t>
            </a:r>
          </a:p>
          <a:p>
            <a:pPr lvl="2"/>
            <a:r>
              <a:rPr lang="hu-HU" smtClean="0"/>
              <a:t>ferde szögűek</a:t>
            </a:r>
            <a:endParaRPr lang="hu-HU" b="1" u="sng" smtClean="0"/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8763" y="1773238"/>
            <a:ext cx="3805237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225" y="4149725"/>
            <a:ext cx="340677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Szövegdoboz 9"/>
          <p:cNvSpPr txBox="1">
            <a:spLocks noChangeArrowheads="1"/>
          </p:cNvSpPr>
          <p:nvPr/>
        </p:nvSpPr>
        <p:spPr bwMode="auto">
          <a:xfrm>
            <a:off x="4248150" y="6488113"/>
            <a:ext cx="4895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Constantia" pitchFamily="18" charset="0"/>
              </a:rPr>
              <a:t>Műszaki rajzok készítésére nem alkalmas!!</a:t>
            </a:r>
          </a:p>
        </p:txBody>
      </p:sp>
      <p:sp>
        <p:nvSpPr>
          <p:cNvPr id="48134" name="Szövegdoboz 10"/>
          <p:cNvSpPr txBox="1">
            <a:spLocks noChangeArrowheads="1"/>
          </p:cNvSpPr>
          <p:nvPr/>
        </p:nvSpPr>
        <p:spPr bwMode="auto">
          <a:xfrm>
            <a:off x="4786313" y="1484313"/>
            <a:ext cx="4357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>
                <a:solidFill>
                  <a:srgbClr val="FF0000"/>
                </a:solidFill>
                <a:latin typeface="Constantia" pitchFamily="18" charset="0"/>
              </a:rPr>
              <a:t>Műszaki rajzok készítésére alkalmas!!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>
          <a:xfrm>
            <a:off x="582613" y="404813"/>
            <a:ext cx="8229600" cy="708025"/>
          </a:xfrm>
        </p:spPr>
        <p:txBody>
          <a:bodyPr/>
          <a:lstStyle/>
          <a:p>
            <a:r>
              <a:rPr lang="hu-HU" sz="4000" smtClean="0"/>
              <a:t>Szabványosítás 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950" y="1628775"/>
            <a:ext cx="8891588" cy="49117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u-HU" dirty="0" smtClean="0"/>
              <a:t>Hatókörét tekintve a szabványokat öt csoportba lehet sorolni: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Vállalati szabványok: </a:t>
            </a:r>
            <a:r>
              <a:rPr lang="hu-HU" sz="2000" dirty="0" smtClean="0"/>
              <a:t>termelési költségek csökkentése, nyereség-maximalizálás érdekében történik. Alkalmazkodik a váll. színvonalához.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Szakmai szabványok: </a:t>
            </a:r>
            <a:r>
              <a:rPr lang="hu-HU" sz="2000" dirty="0" smtClean="0"/>
              <a:t>az azonos szakmához tartozók közös megállapodása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Nemzeti szabványok: </a:t>
            </a:r>
            <a:r>
              <a:rPr lang="hu-HU" sz="2000" dirty="0" smtClean="0"/>
              <a:t>országonként eltérő, de felhasználhatják magasabb szintek is. (Szerve </a:t>
            </a:r>
            <a:r>
              <a:rPr lang="hu-HU" sz="2000" dirty="0" err="1" smtClean="0"/>
              <a:t>Mo.-on</a:t>
            </a:r>
            <a:r>
              <a:rPr lang="hu-HU" sz="2000" dirty="0" smtClean="0"/>
              <a:t>: Magyar Szabványügyi Testület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hu-HU" sz="2000" dirty="0" smtClean="0"/>
              <a:t>	Jele: MSZ)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/>
              <a:t>Regionális szabványok: </a:t>
            </a:r>
            <a:r>
              <a:rPr lang="hu-HU" sz="2000" dirty="0"/>
              <a:t>nem kötelező erejűek, egy nagyobb gazdasági területet foglal magába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u-HU" dirty="0" smtClean="0"/>
              <a:t>Nemzetközi </a:t>
            </a:r>
            <a:r>
              <a:rPr lang="hu-HU" dirty="0"/>
              <a:t>szabványok: </a:t>
            </a:r>
            <a:r>
              <a:rPr lang="hu-HU" sz="2000" dirty="0"/>
              <a:t>az összes résztvevőt érinti</a:t>
            </a: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hu-HU" sz="2000" dirty="0"/>
              <a:t>	Két legnagyobb szerve: 	ISO (Nemzetközi szabvány)</a:t>
            </a:r>
          </a:p>
          <a:p>
            <a:pPr marL="393192" lvl="1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hu-HU" sz="2000" dirty="0"/>
              <a:t>				</a:t>
            </a:r>
            <a:r>
              <a:rPr lang="hu-HU" sz="2000" dirty="0" smtClean="0"/>
              <a:t>IEC </a:t>
            </a:r>
            <a:r>
              <a:rPr lang="hu-HU" sz="2000" dirty="0"/>
              <a:t>(Elektronikai bizottság)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hu-H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755650" y="260350"/>
            <a:ext cx="7559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Egyméretű (izometrikus) axonometria 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7202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2400"/>
              <a:t>a) egymással 120 -os szöget bezáró három tengely;</a:t>
            </a:r>
          </a:p>
          <a:p>
            <a:r>
              <a:rPr lang="hu-HU" sz="2400"/>
              <a:t>b) mindhárom tengely irányában azonos méret.</a:t>
            </a:r>
          </a:p>
        </p:txBody>
      </p:sp>
      <p:pic>
        <p:nvPicPr>
          <p:cNvPr id="48133" name="Picture 5" descr="egyméret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89138"/>
            <a:ext cx="69913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692275" y="115888"/>
            <a:ext cx="4830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Kétméretű axonometria </a:t>
            </a:r>
          </a:p>
        </p:txBody>
      </p:sp>
      <p:pic>
        <p:nvPicPr>
          <p:cNvPr id="47108" name="Picture 4" descr="kétméret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6975"/>
            <a:ext cx="9083675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6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124075" y="260350"/>
            <a:ext cx="442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Frontális axonometria</a:t>
            </a:r>
          </a:p>
        </p:txBody>
      </p:sp>
      <p:pic>
        <p:nvPicPr>
          <p:cNvPr id="46083" name="Picture 3" descr="frontál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12200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18881"/>
            <a:ext cx="6624736" cy="5540688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Perspektivikus ábrázolás</a:t>
            </a:r>
            <a:endParaRPr lang="hu-HU" dirty="0"/>
          </a:p>
        </p:txBody>
      </p:sp>
      <p:pic>
        <p:nvPicPr>
          <p:cNvPr id="49154" name="Kép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966913"/>
            <a:ext cx="5621338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Tartalom hely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63738"/>
            <a:ext cx="368141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Vetületi ábrázolás</a:t>
            </a:r>
            <a:endParaRPr lang="hu-HU" dirty="0"/>
          </a:p>
        </p:txBody>
      </p:sp>
      <p:sp>
        <p:nvSpPr>
          <p:cNvPr id="50178" name="Tartalom helye 2"/>
          <p:cNvSpPr>
            <a:spLocks noGrp="1"/>
          </p:cNvSpPr>
          <p:nvPr>
            <p:ph idx="1"/>
          </p:nvPr>
        </p:nvSpPr>
        <p:spPr>
          <a:xfrm>
            <a:off x="158750" y="1700213"/>
            <a:ext cx="8229600" cy="4733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b="1" u="sng" smtClean="0"/>
              <a:t>Monge féle kétképsíkos ábrázolás: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133600"/>
            <a:ext cx="734377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Vetületi ábrázolás</a:t>
            </a:r>
            <a:endParaRPr lang="hu-HU" dirty="0"/>
          </a:p>
        </p:txBody>
      </p:sp>
      <p:sp>
        <p:nvSpPr>
          <p:cNvPr id="51202" name="Tartalom helye 2"/>
          <p:cNvSpPr>
            <a:spLocks noGrp="1"/>
          </p:cNvSpPr>
          <p:nvPr>
            <p:ph idx="1"/>
          </p:nvPr>
        </p:nvSpPr>
        <p:spPr>
          <a:xfrm>
            <a:off x="179388" y="1700213"/>
            <a:ext cx="8229600" cy="4733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b="1" u="sng" smtClean="0"/>
              <a:t>Három képsíkos ábrázolás: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492375"/>
            <a:ext cx="89963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Vetületi ábrázolás</a:t>
            </a:r>
            <a:endParaRPr lang="hu-HU" dirty="0"/>
          </a:p>
        </p:txBody>
      </p:sp>
      <p:sp>
        <p:nvSpPr>
          <p:cNvPr id="52226" name="Tartalom helye 2"/>
          <p:cNvSpPr>
            <a:spLocks noGrp="1"/>
          </p:cNvSpPr>
          <p:nvPr>
            <p:ph idx="1"/>
          </p:nvPr>
        </p:nvSpPr>
        <p:spPr>
          <a:xfrm>
            <a:off x="179388" y="1700213"/>
            <a:ext cx="8229600" cy="4733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b="1" u="sng" smtClean="0"/>
              <a:t>Három képsíkos ábrázolás: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75914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0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7680"/>
            <a:ext cx="8229600" cy="708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/>
              <a:t>Vetületi ábrázolás</a:t>
            </a:r>
            <a:endParaRPr lang="hu-HU" dirty="0"/>
          </a:p>
        </p:txBody>
      </p:sp>
      <p:sp>
        <p:nvSpPr>
          <p:cNvPr id="53250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100858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u-HU" b="1" u="sng" dirty="0" smtClean="0"/>
              <a:t>Nézetek létrehozása: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49249"/>
            <a:ext cx="7675501" cy="5100934"/>
          </a:xfrm>
          <a:prstGeom prst="rect">
            <a:avLst/>
          </a:prstGeom>
        </p:spPr>
      </p:pic>
      <p:sp>
        <p:nvSpPr>
          <p:cNvPr id="4" name="Ötágú csillag 3"/>
          <p:cNvSpPr/>
          <p:nvPr/>
        </p:nvSpPr>
        <p:spPr>
          <a:xfrm>
            <a:off x="4716016" y="206408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6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72817"/>
            <a:ext cx="7848872" cy="936104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A vetületképzés szempontjai</a:t>
            </a:r>
          </a:p>
        </p:txBody>
      </p:sp>
    </p:spTree>
    <p:extLst>
      <p:ext uri="{BB962C8B-B14F-4D97-AF65-F5344CB8AC3E}">
        <p14:creationId xmlns:p14="http://schemas.microsoft.com/office/powerpoint/2010/main" val="475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Fabetű">
  <a:themeElements>
    <a:clrScheme name="Fabet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betű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Fabetű">
  <a:themeElements>
    <a:clrScheme name="Fabetű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Fabetű">
      <a:majorFont>
        <a:latin typeface="Arial Black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abet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Fás világ</Template>
  <TotalTime>948</TotalTime>
  <Words>2034</Words>
  <Application>Microsoft Office PowerPoint</Application>
  <PresentationFormat>Diavetítés a képernyőre (4:3 oldalarány)</PresentationFormat>
  <Paragraphs>406</Paragraphs>
  <Slides>161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161</vt:i4>
      </vt:variant>
    </vt:vector>
  </HeadingPairs>
  <TitlesOfParts>
    <vt:vector size="173" baseType="lpstr">
      <vt:lpstr>Arial</vt:lpstr>
      <vt:lpstr>Arial Black</vt:lpstr>
      <vt:lpstr>Calibri</vt:lpstr>
      <vt:lpstr>Constantia</vt:lpstr>
      <vt:lpstr>Rockwell</vt:lpstr>
      <vt:lpstr>Rockwell Condensed</vt:lpstr>
      <vt:lpstr>Times New Roman</vt:lpstr>
      <vt:lpstr>Wingdings</vt:lpstr>
      <vt:lpstr>Wingdings 2</vt:lpstr>
      <vt:lpstr>1_Fabetű</vt:lpstr>
      <vt:lpstr>Fabetű</vt:lpstr>
      <vt:lpstr>CorelPhotoPaint.Image.11</vt:lpstr>
      <vt:lpstr>Műszaki rajz alapjai</vt:lpstr>
      <vt:lpstr>Definíció</vt:lpstr>
      <vt:lpstr>Műszaki rajz csoportosítása</vt:lpstr>
      <vt:lpstr>Műhelyrajzok csoportosítása</vt:lpstr>
      <vt:lpstr>Szabványosítás</vt:lpstr>
      <vt:lpstr>A szabvány fogalma</vt:lpstr>
      <vt:lpstr>PowerPoint bemutató</vt:lpstr>
      <vt:lpstr>PowerPoint bemutató</vt:lpstr>
      <vt:lpstr>Szabványosítás rendszere</vt:lpstr>
      <vt:lpstr>Nemzeti szabványosítás</vt:lpstr>
      <vt:lpstr>Szabványosítás rendszere</vt:lpstr>
      <vt:lpstr>Szabványok jelölés rendszere</vt:lpstr>
      <vt:lpstr>Szabványok fellelhetősége</vt:lpstr>
      <vt:lpstr>Rajzlapok</vt:lpstr>
      <vt:lpstr>Rajzlapok</vt:lpstr>
      <vt:lpstr>Feliratmező</vt:lpstr>
      <vt:lpstr>Feliratmező</vt:lpstr>
      <vt:lpstr>Feliratmező</vt:lpstr>
      <vt:lpstr>Feliratmező</vt:lpstr>
      <vt:lpstr>Feliratmező</vt:lpstr>
      <vt:lpstr>Darabjegyzék</vt:lpstr>
      <vt:lpstr>Darabjegyzék</vt:lpstr>
      <vt:lpstr>Műszaki rajz vonalai - vonaltípusok</vt:lpstr>
      <vt:lpstr>Műszaki rajz vonalai - vonalfajták</vt:lpstr>
      <vt:lpstr>Vékony vonalak</vt:lpstr>
      <vt:lpstr>Tagoló vonalak</vt:lpstr>
      <vt:lpstr>Tagoló vonalak</vt:lpstr>
      <vt:lpstr>Tagoló vonalak</vt:lpstr>
      <vt:lpstr>Tagoló vonalak</vt:lpstr>
      <vt:lpstr>Tagoló vonalak</vt:lpstr>
      <vt:lpstr>Tagoló vonalak</vt:lpstr>
      <vt:lpstr>Tagoló vonalak</vt:lpstr>
      <vt:lpstr>Tagoló vonalak</vt:lpstr>
      <vt:lpstr>PowerPoint bemutató</vt:lpstr>
      <vt:lpstr>Méretvonalak</vt:lpstr>
      <vt:lpstr>Méret-segédvonalak</vt:lpstr>
      <vt:lpstr>Mutatóvonalak</vt:lpstr>
      <vt:lpstr>Vonalzat</vt:lpstr>
      <vt:lpstr>Ismétlődő elemek belső burkolóvonala</vt:lpstr>
      <vt:lpstr>Vastag vonalak</vt:lpstr>
      <vt:lpstr>Kontúrvonalak</vt:lpstr>
      <vt:lpstr>Kontúrvonalak</vt:lpstr>
      <vt:lpstr>Felületek határvonalai</vt:lpstr>
      <vt:lpstr>Az adott nézeten látható élek</vt:lpstr>
      <vt:lpstr>Az adott nézeten látható élek</vt:lpstr>
      <vt:lpstr>A nézési iránnyal párhuzamos felületek éle</vt:lpstr>
      <vt:lpstr>A nézési iránnyal párhuzamos felületek éle</vt:lpstr>
      <vt:lpstr>A nézési iránnyal párhuzamos felületek éle</vt:lpstr>
      <vt:lpstr>A nézési iránnyal párhuzamos felületek éle</vt:lpstr>
      <vt:lpstr>Éles vonalú (nem legömbölyített) áthatások</vt:lpstr>
      <vt:lpstr>Ismétlődő elemek külső burkolóvonala</vt:lpstr>
      <vt:lpstr>Metszetek nyomvonalának végei</vt:lpstr>
      <vt:lpstr>Szabadkézzel rajzolt (tört) vonalak</vt:lpstr>
      <vt:lpstr>Alkatrész elhagyott részének határa</vt:lpstr>
      <vt:lpstr>Alkatrész elhagyott részének határa</vt:lpstr>
      <vt:lpstr>Alkatrész elhagyott részének határa</vt:lpstr>
      <vt:lpstr>Kitörés határa</vt:lpstr>
      <vt:lpstr>Kitörés határa</vt:lpstr>
      <vt:lpstr>Résznézet határvonala</vt:lpstr>
      <vt:lpstr>Műszaki rajz vonalai - vonalfajták</vt:lpstr>
      <vt:lpstr>Szaggatott vonalak</vt:lpstr>
      <vt:lpstr>Nem látható, de az egyértelműséghez fontos élek ábrázolása (kerülni kell!)</vt:lpstr>
      <vt:lpstr>PowerPoint bemutató</vt:lpstr>
      <vt:lpstr>Forgástestek tengelye (középvonala)</vt:lpstr>
      <vt:lpstr>Szimmetrikus alkatrészek középvonala</vt:lpstr>
      <vt:lpstr>Osztókörök középvonala</vt:lpstr>
      <vt:lpstr>Furatok középvonala és szimmetria-tengelyei</vt:lpstr>
      <vt:lpstr>Szelvények nyomvonala</vt:lpstr>
      <vt:lpstr>VASTAG PONTVONAL</vt:lpstr>
      <vt:lpstr>Kétpont-vonalak</vt:lpstr>
      <vt:lpstr>Mozgó alkatrészek szélső helyzetei</vt:lpstr>
      <vt:lpstr>Mozgó alkatrészek szélső helyzetei</vt:lpstr>
      <vt:lpstr>Mozgó alkatrészek szélső helyzetei</vt:lpstr>
      <vt:lpstr>Mozgó alkatrészek szélső helyzetei</vt:lpstr>
      <vt:lpstr>Mozgó alkatrészek szélső helyzetei</vt:lpstr>
      <vt:lpstr>Mozgó alkatrészek szélső helyzetei</vt:lpstr>
      <vt:lpstr>Mozgó alkatrészek szélső helyzetei</vt:lpstr>
      <vt:lpstr>Csatlakozó alkatrészek körvonala</vt:lpstr>
      <vt:lpstr>Csatlakozó alkatrészek körvonala</vt:lpstr>
      <vt:lpstr>Alkatrész kiterített (gyártás előtti) alakjának körvonala</vt:lpstr>
      <vt:lpstr>PowerPoint bemutató</vt:lpstr>
      <vt:lpstr>Szabványírás</vt:lpstr>
      <vt:lpstr>Szabványírás</vt:lpstr>
      <vt:lpstr>Méretarányok műszaki rajzokon</vt:lpstr>
      <vt:lpstr>Méretarányok műszaki rajzokon</vt:lpstr>
      <vt:lpstr>Méretarányok műszaki rajzokon</vt:lpstr>
      <vt:lpstr>Vetületi ábrázolás</vt:lpstr>
      <vt:lpstr>Vetületi ábrázolás</vt:lpstr>
      <vt:lpstr>Vetületi ábrázolás</vt:lpstr>
      <vt:lpstr>PowerPoint bemutató</vt:lpstr>
      <vt:lpstr>PowerPoint bemutató</vt:lpstr>
      <vt:lpstr>PowerPoint bemutató</vt:lpstr>
      <vt:lpstr>PowerPoint bemutató</vt:lpstr>
      <vt:lpstr>Perspektivikus ábrázolás</vt:lpstr>
      <vt:lpstr>Vetületi ábrázolás</vt:lpstr>
      <vt:lpstr>Vetületi ábrázolás</vt:lpstr>
      <vt:lpstr>Vetületi ábrázolás</vt:lpstr>
      <vt:lpstr>Vetületi ábrázolás</vt:lpstr>
      <vt:lpstr>A vetületképzés szempontjai</vt:lpstr>
      <vt:lpstr>Az alkatrész beállítása a képsíkokhoz képest</vt:lpstr>
      <vt:lpstr>PowerPoint bemutató</vt:lpstr>
      <vt:lpstr>PowerPoint bemutató</vt:lpstr>
      <vt:lpstr>A NÉZETEK ELHELYEZÉSI RENDJE</vt:lpstr>
      <vt:lpstr>A NÉZETEK ELHELYEZÉSI RENDJE</vt:lpstr>
      <vt:lpstr>Az európai vetítési mód:</vt:lpstr>
      <vt:lpstr>Vetületi ábrázolás</vt:lpstr>
      <vt:lpstr>Az amerikai vetítési mód:</vt:lpstr>
      <vt:lpstr>Vetületi ábrázolás</vt:lpstr>
      <vt:lpstr>PowerPoint bemutató</vt:lpstr>
      <vt:lpstr>KÜLÖNLEGES NÉZETEK</vt:lpstr>
      <vt:lpstr>A rendezett vetületektől eltérő nézetelhelyezés </vt:lpstr>
      <vt:lpstr>Résznézet</vt:lpstr>
      <vt:lpstr>Részvetület  (az érdektelen részletet elhagyjuk)</vt:lpstr>
      <vt:lpstr>Helyi nézet</vt:lpstr>
      <vt:lpstr>Helyi nézet</vt:lpstr>
      <vt:lpstr>Helyi nézet</vt:lpstr>
      <vt:lpstr>Kiemelt részlet</vt:lpstr>
      <vt:lpstr>Kiemelt részlet</vt:lpstr>
      <vt:lpstr>PowerPoint bemutató</vt:lpstr>
      <vt:lpstr>PowerPoint bemutató</vt:lpstr>
      <vt:lpstr>A metszetkészítés lépései</vt:lpstr>
      <vt:lpstr>PowerPoint bemutató</vt:lpstr>
      <vt:lpstr>PowerPoint bemutató</vt:lpstr>
      <vt:lpstr>PowerPoint bemutató</vt:lpstr>
      <vt:lpstr>PowerPoint bemutató</vt:lpstr>
      <vt:lpstr>PowerPoint bemutató</vt:lpstr>
      <vt:lpstr>Több látható alkatrész VONALZATA</vt:lpstr>
      <vt:lpstr>VONALZAT egyszerűsítések</vt:lpstr>
      <vt:lpstr>PowerPoint bemutató</vt:lpstr>
      <vt:lpstr>PowerPoint bemutató</vt:lpstr>
      <vt:lpstr>PowerPoint bemutató</vt:lpstr>
      <vt:lpstr>A METSZETEK FAJTÁI</vt:lpstr>
      <vt:lpstr>Teljes metszet</vt:lpstr>
      <vt:lpstr>Teljes metszet elforgatva</vt:lpstr>
      <vt:lpstr>Félmetszet</vt:lpstr>
      <vt:lpstr>Félnézet-félmetszet</vt:lpstr>
      <vt:lpstr>Félnézet-félmetszet</vt:lpstr>
      <vt:lpstr>Félnézet-félmetszet</vt:lpstr>
      <vt:lpstr>Félnézet-félmetszet</vt:lpstr>
      <vt:lpstr>PowerPoint bemutató</vt:lpstr>
      <vt:lpstr>Kitörés</vt:lpstr>
      <vt:lpstr>Kitörés</vt:lpstr>
      <vt:lpstr>Kitörés</vt:lpstr>
      <vt:lpstr>PowerPoint bemutató</vt:lpstr>
      <vt:lpstr>PowerPoint bemutató</vt:lpstr>
      <vt:lpstr>PowerPoint bemutató</vt:lpstr>
      <vt:lpstr>PowerPoint bemutató</vt:lpstr>
      <vt:lpstr>PowerPoint bemutató</vt:lpstr>
      <vt:lpstr>Beforgatott metszet</vt:lpstr>
      <vt:lpstr>PowerPoint bemutató</vt:lpstr>
      <vt:lpstr>PowerPoint bemutató</vt:lpstr>
      <vt:lpstr>PowerPoint bemutató</vt:lpstr>
      <vt:lpstr>PowerPoint bemutató</vt:lpstr>
      <vt:lpstr>PowerPoint bemutató</vt:lpstr>
      <vt:lpstr>„Széteső” szelvények ábrázolása</vt:lpstr>
      <vt:lpstr>PowerPoint bemutató</vt:lpstr>
      <vt:lpstr>Szelvény a nézet közelében, pontvonallal azonosítva</vt:lpstr>
      <vt:lpstr>Szelvény betűkkel azonosítva</vt:lpstr>
      <vt:lpstr>Beforgatott szelvény</vt:lpstr>
      <vt:lpstr>Szelvénysorozat I.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Műszaki rajz alapjai</dc:title>
  <dc:creator>user</dc:creator>
  <cp:lastModifiedBy>zsolt</cp:lastModifiedBy>
  <cp:revision>79</cp:revision>
  <dcterms:created xsi:type="dcterms:W3CDTF">2011-07-05T15:09:14Z</dcterms:created>
  <dcterms:modified xsi:type="dcterms:W3CDTF">2014-11-07T13:51:03Z</dcterms:modified>
</cp:coreProperties>
</file>